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8" r:id="rId4"/>
    <p:sldId id="269" r:id="rId5"/>
    <p:sldId id="259" r:id="rId6"/>
    <p:sldId id="266" r:id="rId7"/>
    <p:sldId id="262" r:id="rId8"/>
    <p:sldId id="267" r:id="rId9"/>
    <p:sldId id="265" r:id="rId10"/>
    <p:sldId id="270" r:id="rId11"/>
    <p:sldId id="271" r:id="rId12"/>
    <p:sldId id="260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219AFD-0038-4860-9E5C-58A4FFCA3F04}" type="doc">
      <dgm:prSet loTypeId="urn:microsoft.com/office/officeart/2005/8/layout/hProcess3" loCatId="process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33AFE6-58DA-4A4E-B28B-49DCDE7BD17E}">
      <dgm:prSet phldrT="[Текст]" custT="1"/>
      <dgm:spPr/>
      <dgm:t>
        <a:bodyPr/>
        <a:lstStyle/>
        <a:p>
          <a:endParaRPr lang="ru-RU" sz="3200" b="1" dirty="0" smtClean="0">
            <a:solidFill>
              <a:schemeClr val="bg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  <a:p>
          <a:endParaRPr lang="ru-RU" sz="3200" b="1" dirty="0" smtClean="0">
            <a:solidFill>
              <a:schemeClr val="bg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53B2F26B-2342-46A3-A7C3-4CE40FA2A575}" type="parTrans" cxnId="{D2C2C5B5-86A6-4E1C-B9F5-2FEA7B00A324}">
      <dgm:prSet/>
      <dgm:spPr/>
      <dgm:t>
        <a:bodyPr/>
        <a:lstStyle/>
        <a:p>
          <a:endParaRPr lang="ru-RU"/>
        </a:p>
      </dgm:t>
    </dgm:pt>
    <dgm:pt modelId="{8363B72C-2A7D-464D-8E85-8CA5821936D4}" type="sibTrans" cxnId="{D2C2C5B5-86A6-4E1C-B9F5-2FEA7B00A324}">
      <dgm:prSet/>
      <dgm:spPr/>
      <dgm:t>
        <a:bodyPr/>
        <a:lstStyle/>
        <a:p>
          <a:endParaRPr lang="ru-RU"/>
        </a:p>
      </dgm:t>
    </dgm:pt>
    <dgm:pt modelId="{DAA360CF-69C4-468A-B253-995808FDEB3D}">
      <dgm:prSet custT="1"/>
      <dgm:spPr/>
      <dgm:t>
        <a:bodyPr/>
        <a:lstStyle/>
        <a:p>
          <a:pPr algn="ctr"/>
          <a:endParaRPr lang="ru-RU" sz="2800" b="1" dirty="0" smtClean="0">
            <a:solidFill>
              <a:schemeClr val="bg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  <a:p>
          <a:pPr algn="l"/>
          <a:r>
            <a:rPr lang="ru-RU" sz="2800" b="1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Итоговая аттестация</a:t>
          </a:r>
          <a:endParaRPr lang="ru-RU" sz="2800" b="1" dirty="0">
            <a:solidFill>
              <a:schemeClr val="bg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598E56EB-765B-4910-B1D7-A3A4D9B42473}" type="parTrans" cxnId="{49134436-EF3C-4D87-ACBE-B9D98FC1589B}">
      <dgm:prSet/>
      <dgm:spPr/>
      <dgm:t>
        <a:bodyPr/>
        <a:lstStyle/>
        <a:p>
          <a:endParaRPr lang="ru-RU"/>
        </a:p>
      </dgm:t>
    </dgm:pt>
    <dgm:pt modelId="{28CDDC44-FAB1-4882-A02C-BD839225F2C1}" type="sibTrans" cxnId="{49134436-EF3C-4D87-ACBE-B9D98FC1589B}">
      <dgm:prSet/>
      <dgm:spPr/>
      <dgm:t>
        <a:bodyPr/>
        <a:lstStyle/>
        <a:p>
          <a:endParaRPr lang="ru-RU"/>
        </a:p>
      </dgm:t>
    </dgm:pt>
    <dgm:pt modelId="{22600C2B-A7F3-463D-BFCE-EA30E53D2E02}" type="pres">
      <dgm:prSet presAssocID="{AE219AFD-0038-4860-9E5C-58A4FFCA3F04}" presName="Name0" presStyleCnt="0">
        <dgm:presLayoutVars>
          <dgm:dir/>
          <dgm:animLvl val="lvl"/>
          <dgm:resizeHandles val="exact"/>
        </dgm:presLayoutVars>
      </dgm:prSet>
      <dgm:spPr/>
    </dgm:pt>
    <dgm:pt modelId="{D988FB6C-2D25-49A7-9E8E-363E142D2025}" type="pres">
      <dgm:prSet presAssocID="{AE219AFD-0038-4860-9E5C-58A4FFCA3F04}" presName="dummy" presStyleCnt="0"/>
      <dgm:spPr/>
    </dgm:pt>
    <dgm:pt modelId="{B61A6E2E-DA62-44F5-8CFE-484614A58185}" type="pres">
      <dgm:prSet presAssocID="{AE219AFD-0038-4860-9E5C-58A4FFCA3F04}" presName="linH" presStyleCnt="0"/>
      <dgm:spPr/>
    </dgm:pt>
    <dgm:pt modelId="{2372B657-BB6D-4E63-A285-B5E6173F3624}" type="pres">
      <dgm:prSet presAssocID="{AE219AFD-0038-4860-9E5C-58A4FFCA3F04}" presName="padding1" presStyleCnt="0"/>
      <dgm:spPr/>
    </dgm:pt>
    <dgm:pt modelId="{2C1B7109-AAB5-4C59-9EC8-0B2C97EF61F3}" type="pres">
      <dgm:prSet presAssocID="{8C33AFE6-58DA-4A4E-B28B-49DCDE7BD17E}" presName="linV" presStyleCnt="0"/>
      <dgm:spPr/>
    </dgm:pt>
    <dgm:pt modelId="{45B82794-EC7F-45B3-861F-292CC161E644}" type="pres">
      <dgm:prSet presAssocID="{8C33AFE6-58DA-4A4E-B28B-49DCDE7BD17E}" presName="spVertical1" presStyleCnt="0"/>
      <dgm:spPr/>
    </dgm:pt>
    <dgm:pt modelId="{0D819CF2-677E-43F9-8413-4971A56F4001}" type="pres">
      <dgm:prSet presAssocID="{8C33AFE6-58DA-4A4E-B28B-49DCDE7BD17E}" presName="parTx" presStyleLbl="revTx" presStyleIdx="0" presStyleCnt="2" custScaleY="348505" custLinFactNeighborX="-3171" custLinFactNeighborY="-57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6F48C1-29A3-4F0D-929B-2F5A7E8D0E4F}" type="pres">
      <dgm:prSet presAssocID="{8C33AFE6-58DA-4A4E-B28B-49DCDE7BD17E}" presName="spVertical2" presStyleCnt="0"/>
      <dgm:spPr/>
    </dgm:pt>
    <dgm:pt modelId="{9103D731-EC7A-4DCE-A977-F90D0303626A}" type="pres">
      <dgm:prSet presAssocID="{8C33AFE6-58DA-4A4E-B28B-49DCDE7BD17E}" presName="spVertical3" presStyleCnt="0"/>
      <dgm:spPr/>
    </dgm:pt>
    <dgm:pt modelId="{630D5DB4-FC95-4C5F-AB80-2CFF7CCC3E08}" type="pres">
      <dgm:prSet presAssocID="{8363B72C-2A7D-464D-8E85-8CA5821936D4}" presName="space" presStyleCnt="0"/>
      <dgm:spPr/>
    </dgm:pt>
    <dgm:pt modelId="{A9E55223-834E-48D4-9FD9-2CC8D4CEE03E}" type="pres">
      <dgm:prSet presAssocID="{DAA360CF-69C4-468A-B253-995808FDEB3D}" presName="linV" presStyleCnt="0"/>
      <dgm:spPr/>
    </dgm:pt>
    <dgm:pt modelId="{98C41487-5897-4B7C-96D0-D47335506FAD}" type="pres">
      <dgm:prSet presAssocID="{DAA360CF-69C4-468A-B253-995808FDEB3D}" presName="spVertical1" presStyleCnt="0"/>
      <dgm:spPr/>
    </dgm:pt>
    <dgm:pt modelId="{421D6E9C-DA4D-4198-8455-148A2C84F0FC}" type="pres">
      <dgm:prSet presAssocID="{DAA360CF-69C4-468A-B253-995808FDEB3D}" presName="parTx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5A209B-DD28-4CCE-A30A-3EDE810D3ECD}" type="pres">
      <dgm:prSet presAssocID="{DAA360CF-69C4-468A-B253-995808FDEB3D}" presName="spVertical2" presStyleCnt="0"/>
      <dgm:spPr/>
    </dgm:pt>
    <dgm:pt modelId="{958A2631-E8C4-4324-87B2-221B9C29CF19}" type="pres">
      <dgm:prSet presAssocID="{DAA360CF-69C4-468A-B253-995808FDEB3D}" presName="spVertical3" presStyleCnt="0"/>
      <dgm:spPr/>
    </dgm:pt>
    <dgm:pt modelId="{A539F234-0668-40B5-A876-38A469019D39}" type="pres">
      <dgm:prSet presAssocID="{AE219AFD-0038-4860-9E5C-58A4FFCA3F04}" presName="padding2" presStyleCnt="0"/>
      <dgm:spPr/>
    </dgm:pt>
    <dgm:pt modelId="{B65F7426-CD66-433E-9C8D-B42896B8DFC2}" type="pres">
      <dgm:prSet presAssocID="{AE219AFD-0038-4860-9E5C-58A4FFCA3F04}" presName="negArrow" presStyleCnt="0"/>
      <dgm:spPr/>
    </dgm:pt>
    <dgm:pt modelId="{E6978499-61E2-4297-A128-63B2BA32D4D4}" type="pres">
      <dgm:prSet presAssocID="{AE219AFD-0038-4860-9E5C-58A4FFCA3F04}" presName="backgroundArrow" presStyleLbl="node1" presStyleIdx="0" presStyleCnt="1" custScaleY="212203" custLinFactNeighborX="802" custLinFactNeighborY="36479"/>
      <dgm:spPr/>
      <dgm:t>
        <a:bodyPr/>
        <a:lstStyle/>
        <a:p>
          <a:endParaRPr lang="ru-RU"/>
        </a:p>
      </dgm:t>
    </dgm:pt>
  </dgm:ptLst>
  <dgm:cxnLst>
    <dgm:cxn modelId="{D2C2C5B5-86A6-4E1C-B9F5-2FEA7B00A324}" srcId="{AE219AFD-0038-4860-9E5C-58A4FFCA3F04}" destId="{8C33AFE6-58DA-4A4E-B28B-49DCDE7BD17E}" srcOrd="0" destOrd="0" parTransId="{53B2F26B-2342-46A3-A7C3-4CE40FA2A575}" sibTransId="{8363B72C-2A7D-464D-8E85-8CA5821936D4}"/>
    <dgm:cxn modelId="{49134436-EF3C-4D87-ACBE-B9D98FC1589B}" srcId="{AE219AFD-0038-4860-9E5C-58A4FFCA3F04}" destId="{DAA360CF-69C4-468A-B253-995808FDEB3D}" srcOrd="1" destOrd="0" parTransId="{598E56EB-765B-4910-B1D7-A3A4D9B42473}" sibTransId="{28CDDC44-FAB1-4882-A02C-BD839225F2C1}"/>
    <dgm:cxn modelId="{2AB8274A-C8E7-463A-B7A0-C99F4E89E7D4}" type="presOf" srcId="{AE219AFD-0038-4860-9E5C-58A4FFCA3F04}" destId="{22600C2B-A7F3-463D-BFCE-EA30E53D2E02}" srcOrd="0" destOrd="0" presId="urn:microsoft.com/office/officeart/2005/8/layout/hProcess3"/>
    <dgm:cxn modelId="{EAD926D4-FC91-4ADE-99B6-B32E42BF64B8}" type="presOf" srcId="{DAA360CF-69C4-468A-B253-995808FDEB3D}" destId="{421D6E9C-DA4D-4198-8455-148A2C84F0FC}" srcOrd="0" destOrd="0" presId="urn:microsoft.com/office/officeart/2005/8/layout/hProcess3"/>
    <dgm:cxn modelId="{E1D58980-27EE-42C5-A0BA-9552CDEA35BF}" type="presOf" srcId="{8C33AFE6-58DA-4A4E-B28B-49DCDE7BD17E}" destId="{0D819CF2-677E-43F9-8413-4971A56F4001}" srcOrd="0" destOrd="0" presId="urn:microsoft.com/office/officeart/2005/8/layout/hProcess3"/>
    <dgm:cxn modelId="{7A7B0540-DF6B-42DE-A422-E0C097B02984}" type="presParOf" srcId="{22600C2B-A7F3-463D-BFCE-EA30E53D2E02}" destId="{D988FB6C-2D25-49A7-9E8E-363E142D2025}" srcOrd="0" destOrd="0" presId="urn:microsoft.com/office/officeart/2005/8/layout/hProcess3"/>
    <dgm:cxn modelId="{5F3288B9-63C1-477F-9E7E-3D71AC563B77}" type="presParOf" srcId="{22600C2B-A7F3-463D-BFCE-EA30E53D2E02}" destId="{B61A6E2E-DA62-44F5-8CFE-484614A58185}" srcOrd="1" destOrd="0" presId="urn:microsoft.com/office/officeart/2005/8/layout/hProcess3"/>
    <dgm:cxn modelId="{84610FCB-8A51-4319-8530-D918E889D923}" type="presParOf" srcId="{B61A6E2E-DA62-44F5-8CFE-484614A58185}" destId="{2372B657-BB6D-4E63-A285-B5E6173F3624}" srcOrd="0" destOrd="0" presId="urn:microsoft.com/office/officeart/2005/8/layout/hProcess3"/>
    <dgm:cxn modelId="{88DA0237-EF5C-4934-A615-11DC1004636D}" type="presParOf" srcId="{B61A6E2E-DA62-44F5-8CFE-484614A58185}" destId="{2C1B7109-AAB5-4C59-9EC8-0B2C97EF61F3}" srcOrd="1" destOrd="0" presId="urn:microsoft.com/office/officeart/2005/8/layout/hProcess3"/>
    <dgm:cxn modelId="{46163A02-E070-421F-9F06-3E0A83B73673}" type="presParOf" srcId="{2C1B7109-AAB5-4C59-9EC8-0B2C97EF61F3}" destId="{45B82794-EC7F-45B3-861F-292CC161E644}" srcOrd="0" destOrd="0" presId="urn:microsoft.com/office/officeart/2005/8/layout/hProcess3"/>
    <dgm:cxn modelId="{4ED9A8A3-CEA7-421F-87FD-A43E57E4BB73}" type="presParOf" srcId="{2C1B7109-AAB5-4C59-9EC8-0B2C97EF61F3}" destId="{0D819CF2-677E-43F9-8413-4971A56F4001}" srcOrd="1" destOrd="0" presId="urn:microsoft.com/office/officeart/2005/8/layout/hProcess3"/>
    <dgm:cxn modelId="{39207584-D252-4D91-A750-F7FA62455384}" type="presParOf" srcId="{2C1B7109-AAB5-4C59-9EC8-0B2C97EF61F3}" destId="{B06F48C1-29A3-4F0D-929B-2F5A7E8D0E4F}" srcOrd="2" destOrd="0" presId="urn:microsoft.com/office/officeart/2005/8/layout/hProcess3"/>
    <dgm:cxn modelId="{29ECE0FB-ED38-4B97-9C89-D7B6F44F8CC8}" type="presParOf" srcId="{2C1B7109-AAB5-4C59-9EC8-0B2C97EF61F3}" destId="{9103D731-EC7A-4DCE-A977-F90D0303626A}" srcOrd="3" destOrd="0" presId="urn:microsoft.com/office/officeart/2005/8/layout/hProcess3"/>
    <dgm:cxn modelId="{F7EE7EB2-341B-4B42-84E6-C1F321F1BD75}" type="presParOf" srcId="{B61A6E2E-DA62-44F5-8CFE-484614A58185}" destId="{630D5DB4-FC95-4C5F-AB80-2CFF7CCC3E08}" srcOrd="2" destOrd="0" presId="urn:microsoft.com/office/officeart/2005/8/layout/hProcess3"/>
    <dgm:cxn modelId="{61D91B30-6BB9-4050-AB5F-33EB9E505AC7}" type="presParOf" srcId="{B61A6E2E-DA62-44F5-8CFE-484614A58185}" destId="{A9E55223-834E-48D4-9FD9-2CC8D4CEE03E}" srcOrd="3" destOrd="0" presId="urn:microsoft.com/office/officeart/2005/8/layout/hProcess3"/>
    <dgm:cxn modelId="{7257CE00-7C6F-43FA-B057-3580FA0731DF}" type="presParOf" srcId="{A9E55223-834E-48D4-9FD9-2CC8D4CEE03E}" destId="{98C41487-5897-4B7C-96D0-D47335506FAD}" srcOrd="0" destOrd="0" presId="urn:microsoft.com/office/officeart/2005/8/layout/hProcess3"/>
    <dgm:cxn modelId="{6C481361-55B3-4AA6-A7C6-CF7C53F4A723}" type="presParOf" srcId="{A9E55223-834E-48D4-9FD9-2CC8D4CEE03E}" destId="{421D6E9C-DA4D-4198-8455-148A2C84F0FC}" srcOrd="1" destOrd="0" presId="urn:microsoft.com/office/officeart/2005/8/layout/hProcess3"/>
    <dgm:cxn modelId="{B8FBE497-8CF4-413C-92FE-90A707510E43}" type="presParOf" srcId="{A9E55223-834E-48D4-9FD9-2CC8D4CEE03E}" destId="{575A209B-DD28-4CCE-A30A-3EDE810D3ECD}" srcOrd="2" destOrd="0" presId="urn:microsoft.com/office/officeart/2005/8/layout/hProcess3"/>
    <dgm:cxn modelId="{3159CD62-7933-40D3-8048-D20AC4D1931F}" type="presParOf" srcId="{A9E55223-834E-48D4-9FD9-2CC8D4CEE03E}" destId="{958A2631-E8C4-4324-87B2-221B9C29CF19}" srcOrd="3" destOrd="0" presId="urn:microsoft.com/office/officeart/2005/8/layout/hProcess3"/>
    <dgm:cxn modelId="{C1FF2F58-3DCB-4461-A4BD-82CDCE97DC6E}" type="presParOf" srcId="{B61A6E2E-DA62-44F5-8CFE-484614A58185}" destId="{A539F234-0668-40B5-A876-38A469019D39}" srcOrd="4" destOrd="0" presId="urn:microsoft.com/office/officeart/2005/8/layout/hProcess3"/>
    <dgm:cxn modelId="{B98DEA37-C0FF-4463-9040-272BD1BAAE92}" type="presParOf" srcId="{B61A6E2E-DA62-44F5-8CFE-484614A58185}" destId="{B65F7426-CD66-433E-9C8D-B42896B8DFC2}" srcOrd="5" destOrd="0" presId="urn:microsoft.com/office/officeart/2005/8/layout/hProcess3"/>
    <dgm:cxn modelId="{FA3B51E1-1A3C-4250-BEFF-41F95F81B075}" type="presParOf" srcId="{B61A6E2E-DA62-44F5-8CFE-484614A58185}" destId="{E6978499-61E2-4297-A128-63B2BA32D4D4}" srcOrd="6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978499-61E2-4297-A128-63B2BA32D4D4}">
      <dsp:nvSpPr>
        <dsp:cNvPr id="0" name=""/>
        <dsp:cNvSpPr/>
      </dsp:nvSpPr>
      <dsp:spPr>
        <a:xfrm>
          <a:off x="16936" y="280029"/>
          <a:ext cx="5769541" cy="1621084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1D6E9C-DA4D-4198-8455-148A2C84F0FC}">
      <dsp:nvSpPr>
        <dsp:cNvPr id="0" name=""/>
        <dsp:cNvSpPr/>
      </dsp:nvSpPr>
      <dsp:spPr>
        <a:xfrm>
          <a:off x="3051563" y="407217"/>
          <a:ext cx="2149492" cy="8117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  <a:sp3d extrusionH="28000" prstMaterial="matte"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 dirty="0" smtClean="0">
            <a:solidFill>
              <a:schemeClr val="bg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Итоговая аттестация</a:t>
          </a:r>
          <a:endParaRPr lang="ru-RU" sz="2800" b="1" kern="1200" dirty="0">
            <a:solidFill>
              <a:schemeClr val="bg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sp:txBody>
      <dsp:txXfrm>
        <a:off x="3051563" y="407217"/>
        <a:ext cx="2149492" cy="811725"/>
      </dsp:txXfrm>
    </dsp:sp>
    <dsp:sp modelId="{0D819CF2-677E-43F9-8413-4971A56F4001}">
      <dsp:nvSpPr>
        <dsp:cNvPr id="0" name=""/>
        <dsp:cNvSpPr/>
      </dsp:nvSpPr>
      <dsp:spPr>
        <a:xfrm>
          <a:off x="404012" y="383807"/>
          <a:ext cx="2149492" cy="28289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25120" rIns="0" bIns="325120" numCol="1" spcCol="1270" anchor="ctr" anchorCtr="0">
          <a:noAutofit/>
          <a:sp3d extrusionH="28000" prstMaterial="matte"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b="1" kern="1200" dirty="0" smtClean="0">
            <a:solidFill>
              <a:schemeClr val="bg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b="1" kern="1200" dirty="0" smtClean="0">
            <a:solidFill>
              <a:schemeClr val="bg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sp:txBody>
      <dsp:txXfrm>
        <a:off x="404012" y="383807"/>
        <a:ext cx="2149492" cy="28289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428625" y="500063"/>
            <a:ext cx="8458200" cy="408146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3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Контроль</a:t>
            </a:r>
            <a:r>
              <a:rPr lang="en-US" sz="53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53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sz="53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на уроках русского языка.</a:t>
            </a:r>
          </a:p>
        </p:txBody>
      </p:sp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4437112"/>
            <a:ext cx="8785225" cy="1872207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000" b="1" dirty="0" smtClean="0"/>
              <a:t>Цыганкова </a:t>
            </a:r>
            <a:r>
              <a:rPr lang="ru-RU" sz="2000" b="1" dirty="0" smtClean="0"/>
              <a:t>Елена Евгеньевна,</a:t>
            </a:r>
            <a:endParaRPr lang="ru-RU" sz="2000" dirty="0" smtClean="0"/>
          </a:p>
          <a:p>
            <a:pPr algn="r"/>
            <a:r>
              <a:rPr lang="ru-RU" sz="2000" b="1" dirty="0" smtClean="0"/>
              <a:t>учитель начальных классов</a:t>
            </a:r>
            <a:endParaRPr lang="ru-RU" sz="2000" dirty="0" smtClean="0"/>
          </a:p>
          <a:p>
            <a:pPr algn="r"/>
            <a:r>
              <a:rPr lang="ru-RU" sz="2000" b="1" dirty="0" smtClean="0"/>
              <a:t>МБОУ СОШ №42 </a:t>
            </a:r>
            <a:endParaRPr lang="ru-RU" sz="2000" b="1" dirty="0" smtClean="0"/>
          </a:p>
          <a:p>
            <a:pPr algn="r"/>
            <a:r>
              <a:rPr lang="ru-RU" sz="2000" b="1" dirty="0" smtClean="0"/>
              <a:t>имени </a:t>
            </a:r>
            <a:r>
              <a:rPr lang="ru-RU" sz="2000" b="1" dirty="0" err="1" smtClean="0"/>
              <a:t>Ф.С.Шабашева</a:t>
            </a:r>
            <a:r>
              <a:rPr lang="ru-RU" sz="2000" b="1" dirty="0" smtClean="0"/>
              <a:t>  </a:t>
            </a:r>
            <a:endParaRPr lang="ru-RU" sz="2000" b="1" dirty="0" smtClean="0"/>
          </a:p>
          <a:p>
            <a:pPr algn="r"/>
            <a:r>
              <a:rPr lang="ru-RU" sz="2000" b="1" dirty="0" err="1" smtClean="0"/>
              <a:t>Абинский</a:t>
            </a:r>
            <a:r>
              <a:rPr lang="ru-RU" sz="2000" b="1" dirty="0" smtClean="0"/>
              <a:t> </a:t>
            </a:r>
            <a:r>
              <a:rPr lang="ru-RU" sz="2000" b="1" dirty="0" smtClean="0"/>
              <a:t>район</a:t>
            </a:r>
            <a:endParaRPr lang="ru-RU" sz="2000" dirty="0" smtClean="0"/>
          </a:p>
          <a:p>
            <a:pPr marL="63500" algn="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  <a:endParaRPr lang="ru-RU" sz="20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уроках русского языка мы можем </a:t>
            </a:r>
            <a:r>
              <a:rPr lang="ru-RU" dirty="0" smtClean="0"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проверить</a:t>
            </a:r>
            <a:r>
              <a:rPr lang="ru-RU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683568" y="823796"/>
            <a:ext cx="784887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знание полученных сведений о языке;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орфографические и пунктуационные навыки;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3) речевые умения.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4294967295"/>
          </p:nvPr>
        </p:nvGraphicFramePr>
        <p:xfrm>
          <a:off x="0" y="1"/>
          <a:ext cx="9144002" cy="13204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56176"/>
                <a:gridCol w="360040"/>
                <a:gridCol w="576064"/>
                <a:gridCol w="501858"/>
                <a:gridCol w="387466"/>
                <a:gridCol w="387466"/>
                <a:gridCol w="387466"/>
                <a:gridCol w="387466"/>
              </a:tblGrid>
              <a:tr h="46402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Орфограммы  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Номера контрольных работ </a:t>
                      </a: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         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92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2 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3 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47618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1. Безударные гласные в корне, проверяемые ударением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3988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2. Непроверяемые написания в корне слова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47618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3. Парные согласные на конце и в середине слова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3988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4. Гласные после шипящих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3988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5. </a:t>
                      </a:r>
                      <a:r>
                        <a:rPr lang="ru-RU" sz="1100" dirty="0" err="1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ь</a:t>
                      </a: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и </a:t>
                      </a:r>
                      <a:r>
                        <a:rPr lang="ru-RU" sz="1100" dirty="0" err="1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ъ</a:t>
                      </a: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разделительные знаки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3988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6. Приставки и предлоги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3988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7. Непроизносимые согласные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3988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8. Родовые окончания прилагательных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3988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9. Перенос слов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3988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10. Оформление предложения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3988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11. Большая буква в именах собственных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3988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12. Пропуск, замена, перестановка букв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3988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13. Двойные согласные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3988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14. Падежные окончания существительных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3988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15. Прочие ошибки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398869">
                <a:tc gridSpan="7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          </a:t>
                      </a:r>
                      <a:r>
                        <a:rPr lang="ru-RU" sz="1100" b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 Ошибки в грамматических заданиях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6835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1. Разбор по членам предложения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47618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2. Разбор по частям речи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6835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3. Фонетический анализ слова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6835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4. Однокоренные слова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6835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5. Подбор проверочных слов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8908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6. Группировка слов по заданному признаку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47618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7. Разбор слов по составу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6835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8. Задание развивающего характера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6835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110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 работой ознакомлена (-ен)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Причины ошибок учащихся разнообразны.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ученик не знает правила</a:t>
            </a:r>
            <a:r>
              <a:rPr lang="ru-RU" dirty="0" smtClean="0"/>
              <a:t>;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правило знает, но не умеет его правильно использовать при письме</a:t>
            </a:r>
            <a:r>
              <a:rPr lang="ru-RU" dirty="0" smtClean="0"/>
              <a:t>;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смешивает правила</a:t>
            </a:r>
            <a:r>
              <a:rPr lang="ru-RU" dirty="0" smtClean="0"/>
              <a:t>;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допускает ошибки, потому что не понимает смысла того, что пишет</a:t>
            </a:r>
            <a:r>
              <a:rPr lang="ru-RU" dirty="0" smtClean="0"/>
              <a:t>;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неправильно слышит или произносит отдельные звуки речи, не умеет контролировать себя.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600" dirty="0" smtClean="0"/>
              <a:t>С помощью изложений и сочинений проверяются: 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645494"/>
          </a:xfrm>
        </p:spPr>
        <p:txBody>
          <a:bodyPr>
            <a:normAutofit lnSpcReduction="10000"/>
          </a:bodyPr>
          <a:lstStyle/>
          <a:p>
            <a:pPr marL="361188" indent="-342900"/>
            <a:r>
              <a:rPr lang="ru-RU" dirty="0" smtClean="0"/>
              <a:t>1)умение </a:t>
            </a:r>
            <a:r>
              <a:rPr lang="ru-RU" dirty="0" smtClean="0"/>
              <a:t>раскрыть тему и основную </a:t>
            </a:r>
            <a:r>
              <a:rPr lang="ru-RU" dirty="0" smtClean="0"/>
              <a:t>мысль; </a:t>
            </a:r>
          </a:p>
          <a:p>
            <a:pPr marL="361188" indent="-342900">
              <a:buAutoNum type="arabicParenR"/>
            </a:pPr>
            <a:endParaRPr lang="ru-RU" dirty="0" smtClean="0"/>
          </a:p>
          <a:p>
            <a:r>
              <a:rPr lang="ru-RU" dirty="0" smtClean="0"/>
              <a:t>2) умение соблюдать нормы русского литературного языка</a:t>
            </a:r>
            <a:r>
              <a:rPr lang="ru-RU" dirty="0" smtClean="0"/>
              <a:t>;</a:t>
            </a:r>
          </a:p>
          <a:p>
            <a:endParaRPr lang="ru-RU" dirty="0" smtClean="0"/>
          </a:p>
          <a:p>
            <a:r>
              <a:rPr lang="ru-RU" dirty="0" smtClean="0"/>
              <a:t> 3) умения правописного характера. </a:t>
            </a:r>
            <a:endParaRPr lang="ru-RU" dirty="0" smtClean="0"/>
          </a:p>
          <a:p>
            <a:endParaRPr lang="ru-RU" dirty="0" smtClean="0"/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Именно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поэтому любое сочинение и изложение оценивается двумя отметками. Первая ставится за содержание и речевое оформление работы, вторая — за соблюдение орфографических, пунктуационных и языковых норм.</a:t>
            </a:r>
          </a:p>
          <a:p>
            <a:endParaRPr lang="ru-RU" dirty="0"/>
          </a:p>
        </p:txBody>
      </p:sp>
      <p:pic>
        <p:nvPicPr>
          <p:cNvPr id="5" name="Содержимое 4" descr="презент 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4992439" cy="56166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81128"/>
            <a:ext cx="8183880" cy="145391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Не менее важна на уроке и организация различных форм самоконтроля, взаимоконтроля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183880" cy="418795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– сверка с написанным образцом;</a:t>
            </a:r>
          </a:p>
          <a:p>
            <a:r>
              <a:rPr lang="ru-RU" dirty="0" smtClean="0"/>
              <a:t>–проверка по словесной инструкции;</a:t>
            </a:r>
          </a:p>
          <a:p>
            <a:r>
              <a:rPr lang="ru-RU" dirty="0" smtClean="0"/>
              <a:t>–взаимопроверка с товарищем</a:t>
            </a:r>
            <a:r>
              <a:rPr lang="ru-RU" dirty="0" smtClean="0"/>
              <a:t>;</a:t>
            </a:r>
            <a:endParaRPr lang="ru-RU" dirty="0" smtClean="0"/>
          </a:p>
          <a:p>
            <a:r>
              <a:rPr lang="ru-RU" dirty="0" smtClean="0"/>
              <a:t>– коллективное выполнение заданий и коллективная проверка;</a:t>
            </a:r>
          </a:p>
          <a:p>
            <a:r>
              <a:rPr lang="ru-RU" dirty="0" smtClean="0"/>
              <a:t>– сочетание коллективной и индивидуальной работы;</a:t>
            </a:r>
          </a:p>
          <a:p>
            <a:r>
              <a:rPr lang="ru-RU" dirty="0" smtClean="0"/>
              <a:t>– самостоятельное придумывание заданий;</a:t>
            </a:r>
          </a:p>
          <a:p>
            <a:r>
              <a:rPr lang="ru-RU" dirty="0" smtClean="0"/>
              <a:t>– выполнение заданий по алгоритму;</a:t>
            </a:r>
          </a:p>
          <a:p>
            <a:r>
              <a:rPr lang="ru-RU" dirty="0" smtClean="0"/>
              <a:t>– выполнение заданий по наводящим вопросам;</a:t>
            </a:r>
          </a:p>
          <a:p>
            <a:r>
              <a:rPr lang="ru-RU" dirty="0" smtClean="0"/>
              <a:t>–выполнение задания по образцу;</a:t>
            </a:r>
          </a:p>
          <a:p>
            <a:r>
              <a:rPr lang="ru-RU" dirty="0" smtClean="0"/>
              <a:t>–проверка с помощью сигнальных карточек;</a:t>
            </a:r>
          </a:p>
          <a:p>
            <a:r>
              <a:rPr lang="ru-RU" dirty="0" smtClean="0"/>
              <a:t>–подбор нескольких способов выполнения задания и выбор самого рационального;</a:t>
            </a:r>
          </a:p>
          <a:p>
            <a:r>
              <a:rPr lang="ru-RU" dirty="0" smtClean="0"/>
              <a:t>– проговаривание «про себя» объяснения выбора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оценочная деятельность </a:t>
            </a:r>
            <a:r>
              <a:rPr lang="ru-RU" dirty="0" smtClean="0"/>
              <a:t>учащихся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200" dirty="0" smtClean="0"/>
              <a:t>формирование у обучающихся умения оценивать свои результаты</a:t>
            </a:r>
            <a:r>
              <a:rPr lang="ru-RU" sz="3200" dirty="0" smtClean="0"/>
              <a:t>,</a:t>
            </a:r>
          </a:p>
          <a:p>
            <a:r>
              <a:rPr lang="ru-RU" sz="3200" dirty="0" smtClean="0"/>
              <a:t> </a:t>
            </a:r>
            <a:r>
              <a:rPr lang="ru-RU" sz="3200" dirty="0" smtClean="0"/>
              <a:t>сравнивать их с эталонными, </a:t>
            </a:r>
            <a:endParaRPr lang="ru-RU" sz="3200" dirty="0" smtClean="0"/>
          </a:p>
          <a:p>
            <a:r>
              <a:rPr lang="ru-RU" sz="3200" dirty="0" smtClean="0"/>
              <a:t>видеть </a:t>
            </a:r>
            <a:r>
              <a:rPr lang="ru-RU" sz="3200" dirty="0" smtClean="0"/>
              <a:t>ошибки, </a:t>
            </a:r>
            <a:endParaRPr lang="ru-RU" sz="3200" dirty="0" smtClean="0"/>
          </a:p>
          <a:p>
            <a:r>
              <a:rPr lang="ru-RU" sz="3200" dirty="0" smtClean="0"/>
              <a:t>знать </a:t>
            </a:r>
            <a:r>
              <a:rPr lang="ru-RU" sz="3200" dirty="0" smtClean="0"/>
              <a:t>требования к работам различного </a:t>
            </a:r>
            <a:r>
              <a:rPr lang="ru-RU" sz="3200" dirty="0" smtClean="0"/>
              <a:t>характера</a:t>
            </a:r>
          </a:p>
          <a:p>
            <a:r>
              <a:rPr lang="ru-RU" sz="3200" dirty="0" smtClean="0"/>
              <a:t>что нужно сделать, чтобы исправить эти ошибки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внимание…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dirty="0" smtClean="0">
                <a:latin typeface="Bad Script" pitchFamily="2" charset="0"/>
              </a:rPr>
              <a:t>Важнейшая задача проверки и оценки знаний ,умений и навыков учащихся- укрепление у школьников оптимистического восприятия жизни, труда- в первую очередь –учебного</a:t>
            </a:r>
          </a:p>
          <a:p>
            <a:pPr algn="ctr">
              <a:buNone/>
            </a:pPr>
            <a:r>
              <a:rPr lang="ru-RU" sz="4000" dirty="0" smtClean="0">
                <a:latin typeface="Bad Script" pitchFamily="2" charset="0"/>
              </a:rPr>
              <a:t>В.А Сухомлинский.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fs01.infourok.ru/images/doc/36/45362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07896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301208"/>
            <a:ext cx="8183880" cy="108012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Формы контроля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1487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ctr"/>
            <a:r>
              <a:rPr lang="ru-RU" sz="5100" dirty="0" smtClean="0"/>
              <a:t>Выделяют 5 форм контроля</a:t>
            </a:r>
            <a:r>
              <a:rPr lang="ru-RU" sz="5100" dirty="0" smtClean="0"/>
              <a:t>:</a:t>
            </a:r>
          </a:p>
          <a:p>
            <a:pPr algn="ctr"/>
            <a:endParaRPr lang="ru-RU" sz="5100" dirty="0" smtClean="0"/>
          </a:p>
          <a:p>
            <a:r>
              <a:rPr lang="ru-RU" dirty="0" smtClean="0"/>
              <a:t> </a:t>
            </a:r>
            <a:r>
              <a:rPr lang="ru-RU" sz="4500" dirty="0" smtClean="0"/>
              <a:t>Фронтальная форма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 </a:t>
            </a:r>
            <a:r>
              <a:rPr lang="ru-RU" sz="4500" dirty="0" smtClean="0"/>
              <a:t>Групповая форма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 </a:t>
            </a:r>
            <a:r>
              <a:rPr lang="ru-RU" sz="4500" dirty="0" smtClean="0"/>
              <a:t>Индивидуальный контроль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4500" dirty="0" smtClean="0"/>
              <a:t>Комбинированная </a:t>
            </a:r>
            <a:r>
              <a:rPr lang="ru-RU" sz="4500" dirty="0" smtClean="0"/>
              <a:t>форма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4500" dirty="0" smtClean="0"/>
              <a:t>Самоконтроль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13807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Метод контроля</a:t>
            </a:r>
            <a:endParaRPr lang="ru-RU" sz="4800" dirty="0"/>
          </a:p>
        </p:txBody>
      </p:sp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395536" y="429350"/>
            <a:ext cx="835292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064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способы, с помощью которых оценивается результативность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учебно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познавательной деятельности учащихся и педагогической работы учителя.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06475" algn="l"/>
              </a:tabLst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Среди главных методов контроля выделяют следующие: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064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Наблюдение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064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Опрос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064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Письменные работы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064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Зачеты и экзамены	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006475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контроля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i="1" dirty="0" smtClean="0">
                <a:latin typeface="Bad Script" pitchFamily="2" charset="0"/>
              </a:rPr>
              <a:t>Предварительный контроль </a:t>
            </a:r>
            <a:endParaRPr lang="ru-RU" i="1" dirty="0">
              <a:latin typeface="Bad Script" pitchFamily="2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ad Script" pitchFamily="2" charset="0"/>
              </a:rPr>
              <a:t>Текущий контроль </a:t>
            </a:r>
            <a:endParaRPr lang="ru-RU" dirty="0">
              <a:latin typeface="Bad Script" pitchFamily="2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проводится в основном с диагностирующей целью перед изучением новой темы или в начале года, четверти.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осуществляется в повседневной учебной работе и выражается в систематических наблюдениях учителя </a:t>
            </a:r>
            <a:r>
              <a:rPr lang="ru-RU" dirty="0" smtClean="0"/>
              <a:t> </a:t>
            </a:r>
            <a:r>
              <a:rPr lang="ru-RU" dirty="0" smtClean="0"/>
              <a:t>на каждом уроке.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работ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 dirty="0" smtClean="0">
                <a:latin typeface="Bad Script" pitchFamily="2" charset="0"/>
              </a:rPr>
              <a:t>Предварительный контроль 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latin typeface="Bad Script" pitchFamily="2" charset="0"/>
              </a:rPr>
              <a:t>Текущий контроль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pPr marL="171450" indent="-17145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тестовые диагностические работы;</a:t>
            </a:r>
          </a:p>
          <a:p>
            <a:pPr marL="171450" indent="-17145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проверочные работы;</a:t>
            </a:r>
          </a:p>
          <a:p>
            <a:pPr marL="171450" indent="-17145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самостоятельные работы;</a:t>
            </a:r>
          </a:p>
          <a:p>
            <a:pPr marL="171450" indent="-17145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диктанты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55000" lnSpcReduction="20000"/>
          </a:bodyPr>
          <a:lstStyle/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Индивидуальные задания;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работа по карточкам;</a:t>
            </a: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комбинированный опрос;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практические работы;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творческие работы;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цифровые диктанты;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индивидуальный контроль;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фронтальный опрос;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Индивидуальные задания;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работа по карточкам;</a:t>
            </a: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комбинированный опрос;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практические работы;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творческие работы;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цифровые диктанты;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индивидуальный контроль;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фронтальный опрос;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контроля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ad Script" pitchFamily="2" charset="0"/>
              </a:rPr>
              <a:t>Тематический контроль</a:t>
            </a:r>
            <a:endParaRPr lang="ru-RU" dirty="0">
              <a:latin typeface="Bad Script" pitchFamily="2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ad Script" pitchFamily="2" charset="0"/>
              </a:rPr>
              <a:t>Итоговый контроль</a:t>
            </a:r>
            <a:endParaRPr lang="ru-RU" dirty="0">
              <a:latin typeface="Bad Script" pitchFamily="2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предполагает выявление и оценку </a:t>
            </a:r>
            <a:r>
              <a:rPr lang="ru-RU" dirty="0" smtClean="0"/>
              <a:t>ЗУН, </a:t>
            </a:r>
            <a:r>
              <a:rPr lang="ru-RU" dirty="0" smtClean="0"/>
              <a:t>усвоенных не на одном, а на нескольких </a:t>
            </a:r>
            <a:r>
              <a:rPr lang="ru-RU" dirty="0" smtClean="0"/>
              <a:t>уроках.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проводится в конце каждой четверти, полугодия, учебного года. Его цель – определить объем и глубину усвоенных знаний и умений, их прочность и осознанность.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работ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Bad Script" pitchFamily="2" charset="0"/>
              </a:rPr>
              <a:t>Тематический контроль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latin typeface="Bad Script" pitchFamily="2" charset="0"/>
              </a:rPr>
              <a:t>Итоговый контроль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4141440"/>
          </a:xfrm>
        </p:spPr>
        <p:txBody>
          <a:bodyPr>
            <a:normAutofit fontScale="77500" lnSpcReduction="20000"/>
          </a:bodyPr>
          <a:lstStyle/>
          <a:p>
            <a:pPr marL="7429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Срезы;</a:t>
            </a:r>
          </a:p>
          <a:p>
            <a:pPr marL="7429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диктанты (словарные, </a:t>
            </a:r>
            <a:r>
              <a:rPr lang="ru-RU" dirty="0" smtClean="0">
                <a:latin typeface="Courier New" pitchFamily="49" charset="0"/>
                <a:cs typeface="Courier New" pitchFamily="49" charset="0"/>
              </a:rPr>
              <a:t>орфоэпические)</a:t>
            </a:r>
            <a:endParaRPr lang="ru-RU" dirty="0" smtClean="0">
              <a:latin typeface="Courier New" pitchFamily="49" charset="0"/>
              <a:cs typeface="Courier New" pitchFamily="49" charset="0"/>
            </a:endParaRPr>
          </a:p>
          <a:p>
            <a:pPr marL="457200">
              <a:spcAft>
                <a:spcPts val="0"/>
              </a:spcAft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терминологические, лексические, комбинированные, диктанты повышенной сложности).</a:t>
            </a:r>
          </a:p>
          <a:p>
            <a:pPr marL="7429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письмо по памяти;</a:t>
            </a:r>
          </a:p>
          <a:p>
            <a:pPr marL="7429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зачеты (теоретические и практические; устные и письменные).</a:t>
            </a:r>
          </a:p>
          <a:p>
            <a:pPr marL="7429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err="1" smtClean="0">
                <a:latin typeface="Courier New" pitchFamily="49" charset="0"/>
                <a:cs typeface="Courier New" pitchFamily="49" charset="0"/>
              </a:rPr>
              <a:t>Блиц-опросы</a:t>
            </a:r>
            <a:r>
              <a:rPr lang="ru-RU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7429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Courier New" pitchFamily="49" charset="0"/>
                <a:cs typeface="Courier New" pitchFamily="49" charset="0"/>
              </a:rPr>
              <a:t>контрольные работы.</a:t>
            </a:r>
            <a:endParaRPr lang="ru-RU" dirty="0" smtClean="0">
              <a:latin typeface="Courier New" pitchFamily="49" charset="0"/>
              <a:ea typeface="Calibri"/>
              <a:cs typeface="Courier New" pitchFamily="49" charset="0"/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Тематический;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Семестровый;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Независимый (муниципальные и министерские работы);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Годовой;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Олимпиады;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Экзаменационный.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Courier New" pitchFamily="49" charset="0"/>
              <a:ea typeface="Calibri"/>
              <a:cs typeface="Courier New" pitchFamily="49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altLang="ru-RU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Основные способы контроля качества обучения.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1714480" y="2285992"/>
          <a:ext cx="5786478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85875" y="0"/>
            <a:ext cx="6286500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213</TotalTime>
  <Words>509</Words>
  <Application>Microsoft Office PowerPoint</Application>
  <PresentationFormat>Экран (4:3)</PresentationFormat>
  <Paragraphs>294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 Контроль на уроках русского языка.</vt:lpstr>
      <vt:lpstr>Слайд 2</vt:lpstr>
      <vt:lpstr>Формы контроля</vt:lpstr>
      <vt:lpstr>Слайд 4</vt:lpstr>
      <vt:lpstr>Виды контроля</vt:lpstr>
      <vt:lpstr>Виды работ</vt:lpstr>
      <vt:lpstr>Виды контроля</vt:lpstr>
      <vt:lpstr>Виды работ</vt:lpstr>
      <vt:lpstr>Основные способы контроля качества обучения.</vt:lpstr>
      <vt:lpstr>На уроках русского языка мы можем проверить </vt:lpstr>
      <vt:lpstr>Слайд 11</vt:lpstr>
      <vt:lpstr>Причины ошибок учащихся разнообразны.</vt:lpstr>
      <vt:lpstr>С помощью изложений и сочинений проверяются:  </vt:lpstr>
      <vt:lpstr>Не менее важна на уроке и организация различных форм самоконтроля, взаимоконтроля</vt:lpstr>
      <vt:lpstr>оценочная деятельность учащихся</vt:lpstr>
      <vt:lpstr>Спасибо за внимание…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Контроль на уроках русского языка.</dc:title>
  <dc:creator>PC HOME</dc:creator>
  <cp:lastModifiedBy>PC HOME</cp:lastModifiedBy>
  <cp:revision>23</cp:revision>
  <dcterms:created xsi:type="dcterms:W3CDTF">2021-03-16T15:43:50Z</dcterms:created>
  <dcterms:modified xsi:type="dcterms:W3CDTF">2021-03-16T19:31:13Z</dcterms:modified>
</cp:coreProperties>
</file>