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03" r:id="rId1"/>
  </p:sldMasterIdLst>
  <p:notesMasterIdLst>
    <p:notesMasterId r:id="rId15"/>
  </p:notesMasterIdLst>
  <p:sldIdLst>
    <p:sldId id="256" r:id="rId2"/>
    <p:sldId id="272" r:id="rId3"/>
    <p:sldId id="265" r:id="rId4"/>
    <p:sldId id="292" r:id="rId5"/>
    <p:sldId id="301" r:id="rId6"/>
    <p:sldId id="293" r:id="rId7"/>
    <p:sldId id="298" r:id="rId8"/>
    <p:sldId id="297" r:id="rId9"/>
    <p:sldId id="299" r:id="rId10"/>
    <p:sldId id="295" r:id="rId11"/>
    <p:sldId id="296" r:id="rId12"/>
    <p:sldId id="300" r:id="rId13"/>
    <p:sldId id="264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C92"/>
    <a:srgbClr val="CC0000"/>
    <a:srgbClr val="660066"/>
    <a:srgbClr val="008000"/>
    <a:srgbClr val="800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992" autoAdjust="0"/>
    <p:restoredTop sz="94729" autoAdjust="0"/>
  </p:normalViewPr>
  <p:slideViewPr>
    <p:cSldViewPr>
      <p:cViewPr varScale="1">
        <p:scale>
          <a:sx n="107" d="100"/>
          <a:sy n="107" d="100"/>
        </p:scale>
        <p:origin x="-174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3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43;&#1072;&#1083;&#1080;&#1085;&#1072;\&#1043;&#1052;&#1054;%2014%20&#1096;&#1082;\&#1050;&#1086;&#1087;&#1080;&#1103;%20protokol_metodika_fotekova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1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Индивидуальный профиль: устная речь</a:t>
            </a:r>
          </a:p>
        </c:rich>
      </c:tx>
      <c:layout>
        <c:manualLayout>
          <c:xMode val="edge"/>
          <c:yMode val="edge"/>
          <c:x val="0.17678564627371107"/>
          <c:y val="2.3809523809523826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6.6246056782334375E-2"/>
          <c:y val="0.15646258503401378"/>
          <c:w val="0.89116719242902254"/>
          <c:h val="0.47619047619047644"/>
        </c:manualLayout>
      </c:layout>
      <c:lineChart>
        <c:grouping val="standard"/>
        <c:ser>
          <c:idx val="0"/>
          <c:order val="0"/>
          <c:tx>
            <c:strRef>
              <c:f>'Чистый бланк'!$F$238</c:f>
              <c:strCache>
                <c:ptCount val="1"/>
                <c:pt idx="0">
                  <c:v>Даниил</c:v>
                </c:pt>
              </c:strCache>
            </c:strRef>
          </c:tx>
          <c:spPr>
            <a:ln w="25400">
              <a:solidFill>
                <a:srgbClr val="0000FF"/>
              </a:solidFill>
              <a:prstDash val="solid"/>
            </a:ln>
          </c:spPr>
          <c:marker>
            <c:symbol val="diamond"/>
            <c:size val="6"/>
            <c:spPr>
              <a:solidFill>
                <a:srgbClr val="0000FF"/>
              </a:solidFill>
              <a:ln>
                <a:solidFill>
                  <a:srgbClr val="0000FF"/>
                </a:solidFill>
                <a:prstDash val="solid"/>
              </a:ln>
            </c:spPr>
          </c:marker>
          <c:dLbls>
            <c:dLbl>
              <c:idx val="0"/>
              <c:layout>
                <c:manualLayout>
                  <c:x val="-3.2467566554180746E-2"/>
                  <c:y val="-4.0816554907173966E-2"/>
                </c:manualLayout>
              </c:layout>
              <c:dLblPos val="r"/>
              <c:showVal val="1"/>
            </c:dLbl>
            <c:dLbl>
              <c:idx val="1"/>
              <c:layout>
                <c:manualLayout>
                  <c:x val="-3.3116797900262458E-2"/>
                  <c:y val="-4.0249534982556623E-2"/>
                </c:manualLayout>
              </c:layout>
              <c:dLblPos val="r"/>
              <c:showVal val="1"/>
            </c:dLbl>
            <c:dLbl>
              <c:idx val="2"/>
              <c:layout>
                <c:manualLayout>
                  <c:x val="-3.3766216722909664E-2"/>
                  <c:y val="-4.1950240072016164E-2"/>
                </c:manualLayout>
              </c:layout>
              <c:dLblPos val="r"/>
              <c:showVal val="1"/>
            </c:dLbl>
            <c:dLbl>
              <c:idx val="3"/>
              <c:layout>
                <c:manualLayout>
                  <c:x val="-3.7987064116985401E-2"/>
                  <c:y val="-4.5351412990064482E-2"/>
                </c:manualLayout>
              </c:layout>
              <c:dLblPos val="r"/>
              <c:showVal val="1"/>
            </c:dLbl>
            <c:dLbl>
              <c:idx val="4"/>
              <c:layout>
                <c:manualLayout>
                  <c:x val="-1.5422009748781428E-2"/>
                  <c:y val="-5.6689570780189706E-2"/>
                </c:manualLayout>
              </c:layout>
              <c:dLblPos val="r"/>
              <c:showVal val="1"/>
            </c:dLbl>
            <c:dLbl>
              <c:idx val="5"/>
              <c:layout>
                <c:manualLayout>
                  <c:x val="-1.0714285714285749E-2"/>
                  <c:y val="-5.6689570780189706E-2"/>
                </c:manualLayout>
              </c:layout>
              <c:dLblPos val="r"/>
              <c:showVal val="1"/>
            </c:dLbl>
            <c:dLbl>
              <c:idx val="6"/>
              <c:layout>
                <c:manualLayout>
                  <c:x val="-1.4935133108361405E-2"/>
                  <c:y val="-6.0090942622544184E-2"/>
                </c:manualLayout>
              </c:layout>
              <c:dLblPos val="r"/>
              <c:showVal val="1"/>
            </c:dLbl>
            <c:dLbl>
              <c:idx val="7"/>
              <c:layout>
                <c:manualLayout>
                  <c:x val="-1.3798650168728931E-2"/>
                  <c:y val="-6.3492314464898586E-2"/>
                </c:manualLayout>
              </c:layout>
              <c:dLblPos val="r"/>
              <c:showVal val="1"/>
            </c:dLbl>
            <c:dLbl>
              <c:idx val="8"/>
              <c:layout>
                <c:manualLayout>
                  <c:x val="-1.444806899137604E-2"/>
                  <c:y val="-6.0090942622544184E-2"/>
                </c:manualLayout>
              </c:layout>
              <c:dLblPos val="r"/>
              <c:showVal val="1"/>
            </c:dLbl>
            <c:dLbl>
              <c:idx val="9"/>
              <c:layout>
                <c:manualLayout>
                  <c:x val="-1.3311773528309017E-2"/>
                  <c:y val="1.7006859211771967E-2"/>
                </c:manualLayout>
              </c:layout>
              <c:dLblPos val="r"/>
              <c:showVal val="1"/>
            </c:dLbl>
            <c:dLbl>
              <c:idx val="10"/>
              <c:layout>
                <c:manualLayout>
                  <c:x val="-2.1103862017247826E-2"/>
                  <c:y val="1.7006859211771967E-2"/>
                </c:manualLayout>
              </c:layout>
              <c:dLblPos val="r"/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Val val="1"/>
          </c:dLbls>
          <c:cat>
            <c:strRef>
              <c:f>'Чистый бланк'!$E$239:$E$249</c:f>
              <c:strCache>
                <c:ptCount val="9"/>
                <c:pt idx="0">
                  <c:v>Фонем.восп.</c:v>
                </c:pt>
                <c:pt idx="1">
                  <c:v>Артик.мот.</c:v>
                </c:pt>
                <c:pt idx="2">
                  <c:v>Звукопроиз.</c:v>
                </c:pt>
                <c:pt idx="3">
                  <c:v>Слог.стр.сл.</c:v>
                </c:pt>
                <c:pt idx="4">
                  <c:v>Язык.анализ</c:v>
                </c:pt>
                <c:pt idx="5">
                  <c:v>Грамм.строй</c:v>
                </c:pt>
                <c:pt idx="6">
                  <c:v>Словарь</c:v>
                </c:pt>
                <c:pt idx="7">
                  <c:v>Логик-грамм.к.</c:v>
                </c:pt>
                <c:pt idx="8">
                  <c:v>Связн.речь</c:v>
                </c:pt>
              </c:strCache>
            </c:strRef>
          </c:cat>
          <c:val>
            <c:numRef>
              <c:f>'Чистый бланк'!$F$239:$F$249</c:f>
              <c:numCache>
                <c:formatCode>0</c:formatCode>
                <c:ptCount val="11"/>
                <c:pt idx="0">
                  <c:v>20</c:v>
                </c:pt>
                <c:pt idx="1">
                  <c:v>20</c:v>
                </c:pt>
                <c:pt idx="2">
                  <c:v>46.666666666666622</c:v>
                </c:pt>
                <c:pt idx="3">
                  <c:v>10</c:v>
                </c:pt>
                <c:pt idx="4">
                  <c:v>20</c:v>
                </c:pt>
                <c:pt idx="5">
                  <c:v>4</c:v>
                </c:pt>
                <c:pt idx="6">
                  <c:v>14.000000000000002</c:v>
                </c:pt>
                <c:pt idx="7">
                  <c:v>20</c:v>
                </c:pt>
                <c:pt idx="8">
                  <c:v>20</c:v>
                </c:pt>
              </c:numCache>
            </c:numRef>
          </c:val>
        </c:ser>
        <c:ser>
          <c:idx val="1"/>
          <c:order val="1"/>
          <c:tx>
            <c:strRef>
              <c:f>'Чистый бланк'!$G$238</c:f>
              <c:strCache>
                <c:ptCount val="1"/>
                <c:pt idx="0">
                  <c:v>N</c:v>
                </c:pt>
              </c:strCache>
            </c:strRef>
          </c:tx>
          <c:spPr>
            <a:ln w="25400">
              <a:solidFill>
                <a:srgbClr val="FF00FF"/>
              </a:solidFill>
              <a:prstDash val="sysDash"/>
            </a:ln>
          </c:spPr>
          <c:marker>
            <c:symbol val="none"/>
          </c:marker>
          <c:dLbls>
            <c:delete val="1"/>
          </c:dLbls>
          <c:cat>
            <c:strRef>
              <c:f>'Чистый бланк'!$E$239:$E$249</c:f>
              <c:strCache>
                <c:ptCount val="9"/>
                <c:pt idx="0">
                  <c:v>Фонем.восп.</c:v>
                </c:pt>
                <c:pt idx="1">
                  <c:v>Артик.мот.</c:v>
                </c:pt>
                <c:pt idx="2">
                  <c:v>Звукопроиз.</c:v>
                </c:pt>
                <c:pt idx="3">
                  <c:v>Слог.стр.сл.</c:v>
                </c:pt>
                <c:pt idx="4">
                  <c:v>Язык.анализ</c:v>
                </c:pt>
                <c:pt idx="5">
                  <c:v>Грамм.строй</c:v>
                </c:pt>
                <c:pt idx="6">
                  <c:v>Словарь</c:v>
                </c:pt>
                <c:pt idx="7">
                  <c:v>Логик-грамм.к.</c:v>
                </c:pt>
                <c:pt idx="8">
                  <c:v>Связн.речь</c:v>
                </c:pt>
              </c:strCache>
            </c:strRef>
          </c:cat>
          <c:val>
            <c:numRef>
              <c:f>'Чистый бланк'!$G$239:$G$249</c:f>
              <c:numCache>
                <c:formatCode>General</c:formatCode>
                <c:ptCount val="11"/>
                <c:pt idx="0">
                  <c:v>80</c:v>
                </c:pt>
                <c:pt idx="1">
                  <c:v>80</c:v>
                </c:pt>
                <c:pt idx="2">
                  <c:v>80</c:v>
                </c:pt>
                <c:pt idx="3">
                  <c:v>80</c:v>
                </c:pt>
                <c:pt idx="4">
                  <c:v>80</c:v>
                </c:pt>
                <c:pt idx="5">
                  <c:v>80</c:v>
                </c:pt>
                <c:pt idx="6">
                  <c:v>80</c:v>
                </c:pt>
                <c:pt idx="7">
                  <c:v>80</c:v>
                </c:pt>
                <c:pt idx="8">
                  <c:v>80</c:v>
                </c:pt>
              </c:numCache>
            </c:numRef>
          </c:val>
        </c:ser>
        <c:dLbls>
          <c:showVal val="1"/>
        </c:dLbls>
        <c:marker val="1"/>
        <c:axId val="83946880"/>
        <c:axId val="84710528"/>
      </c:lineChart>
      <c:catAx>
        <c:axId val="83946880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2700000" vert="horz"/>
          <a:lstStyle/>
          <a:p>
            <a:pPr>
              <a:defRPr sz="8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4710528"/>
        <c:crosses val="autoZero"/>
        <c:auto val="1"/>
        <c:lblAlgn val="ctr"/>
        <c:lblOffset val="100"/>
        <c:tickLblSkip val="1"/>
        <c:tickMarkSkip val="1"/>
      </c:catAx>
      <c:valAx>
        <c:axId val="84710528"/>
        <c:scaling>
          <c:orientation val="minMax"/>
        </c:scaling>
        <c:axPos val="l"/>
        <c:numFmt formatCode="0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5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3946880"/>
        <c:crosses val="autoZero"/>
        <c:crossBetween val="between"/>
      </c:valAx>
      <c:spPr>
        <a:pattFill prst="pct30">
          <a:fgClr>
            <a:srgbClr val="CCFFFF"/>
          </a:fgClr>
          <a:bgClr>
            <a:srgbClr val="FFFFFF"/>
          </a:bgClr>
        </a:pattFill>
        <a:ln w="12700">
          <a:solidFill>
            <a:srgbClr val="99CCFF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37539465295544738"/>
          <c:y val="0.88435659828235746"/>
          <c:w val="0.31388029177740878"/>
          <c:h val="9.5238452336315213E-2"/>
        </c:manualLayout>
      </c:layout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1285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15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660062-232D-4550-9CA0-3D454DC07177}" type="doc">
      <dgm:prSet loTypeId="urn:microsoft.com/office/officeart/2005/8/layout/vList5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9CB5F243-1692-42A6-B3AC-FD9010B8C0C4}">
      <dgm:prSet custT="1"/>
      <dgm:spPr>
        <a:solidFill>
          <a:schemeClr val="accent3"/>
        </a:solidFill>
      </dgm:spPr>
      <dgm:t>
        <a:bodyPr/>
        <a:lstStyle/>
        <a:p>
          <a:pPr rtl="0"/>
          <a:r>
            <a:rPr lang="ru-RU" sz="2400" i="0" dirty="0" smtClean="0">
              <a:solidFill>
                <a:srgbClr val="FFFF00"/>
              </a:solidFill>
              <a:latin typeface="+mj-lt"/>
            </a:rPr>
            <a:t>расширять объем словарного запаса для свободного выражения мыслей и чувств в процессе речевого общения;</a:t>
          </a:r>
          <a:endParaRPr lang="ru-RU" sz="2400" i="0" dirty="0">
            <a:solidFill>
              <a:srgbClr val="FFFF00"/>
            </a:solidFill>
            <a:latin typeface="+mj-lt"/>
          </a:endParaRPr>
        </a:p>
      </dgm:t>
    </dgm:pt>
    <dgm:pt modelId="{CD7B8DD8-8FBF-475B-AFB6-45908D8B9501}" type="parTrans" cxnId="{8E6903F6-2004-46FA-8292-0485508743E2}">
      <dgm:prSet/>
      <dgm:spPr/>
      <dgm:t>
        <a:bodyPr/>
        <a:lstStyle/>
        <a:p>
          <a:endParaRPr lang="ru-RU" sz="2400"/>
        </a:p>
      </dgm:t>
    </dgm:pt>
    <dgm:pt modelId="{C0F3B196-BDF2-4657-9BB2-2D1F3C30BCD3}" type="sibTrans" cxnId="{8E6903F6-2004-46FA-8292-0485508743E2}">
      <dgm:prSet/>
      <dgm:spPr/>
      <dgm:t>
        <a:bodyPr/>
        <a:lstStyle/>
        <a:p>
          <a:endParaRPr lang="ru-RU" sz="2400"/>
        </a:p>
      </dgm:t>
    </dgm:pt>
    <dgm:pt modelId="{7B2A6CDA-8328-4283-9952-E5DB7043BE3B}">
      <dgm:prSet custT="1"/>
      <dgm:spPr>
        <a:solidFill>
          <a:schemeClr val="accent3"/>
        </a:solidFill>
      </dgm:spPr>
      <dgm:t>
        <a:bodyPr/>
        <a:lstStyle/>
        <a:p>
          <a:pPr rtl="0"/>
          <a:r>
            <a:rPr lang="ru-RU" sz="2400" i="0" dirty="0" smtClean="0">
              <a:solidFill>
                <a:srgbClr val="92D050"/>
              </a:solidFill>
              <a:latin typeface="+mj-lt"/>
            </a:rPr>
            <a:t>развивать способности к самооценке на основе наблюдения за собственной речи;</a:t>
          </a:r>
          <a:endParaRPr lang="ru-RU" sz="2400" i="0" dirty="0">
            <a:solidFill>
              <a:srgbClr val="92D050"/>
            </a:solidFill>
            <a:latin typeface="+mj-lt"/>
          </a:endParaRPr>
        </a:p>
      </dgm:t>
    </dgm:pt>
    <dgm:pt modelId="{033FA809-99B1-4A2B-A3E1-CBD4457E040D}" type="parTrans" cxnId="{C79D3836-BBE0-4381-AAB9-C15056169A46}">
      <dgm:prSet/>
      <dgm:spPr/>
      <dgm:t>
        <a:bodyPr/>
        <a:lstStyle/>
        <a:p>
          <a:endParaRPr lang="ru-RU" sz="2400"/>
        </a:p>
      </dgm:t>
    </dgm:pt>
    <dgm:pt modelId="{324D3B5A-28B6-4C57-8E02-07534C220B2C}" type="sibTrans" cxnId="{C79D3836-BBE0-4381-AAB9-C15056169A46}">
      <dgm:prSet/>
      <dgm:spPr/>
      <dgm:t>
        <a:bodyPr/>
        <a:lstStyle/>
        <a:p>
          <a:endParaRPr lang="ru-RU" sz="2400"/>
        </a:p>
      </dgm:t>
    </dgm:pt>
    <dgm:pt modelId="{9C84D8C5-B61A-4138-83BC-716A627165EF}">
      <dgm:prSet custT="1"/>
      <dgm:spPr/>
      <dgm:t>
        <a:bodyPr/>
        <a:lstStyle/>
        <a:p>
          <a:pPr rtl="0"/>
          <a:r>
            <a:rPr lang="ru-RU" sz="2400" i="0" dirty="0" smtClean="0">
              <a:solidFill>
                <a:srgbClr val="00B0F0"/>
              </a:solidFill>
              <a:latin typeface="+mj-lt"/>
            </a:rPr>
            <a:t>овладевать приемами отбора и систематизации материала на определенную тему;</a:t>
          </a:r>
          <a:endParaRPr lang="ru-RU" sz="2400" i="0" dirty="0">
            <a:solidFill>
              <a:srgbClr val="00B0F0"/>
            </a:solidFill>
            <a:latin typeface="+mj-lt"/>
          </a:endParaRPr>
        </a:p>
      </dgm:t>
    </dgm:pt>
    <dgm:pt modelId="{A122F615-B08B-4D6B-B05B-D2C02254D9B5}" type="parTrans" cxnId="{2B47D1FD-B6FC-41CB-A8B5-C3087F789394}">
      <dgm:prSet/>
      <dgm:spPr/>
      <dgm:t>
        <a:bodyPr/>
        <a:lstStyle/>
        <a:p>
          <a:endParaRPr lang="ru-RU" sz="2400"/>
        </a:p>
      </dgm:t>
    </dgm:pt>
    <dgm:pt modelId="{7A479762-E090-44E8-AB15-683A0C61E37E}" type="sibTrans" cxnId="{2B47D1FD-B6FC-41CB-A8B5-C3087F789394}">
      <dgm:prSet/>
      <dgm:spPr/>
      <dgm:t>
        <a:bodyPr/>
        <a:lstStyle/>
        <a:p>
          <a:endParaRPr lang="ru-RU" sz="2400"/>
        </a:p>
      </dgm:t>
    </dgm:pt>
    <dgm:pt modelId="{32FE7799-5CB2-459C-BAB1-16CB273B5198}">
      <dgm:prSet custT="1"/>
      <dgm:spPr/>
      <dgm:t>
        <a:bodyPr/>
        <a:lstStyle/>
        <a:p>
          <a:pPr rtl="0"/>
          <a:r>
            <a:rPr lang="ru-RU" sz="2400" i="0" dirty="0" smtClean="0">
              <a:solidFill>
                <a:srgbClr val="FFC000"/>
              </a:solidFill>
              <a:latin typeface="+mj-lt"/>
            </a:rPr>
            <a:t>развивать умения вести самостоятельный поиск информации;</a:t>
          </a:r>
          <a:endParaRPr lang="ru-RU" sz="2400" i="0" dirty="0">
            <a:solidFill>
              <a:srgbClr val="FFC000"/>
            </a:solidFill>
            <a:latin typeface="+mj-lt"/>
          </a:endParaRPr>
        </a:p>
      </dgm:t>
    </dgm:pt>
    <dgm:pt modelId="{EBE3A4F1-FF03-4B96-9D66-33DA34AA9DB1}" type="parTrans" cxnId="{A2953895-A1CD-49E1-9C8F-CBE35B709D7E}">
      <dgm:prSet/>
      <dgm:spPr/>
      <dgm:t>
        <a:bodyPr/>
        <a:lstStyle/>
        <a:p>
          <a:endParaRPr lang="ru-RU" sz="2400"/>
        </a:p>
      </dgm:t>
    </dgm:pt>
    <dgm:pt modelId="{89CB2D87-8ED1-403A-B971-8B104C4DEC51}" type="sibTrans" cxnId="{A2953895-A1CD-49E1-9C8F-CBE35B709D7E}">
      <dgm:prSet/>
      <dgm:spPr/>
      <dgm:t>
        <a:bodyPr/>
        <a:lstStyle/>
        <a:p>
          <a:endParaRPr lang="ru-RU" sz="2400"/>
        </a:p>
      </dgm:t>
    </dgm:pt>
    <dgm:pt modelId="{F7F66801-0F49-44CC-AD1B-7F5EEE49D688}">
      <dgm:prSet custT="1"/>
      <dgm:spPr/>
      <dgm:t>
        <a:bodyPr/>
        <a:lstStyle/>
        <a:p>
          <a:pPr rtl="0"/>
          <a:r>
            <a:rPr lang="ru-RU" sz="2400" i="0" dirty="0" smtClean="0">
              <a:solidFill>
                <a:srgbClr val="FFFF00"/>
              </a:solidFill>
              <a:latin typeface="+mj-lt"/>
            </a:rPr>
            <a:t>развивать способности к преобразованию, сохранению и передаче информации, полученной в результате чтения;</a:t>
          </a:r>
          <a:endParaRPr lang="ru-RU" sz="2400" i="0" dirty="0">
            <a:solidFill>
              <a:srgbClr val="FFFF00"/>
            </a:solidFill>
            <a:latin typeface="+mj-lt"/>
          </a:endParaRPr>
        </a:p>
      </dgm:t>
    </dgm:pt>
    <dgm:pt modelId="{567DEF61-1989-44F6-8B8E-2AC39B0AB71B}" type="sibTrans" cxnId="{ADC6E353-393C-430B-9197-6FFE0D1E0D33}">
      <dgm:prSet/>
      <dgm:spPr/>
      <dgm:t>
        <a:bodyPr/>
        <a:lstStyle/>
        <a:p>
          <a:endParaRPr lang="ru-RU" sz="2400"/>
        </a:p>
      </dgm:t>
    </dgm:pt>
    <dgm:pt modelId="{F37C6338-7DC3-49B7-9425-0ACDB9D93CC0}" type="parTrans" cxnId="{ADC6E353-393C-430B-9197-6FFE0D1E0D33}">
      <dgm:prSet/>
      <dgm:spPr/>
      <dgm:t>
        <a:bodyPr/>
        <a:lstStyle/>
        <a:p>
          <a:endParaRPr lang="ru-RU" sz="2400"/>
        </a:p>
      </dgm:t>
    </dgm:pt>
    <dgm:pt modelId="{A7B5E919-01E7-4EFE-AD10-C685B49D9779}" type="pres">
      <dgm:prSet presAssocID="{FE660062-232D-4550-9CA0-3D454DC0717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559BDAE-50C2-4B4A-B8A9-7CB25D0E7341}" type="pres">
      <dgm:prSet presAssocID="{9CB5F243-1692-42A6-B3AC-FD9010B8C0C4}" presName="linNode" presStyleCnt="0"/>
      <dgm:spPr/>
      <dgm:t>
        <a:bodyPr/>
        <a:lstStyle/>
        <a:p>
          <a:endParaRPr lang="ru-RU"/>
        </a:p>
      </dgm:t>
    </dgm:pt>
    <dgm:pt modelId="{C29D463F-AEFF-4E93-AE95-CAEFE251F7B3}" type="pres">
      <dgm:prSet presAssocID="{9CB5F243-1692-42A6-B3AC-FD9010B8C0C4}" presName="parentText" presStyleLbl="node1" presStyleIdx="0" presStyleCnt="5" custScaleX="277778" custScaleY="80334" custLinFactNeighborX="-6358" custLinFactNeighborY="-1546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3541A3-B6B2-4AF8-A294-A6E32E82BF39}" type="pres">
      <dgm:prSet presAssocID="{C0F3B196-BDF2-4657-9BB2-2D1F3C30BCD3}" presName="sp" presStyleCnt="0"/>
      <dgm:spPr/>
      <dgm:t>
        <a:bodyPr/>
        <a:lstStyle/>
        <a:p>
          <a:endParaRPr lang="ru-RU"/>
        </a:p>
      </dgm:t>
    </dgm:pt>
    <dgm:pt modelId="{9A63A614-5BF2-45BC-9A68-FC77A6BDA2E4}" type="pres">
      <dgm:prSet presAssocID="{7B2A6CDA-8328-4283-9952-E5DB7043BE3B}" presName="linNode" presStyleCnt="0"/>
      <dgm:spPr/>
      <dgm:t>
        <a:bodyPr/>
        <a:lstStyle/>
        <a:p>
          <a:endParaRPr lang="ru-RU"/>
        </a:p>
      </dgm:t>
    </dgm:pt>
    <dgm:pt modelId="{72F3202F-E42B-4443-9313-722819BCE821}" type="pres">
      <dgm:prSet presAssocID="{7B2A6CDA-8328-4283-9952-E5DB7043BE3B}" presName="parentText" presStyleLbl="node1" presStyleIdx="1" presStyleCnt="5" custScaleX="277778" custScaleY="7686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273EC0-4A0D-46A7-B4FC-CEAF5343479F}" type="pres">
      <dgm:prSet presAssocID="{324D3B5A-28B6-4C57-8E02-07534C220B2C}" presName="sp" presStyleCnt="0"/>
      <dgm:spPr/>
      <dgm:t>
        <a:bodyPr/>
        <a:lstStyle/>
        <a:p>
          <a:endParaRPr lang="ru-RU"/>
        </a:p>
      </dgm:t>
    </dgm:pt>
    <dgm:pt modelId="{B6F7760E-3C96-4B86-B09B-2B8B0923D62D}" type="pres">
      <dgm:prSet presAssocID="{9C84D8C5-B61A-4138-83BC-716A627165EF}" presName="linNode" presStyleCnt="0"/>
      <dgm:spPr/>
      <dgm:t>
        <a:bodyPr/>
        <a:lstStyle/>
        <a:p>
          <a:endParaRPr lang="ru-RU"/>
        </a:p>
      </dgm:t>
    </dgm:pt>
    <dgm:pt modelId="{A1AD1295-0BD8-417D-8BA3-67E6A8A23C83}" type="pres">
      <dgm:prSet presAssocID="{9C84D8C5-B61A-4138-83BC-716A627165EF}" presName="parentText" presStyleLbl="node1" presStyleIdx="2" presStyleCnt="5" custScaleX="277778" custScaleY="7785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405F16-8CB7-44DB-B84D-12BBCD149CD4}" type="pres">
      <dgm:prSet presAssocID="{7A479762-E090-44E8-AB15-683A0C61E37E}" presName="sp" presStyleCnt="0"/>
      <dgm:spPr/>
    </dgm:pt>
    <dgm:pt modelId="{C6658019-BBA0-4709-B3D8-3791808D868B}" type="pres">
      <dgm:prSet presAssocID="{32FE7799-5CB2-459C-BAB1-16CB273B5198}" presName="linNode" presStyleCnt="0"/>
      <dgm:spPr/>
    </dgm:pt>
    <dgm:pt modelId="{66EBF064-96C7-4272-B783-F03E6FD428DD}" type="pres">
      <dgm:prSet presAssocID="{32FE7799-5CB2-459C-BAB1-16CB273B5198}" presName="parentText" presStyleLbl="node1" presStyleIdx="3" presStyleCnt="5" custScaleX="277778" custLinFactNeighborX="882" custLinFactNeighborY="-649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C1A6A3-A34A-4D8D-A004-2D1EC7187179}" type="pres">
      <dgm:prSet presAssocID="{89CB2D87-8ED1-403A-B971-8B104C4DEC51}" presName="sp" presStyleCnt="0"/>
      <dgm:spPr/>
    </dgm:pt>
    <dgm:pt modelId="{4412CD00-880A-42B3-ADF7-C0B29ECE36FE}" type="pres">
      <dgm:prSet presAssocID="{F7F66801-0F49-44CC-AD1B-7F5EEE49D688}" presName="linNode" presStyleCnt="0"/>
      <dgm:spPr/>
    </dgm:pt>
    <dgm:pt modelId="{324B3803-F6FF-4ED3-B5E7-7CB445EC68C7}" type="pres">
      <dgm:prSet presAssocID="{F7F66801-0F49-44CC-AD1B-7F5EEE49D688}" presName="parentText" presStyleLbl="node1" presStyleIdx="4" presStyleCnt="5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D778D44-E8E8-4827-B5A6-E26C08058AC0}" type="presOf" srcId="{FE660062-232D-4550-9CA0-3D454DC07177}" destId="{A7B5E919-01E7-4EFE-AD10-C685B49D9779}" srcOrd="0" destOrd="0" presId="urn:microsoft.com/office/officeart/2005/8/layout/vList5"/>
    <dgm:cxn modelId="{B2683E7C-9655-4BA3-8407-1E839128DE37}" type="presOf" srcId="{9C84D8C5-B61A-4138-83BC-716A627165EF}" destId="{A1AD1295-0BD8-417D-8BA3-67E6A8A23C83}" srcOrd="0" destOrd="0" presId="urn:microsoft.com/office/officeart/2005/8/layout/vList5"/>
    <dgm:cxn modelId="{D93685CE-E548-4409-A9B6-1AFF2D0E2FD6}" type="presOf" srcId="{7B2A6CDA-8328-4283-9952-E5DB7043BE3B}" destId="{72F3202F-E42B-4443-9313-722819BCE821}" srcOrd="0" destOrd="0" presId="urn:microsoft.com/office/officeart/2005/8/layout/vList5"/>
    <dgm:cxn modelId="{A2953895-A1CD-49E1-9C8F-CBE35B709D7E}" srcId="{FE660062-232D-4550-9CA0-3D454DC07177}" destId="{32FE7799-5CB2-459C-BAB1-16CB273B5198}" srcOrd="3" destOrd="0" parTransId="{EBE3A4F1-FF03-4B96-9D66-33DA34AA9DB1}" sibTransId="{89CB2D87-8ED1-403A-B971-8B104C4DEC51}"/>
    <dgm:cxn modelId="{C97F48A7-0446-41EF-9FBD-5D9C8BAEDE3C}" type="presOf" srcId="{9CB5F243-1692-42A6-B3AC-FD9010B8C0C4}" destId="{C29D463F-AEFF-4E93-AE95-CAEFE251F7B3}" srcOrd="0" destOrd="0" presId="urn:microsoft.com/office/officeart/2005/8/layout/vList5"/>
    <dgm:cxn modelId="{2B47D1FD-B6FC-41CB-A8B5-C3087F789394}" srcId="{FE660062-232D-4550-9CA0-3D454DC07177}" destId="{9C84D8C5-B61A-4138-83BC-716A627165EF}" srcOrd="2" destOrd="0" parTransId="{A122F615-B08B-4D6B-B05B-D2C02254D9B5}" sibTransId="{7A479762-E090-44E8-AB15-683A0C61E37E}"/>
    <dgm:cxn modelId="{1D11B563-F6A9-466A-BAC0-E902951709D6}" type="presOf" srcId="{F7F66801-0F49-44CC-AD1B-7F5EEE49D688}" destId="{324B3803-F6FF-4ED3-B5E7-7CB445EC68C7}" srcOrd="0" destOrd="0" presId="urn:microsoft.com/office/officeart/2005/8/layout/vList5"/>
    <dgm:cxn modelId="{C79D3836-BBE0-4381-AAB9-C15056169A46}" srcId="{FE660062-232D-4550-9CA0-3D454DC07177}" destId="{7B2A6CDA-8328-4283-9952-E5DB7043BE3B}" srcOrd="1" destOrd="0" parTransId="{033FA809-99B1-4A2B-A3E1-CBD4457E040D}" sibTransId="{324D3B5A-28B6-4C57-8E02-07534C220B2C}"/>
    <dgm:cxn modelId="{ADC6E353-393C-430B-9197-6FFE0D1E0D33}" srcId="{FE660062-232D-4550-9CA0-3D454DC07177}" destId="{F7F66801-0F49-44CC-AD1B-7F5EEE49D688}" srcOrd="4" destOrd="0" parTransId="{F37C6338-7DC3-49B7-9425-0ACDB9D93CC0}" sibTransId="{567DEF61-1989-44F6-8B8E-2AC39B0AB71B}"/>
    <dgm:cxn modelId="{D5B02B1D-C38B-48D5-B737-FEF2AD3F4EE4}" type="presOf" srcId="{32FE7799-5CB2-459C-BAB1-16CB273B5198}" destId="{66EBF064-96C7-4272-B783-F03E6FD428DD}" srcOrd="0" destOrd="0" presId="urn:microsoft.com/office/officeart/2005/8/layout/vList5"/>
    <dgm:cxn modelId="{8E6903F6-2004-46FA-8292-0485508743E2}" srcId="{FE660062-232D-4550-9CA0-3D454DC07177}" destId="{9CB5F243-1692-42A6-B3AC-FD9010B8C0C4}" srcOrd="0" destOrd="0" parTransId="{CD7B8DD8-8FBF-475B-AFB6-45908D8B9501}" sibTransId="{C0F3B196-BDF2-4657-9BB2-2D1F3C30BCD3}"/>
    <dgm:cxn modelId="{BC1CE724-540B-456E-A4BD-3022AC69E736}" type="presParOf" srcId="{A7B5E919-01E7-4EFE-AD10-C685B49D9779}" destId="{D559BDAE-50C2-4B4A-B8A9-7CB25D0E7341}" srcOrd="0" destOrd="0" presId="urn:microsoft.com/office/officeart/2005/8/layout/vList5"/>
    <dgm:cxn modelId="{BA26414E-C823-41E9-9709-8A3D50689C82}" type="presParOf" srcId="{D559BDAE-50C2-4B4A-B8A9-7CB25D0E7341}" destId="{C29D463F-AEFF-4E93-AE95-CAEFE251F7B3}" srcOrd="0" destOrd="0" presId="urn:microsoft.com/office/officeart/2005/8/layout/vList5"/>
    <dgm:cxn modelId="{58BEE97A-4612-4F13-8DB1-3C210204D8CC}" type="presParOf" srcId="{A7B5E919-01E7-4EFE-AD10-C685B49D9779}" destId="{643541A3-B6B2-4AF8-A294-A6E32E82BF39}" srcOrd="1" destOrd="0" presId="urn:microsoft.com/office/officeart/2005/8/layout/vList5"/>
    <dgm:cxn modelId="{6E92CED5-B554-46EB-9ED0-55BE110AF670}" type="presParOf" srcId="{A7B5E919-01E7-4EFE-AD10-C685B49D9779}" destId="{9A63A614-5BF2-45BC-9A68-FC77A6BDA2E4}" srcOrd="2" destOrd="0" presId="urn:microsoft.com/office/officeart/2005/8/layout/vList5"/>
    <dgm:cxn modelId="{FCC357DA-911F-4A21-A28D-F47424223B09}" type="presParOf" srcId="{9A63A614-5BF2-45BC-9A68-FC77A6BDA2E4}" destId="{72F3202F-E42B-4443-9313-722819BCE821}" srcOrd="0" destOrd="0" presId="urn:microsoft.com/office/officeart/2005/8/layout/vList5"/>
    <dgm:cxn modelId="{78498384-E068-4FDD-B096-A7FCBD261A06}" type="presParOf" srcId="{A7B5E919-01E7-4EFE-AD10-C685B49D9779}" destId="{49273EC0-4A0D-46A7-B4FC-CEAF5343479F}" srcOrd="3" destOrd="0" presId="urn:microsoft.com/office/officeart/2005/8/layout/vList5"/>
    <dgm:cxn modelId="{FC6C1B5C-C7A2-4BFB-B595-06A12FDA29AB}" type="presParOf" srcId="{A7B5E919-01E7-4EFE-AD10-C685B49D9779}" destId="{B6F7760E-3C96-4B86-B09B-2B8B0923D62D}" srcOrd="4" destOrd="0" presId="urn:microsoft.com/office/officeart/2005/8/layout/vList5"/>
    <dgm:cxn modelId="{D85E3F8C-3BAD-45BB-8B05-F4FE021F645B}" type="presParOf" srcId="{B6F7760E-3C96-4B86-B09B-2B8B0923D62D}" destId="{A1AD1295-0BD8-417D-8BA3-67E6A8A23C83}" srcOrd="0" destOrd="0" presId="urn:microsoft.com/office/officeart/2005/8/layout/vList5"/>
    <dgm:cxn modelId="{0F00E060-D3AF-4412-BAF5-403EB70B7190}" type="presParOf" srcId="{A7B5E919-01E7-4EFE-AD10-C685B49D9779}" destId="{54405F16-8CB7-44DB-B84D-12BBCD149CD4}" srcOrd="5" destOrd="0" presId="urn:microsoft.com/office/officeart/2005/8/layout/vList5"/>
    <dgm:cxn modelId="{301E3A40-D69E-45F2-95ED-310ABF09F4AB}" type="presParOf" srcId="{A7B5E919-01E7-4EFE-AD10-C685B49D9779}" destId="{C6658019-BBA0-4709-B3D8-3791808D868B}" srcOrd="6" destOrd="0" presId="urn:microsoft.com/office/officeart/2005/8/layout/vList5"/>
    <dgm:cxn modelId="{22839000-9334-46E7-8B72-A6C5975DAC68}" type="presParOf" srcId="{C6658019-BBA0-4709-B3D8-3791808D868B}" destId="{66EBF064-96C7-4272-B783-F03E6FD428DD}" srcOrd="0" destOrd="0" presId="urn:microsoft.com/office/officeart/2005/8/layout/vList5"/>
    <dgm:cxn modelId="{3DE647D8-8C0C-453C-9597-21AC41560196}" type="presParOf" srcId="{A7B5E919-01E7-4EFE-AD10-C685B49D9779}" destId="{F6C1A6A3-A34A-4D8D-A004-2D1EC7187179}" srcOrd="7" destOrd="0" presId="urn:microsoft.com/office/officeart/2005/8/layout/vList5"/>
    <dgm:cxn modelId="{4F45C92A-1DDA-4F90-80AF-0CF03774B942}" type="presParOf" srcId="{A7B5E919-01E7-4EFE-AD10-C685B49D9779}" destId="{4412CD00-880A-42B3-ADF7-C0B29ECE36FE}" srcOrd="8" destOrd="0" presId="urn:microsoft.com/office/officeart/2005/8/layout/vList5"/>
    <dgm:cxn modelId="{FD980672-73AA-4460-AB57-75E27767E0D1}" type="presParOf" srcId="{4412CD00-880A-42B3-ADF7-C0B29ECE36FE}" destId="{324B3803-F6FF-4ED3-B5E7-7CB445EC68C7}" srcOrd="0" destOrd="0" presId="urn:microsoft.com/office/officeart/2005/8/layout/vList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3E1AC0C-BA16-49E9-947C-5EAEB31ADA72}" type="datetimeFigureOut">
              <a:rPr lang="ru-RU"/>
              <a:pPr>
                <a:defRPr/>
              </a:pPr>
              <a:t>17.01.2017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8458535-4C82-498C-BF07-7DAD9E3E79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224A61C-9C4D-4CA6-B959-F8B8386F16F1}" type="slidenum">
              <a:rPr lang="ru-RU" smtClean="0">
                <a:latin typeface="Arial" pitchFamily="34" charset="0"/>
              </a:rPr>
              <a:pPr/>
              <a:t>3</a:t>
            </a:fld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775FD06-5620-42D9-94E4-41FA4F59E56F}" type="slidenum">
              <a:rPr lang="ru-RU" smtClean="0">
                <a:latin typeface="Arial" pitchFamily="34" charset="0"/>
              </a:rPr>
              <a:pPr/>
              <a:t>13</a:t>
            </a:fld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68A9B-BC1D-4776-B8BB-EEC01818C31A}" type="datetimeFigureOut">
              <a:rPr lang="ru-RU"/>
              <a:pPr>
                <a:defRPr/>
              </a:pPr>
              <a:t>17.01.2017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F9963435-C426-46CD-9422-853E0D02FF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41459-0105-459D-9295-6EF6325FEB05}" type="datetimeFigureOut">
              <a:rPr lang="ru-RU"/>
              <a:pPr>
                <a:defRPr/>
              </a:pPr>
              <a:t>17.01.2017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71484-0C5E-4752-9349-F8E702CA8A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12BE5-836F-43E5-B31D-5258D0EDAAB2}" type="datetimeFigureOut">
              <a:rPr lang="ru-RU"/>
              <a:pPr>
                <a:defRPr/>
              </a:pPr>
              <a:t>17.01.2017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5D0A4-F203-4E0F-BB28-B2706C05F2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625B0-20DD-4BF6-91B3-C6E2118F6DD7}" type="datetimeFigureOut">
              <a:rPr lang="ru-RU"/>
              <a:pPr>
                <a:defRPr/>
              </a:pPr>
              <a:t>17.01.2017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D8605-A758-4B17-8BC8-FF236909CC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F4C85-2F17-4066-A899-3B3FB922AF8F}" type="datetimeFigureOut">
              <a:rPr lang="ru-RU"/>
              <a:pPr>
                <a:defRPr/>
              </a:pPr>
              <a:t>17.01.2017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38FC8-E700-49ED-B380-7ED4C3082C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667E8-AD7D-4A8D-B42C-50BED83482C3}" type="datetimeFigureOut">
              <a:rPr lang="ru-RU"/>
              <a:pPr>
                <a:defRPr/>
              </a:pPr>
              <a:t>17.01.2017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8C8AB-89E7-4E64-8A8E-D062CF3D0C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16741C6-5201-4C2A-AB2B-71F68A1C681F}" type="datetimeFigureOut">
              <a:rPr lang="ru-RU"/>
              <a:pPr>
                <a:defRPr/>
              </a:pPr>
              <a:t>17.01.2017</a:t>
            </a:fld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C2B291D-28DE-4C61-9F35-4D21EB2E71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EF28BE-B965-4537-89D2-CA35BAA454C9}" type="datetimeFigureOut">
              <a:rPr lang="ru-RU"/>
              <a:pPr>
                <a:defRPr/>
              </a:pPr>
              <a:t>17.01.2017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4F418-1B8C-412C-8A3A-7AFFBFFC8B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FE2E8-F7C6-45F0-B464-910A88FC612D}" type="datetimeFigureOut">
              <a:rPr lang="ru-RU"/>
              <a:pPr>
                <a:defRPr/>
              </a:pPr>
              <a:t>17.01.2017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DFB4E-AE68-49F8-87BA-6DD3ACA474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95CC7-C4A0-42B4-83D1-EE4A173D85AC}" type="datetimeFigureOut">
              <a:rPr lang="ru-RU"/>
              <a:pPr>
                <a:defRPr/>
              </a:pPr>
              <a:t>17.01.2017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DF4DC-BBCA-4DA6-847A-84E8F83B1B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5C78E-75D4-4FF5-BDD9-DE08760BC643}" type="datetimeFigureOut">
              <a:rPr lang="ru-RU"/>
              <a:pPr>
                <a:defRPr/>
              </a:pPr>
              <a:t>17.01.2017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8B3AF-F94C-433F-82D1-03C9047B41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312A155D-938A-4345-BD92-0006DDA185A8}" type="datetimeFigureOut">
              <a:rPr lang="ru-RU"/>
              <a:pPr>
                <a:defRPr/>
              </a:pPr>
              <a:t>17.01.2017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D080ECB-4B89-483B-A8B8-57F8596E0B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54" r:id="rId1"/>
    <p:sldLayoutId id="2147484346" r:id="rId2"/>
    <p:sldLayoutId id="2147484347" r:id="rId3"/>
    <p:sldLayoutId id="2147484348" r:id="rId4"/>
    <p:sldLayoutId id="2147484355" r:id="rId5"/>
    <p:sldLayoutId id="2147484356" r:id="rId6"/>
    <p:sldLayoutId id="2147484349" r:id="rId7"/>
    <p:sldLayoutId id="2147484350" r:id="rId8"/>
    <p:sldLayoutId id="2147484351" r:id="rId9"/>
    <p:sldLayoutId id="2147484352" r:id="rId10"/>
    <p:sldLayoutId id="2147484353" r:id="rId11"/>
  </p:sldLayoutIdLst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autoRev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44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2" grpId="1"/>
      <p:bldP spid="22" grpId="2"/>
      <p:bldP spid="13" grpId="0" build="p"/>
      <p:bldP spid="13" grpId="1" build="allAtOnce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13" y="5143500"/>
            <a:ext cx="5043487" cy="1000125"/>
          </a:xfrm>
        </p:spPr>
        <p:txBody>
          <a:bodyPr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1800" i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Учитель – логопед МАОУ «СОШ №5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1800" i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  <a:r>
              <a:rPr lang="ru-RU" sz="1800" i="1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Талтыгина</a:t>
            </a:r>
            <a:r>
              <a:rPr lang="ru-RU" sz="1800" i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Г.А.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1800" i="1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3075" name="Picture 4" descr="http://www.koipkro.kostroma.ru/koiro/CPKiPP/FPK/ODOiIKTV/DK/DocLib2/fgosn_204_2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3573463"/>
            <a:ext cx="2451100" cy="2965450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258888" y="642918"/>
            <a:ext cx="6985000" cy="3539430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FFFF00"/>
                </a:solidFill>
                <a:latin typeface="Arial" charset="0"/>
              </a:rPr>
              <a:t>Особенности логопедического сопровождения </a:t>
            </a:r>
            <a:r>
              <a:rPr lang="ru-RU" sz="3200" b="1" dirty="0">
                <a:solidFill>
                  <a:srgbClr val="FFFF00"/>
                </a:solidFill>
                <a:latin typeface="Arial" charset="0"/>
              </a:rPr>
              <a:t>образовательного процесса в условиях реализации новых образовательных </a:t>
            </a:r>
            <a:r>
              <a:rPr lang="ru-RU" sz="3200" b="1" dirty="0" smtClean="0">
                <a:solidFill>
                  <a:srgbClr val="FFFF00"/>
                </a:solidFill>
                <a:latin typeface="Arial" charset="0"/>
              </a:rPr>
              <a:t>стандартов обучающихся с </a:t>
            </a:r>
            <a:r>
              <a:rPr lang="ru-RU" sz="3200" b="1" dirty="0" smtClean="0">
                <a:solidFill>
                  <a:srgbClr val="FFFF00"/>
                </a:solidFill>
                <a:latin typeface="Arial" charset="0"/>
              </a:rPr>
              <a:t>ОВЗ</a:t>
            </a:r>
            <a:endParaRPr lang="ru-RU" sz="3200" dirty="0">
              <a:solidFill>
                <a:srgbClr val="FFFF00"/>
              </a:solidFill>
              <a:latin typeface="Arial" charset="0"/>
            </a:endParaRPr>
          </a:p>
          <a:p>
            <a:pPr algn="ctr">
              <a:defRPr/>
            </a:pPr>
            <a:endParaRPr lang="ru-RU" sz="32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305800" cy="1500188"/>
          </a:xfrm>
          <a:solidFill>
            <a:schemeClr val="bg2">
              <a:lumMod val="75000"/>
            </a:schemeClr>
          </a:solidFill>
          <a:ln>
            <a:solidFill>
              <a:srgbClr val="0070C0"/>
            </a:solidFill>
          </a:ln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FFFF00"/>
                </a:solidFill>
              </a:rPr>
              <a:t>Упражнения, развивающие умение </a:t>
            </a:r>
            <a:br>
              <a:rPr lang="ru-RU" sz="3200" b="1" dirty="0" smtClean="0">
                <a:solidFill>
                  <a:srgbClr val="FFFF00"/>
                </a:solidFill>
              </a:rPr>
            </a:br>
            <a:r>
              <a:rPr lang="ru-RU" sz="3200" b="1" dirty="0" smtClean="0">
                <a:solidFill>
                  <a:srgbClr val="FFFF00"/>
                </a:solidFill>
              </a:rPr>
              <a:t>осуществлять итоговый самоконтроль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13315" name="Picture 5" descr="D:\Важные документы\ШКОЛА документы\раскраски фото\фото-картинки\логопед фото\100_4873.JPG"/>
          <p:cNvPicPr>
            <a:picLocks noChangeAspect="1" noChangeArrowheads="1"/>
          </p:cNvPicPr>
          <p:nvPr/>
        </p:nvPicPr>
        <p:blipFill>
          <a:blip r:embed="rId2"/>
          <a:srcRect t="-1494"/>
          <a:stretch>
            <a:fillRect/>
          </a:stretch>
        </p:blipFill>
        <p:spPr bwMode="auto">
          <a:xfrm>
            <a:off x="3714750" y="1785938"/>
            <a:ext cx="54292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625" y="2500313"/>
            <a:ext cx="2428875" cy="40005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000" dirty="0"/>
              <a:t>ПРОВЕРЯЛОЧКА</a:t>
            </a: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285750" y="214313"/>
            <a:ext cx="8143875" cy="8302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ru-RU" sz="2400" b="1" dirty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Helvetica"/>
              </a:rPr>
              <a:t>Упражнения, развивающие умение самостоятельно оценивать результаты своей деятельности</a:t>
            </a:r>
            <a:endParaRPr lang="ru-RU" sz="2400" dirty="0">
              <a:solidFill>
                <a:srgbClr val="FFFF00"/>
              </a:solidFill>
              <a:latin typeface="Arial" pitchFamily="34" charset="0"/>
            </a:endParaRPr>
          </a:p>
        </p:txBody>
      </p:sp>
      <p:pic>
        <p:nvPicPr>
          <p:cNvPr id="14339" name="Picture 4" descr="D:\Важные документы\ШКОЛА документы\раскраски фото\фото-картинки\логопед фото\100_487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2000250"/>
            <a:ext cx="6643687" cy="2522538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786063" y="1285875"/>
            <a:ext cx="1724025" cy="36988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dirty="0"/>
              <a:t>ОЦЕНИ СЕБЯ</a:t>
            </a: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285750" y="214313"/>
            <a:ext cx="8143875" cy="8302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ru-RU" sz="2400" b="1" dirty="0">
                <a:solidFill>
                  <a:srgbClr val="333333"/>
                </a:solidFill>
                <a:latin typeface="Calibri" pitchFamily="34" charset="0"/>
                <a:ea typeface="Calibri" pitchFamily="34" charset="0"/>
                <a:cs typeface="Helvetica"/>
              </a:rPr>
              <a:t> </a:t>
            </a:r>
            <a:r>
              <a:rPr lang="ru-RU" sz="2400" b="1" dirty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Helvetica"/>
              </a:rPr>
              <a:t>Развиваем умение самостоятельно оценивать результаты своей деятельности</a:t>
            </a:r>
            <a:endParaRPr lang="ru-RU" sz="2400" dirty="0">
              <a:solidFill>
                <a:srgbClr val="FFFF00"/>
              </a:solidFill>
              <a:latin typeface="Arial" pitchFamily="34" charset="0"/>
            </a:endParaRPr>
          </a:p>
        </p:txBody>
      </p:sp>
      <p:pic>
        <p:nvPicPr>
          <p:cNvPr id="15363" name="Рисунок 7" descr="D:\Важные документы\ШКОЛА документы\раскраски фото\фото-картинки\логопед фото\100_48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214438"/>
            <a:ext cx="628650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357188" y="0"/>
            <a:ext cx="8234362" cy="3143250"/>
          </a:xfrm>
        </p:spPr>
        <p:txBody>
          <a:bodyPr/>
          <a:lstStyle/>
          <a:p>
            <a:pPr algn="ctr" eaLnBrk="1" hangingPunct="1"/>
            <a:r>
              <a:rPr lang="ru-RU" sz="4400" b="1" smtClean="0"/>
              <a:t>Спасибо за внимание!</a:t>
            </a:r>
          </a:p>
        </p:txBody>
      </p:sp>
      <p:pic>
        <p:nvPicPr>
          <p:cNvPr id="16387" name="Picture 6" descr="http://img0.liveinternet.ru/images/attach/c/2/83/61/83061034_021_w508_h477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25" y="2000250"/>
            <a:ext cx="4800600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468313" y="6092825"/>
            <a:ext cx="431800" cy="36036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214313" y="714375"/>
            <a:ext cx="8229600" cy="1143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Цель работы учителя - логопеда </a:t>
            </a:r>
            <a:b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в рамках ФГОС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428625" y="2071688"/>
            <a:ext cx="8429625" cy="2571750"/>
          </a:xfrm>
        </p:spPr>
        <p:txBody>
          <a:bodyPr>
            <a:normAutofit/>
          </a:bodyPr>
          <a:lstStyle/>
          <a:p>
            <a:pPr marL="365760" indent="-256032" algn="just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2400" dirty="0" smtClean="0">
                <a:latin typeface="+mj-lt"/>
                <a:cs typeface="Times New Roman" pitchFamily="18" charset="0"/>
              </a:rPr>
              <a:t>Оказание помощи обучающимся, имеющим нарушения в развитии устной и письменной речи, в освоении ими общеобразовательных программ, способствуя развитию и саморазвитию личности, сохранению и укреплению здоровья обучающихся.</a:t>
            </a:r>
            <a:endParaRPr lang="ru-RU" sz="2400" dirty="0" smtClean="0">
              <a:latin typeface="+mj-lt"/>
            </a:endParaRPr>
          </a:p>
        </p:txBody>
      </p:sp>
      <p:pic>
        <p:nvPicPr>
          <p:cNvPr id="6148" name="Picture 5" descr="http://komarovschool.ucoz.net/7c2cf7fb5e5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88" y="3922713"/>
            <a:ext cx="2474912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61350" cy="5715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Задачи: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41338" y="1142984"/>
          <a:ext cx="8229600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28625" y="500063"/>
            <a:ext cx="8229600" cy="10668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Особенности детей с речевой патологией, затрудняющие формирование УУД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sz="half" idx="1"/>
          </p:nvPr>
        </p:nvSpPr>
        <p:spPr>
          <a:xfrm>
            <a:off x="500063" y="2000250"/>
            <a:ext cx="3429000" cy="4525963"/>
          </a:xfrm>
        </p:spPr>
        <p:txBody>
          <a:bodyPr>
            <a:normAutofit fontScale="925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 Недостаточное понимание учебных заданий, указаний, инструкций учителя.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 Трудности овладения учебными понятиями, терминами.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Трудности формулирования мыслей в </a:t>
            </a:r>
            <a:r>
              <a:rPr lang="ru-RU" dirty="0" err="1" smtClean="0"/>
              <a:t>пpoцессе</a:t>
            </a:r>
            <a:r>
              <a:rPr lang="ru-RU" dirty="0" smtClean="0"/>
              <a:t> работы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Недостаточное развитие связной речи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 smtClean="0"/>
          </a:p>
        </p:txBody>
      </p:sp>
      <p:sp>
        <p:nvSpPr>
          <p:cNvPr id="6148" name="Содержимое 3"/>
          <p:cNvSpPr>
            <a:spLocks noGrp="1"/>
          </p:cNvSpPr>
          <p:nvPr>
            <p:ph sz="half" idx="2"/>
          </p:nvPr>
        </p:nvSpPr>
        <p:spPr>
          <a:xfrm>
            <a:off x="3857625" y="1928813"/>
            <a:ext cx="4752975" cy="4525962"/>
          </a:xfrm>
        </p:spPr>
        <p:txBody>
          <a:bodyPr>
            <a:normAutofit fontScale="925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>
                <a:solidFill>
                  <a:srgbClr val="7030A0"/>
                </a:solidFill>
              </a:rPr>
              <a:t>Неустойчивое внимание.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>
                <a:solidFill>
                  <a:srgbClr val="7030A0"/>
                </a:solidFill>
              </a:rPr>
              <a:t> Недостаточная наблюдательность по отношению к языковым явлениям</a:t>
            </a:r>
            <a:r>
              <a:rPr lang="ru-RU" dirty="0" smtClean="0"/>
              <a:t>.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>
                <a:solidFill>
                  <a:srgbClr val="7030A0"/>
                </a:solidFill>
              </a:rPr>
              <a:t> Недостаточное развитие способности к переключению.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>
                <a:solidFill>
                  <a:srgbClr val="7030A0"/>
                </a:solidFill>
              </a:rPr>
              <a:t>Недостаточное развитие словесно-логического мышления.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>
                <a:solidFill>
                  <a:srgbClr val="7030A0"/>
                </a:solidFill>
              </a:rPr>
              <a:t> Недостаточная способность к запоминанию преимущественно словесного материала.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>
                <a:solidFill>
                  <a:srgbClr val="7030A0"/>
                </a:solidFill>
              </a:rPr>
              <a:t>Недостаточное </a:t>
            </a:r>
            <a:r>
              <a:rPr lang="ru-RU" dirty="0" err="1" smtClean="0">
                <a:solidFill>
                  <a:srgbClr val="7030A0"/>
                </a:solidFill>
              </a:rPr>
              <a:t>развитиесамоконтроля</a:t>
            </a:r>
            <a:r>
              <a:rPr lang="ru-RU" dirty="0" smtClean="0">
                <a:solidFill>
                  <a:srgbClr val="7030A0"/>
                </a:solidFill>
              </a:rPr>
              <a:t>, преимущественно в области языковых явлений.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>
                <a:solidFill>
                  <a:srgbClr val="7030A0"/>
                </a:solidFill>
              </a:rPr>
              <a:t> Недостаточная сформированность произвольности в общении и деятельности.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 smtClean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 smtClean="0"/>
              <a:t>Диагностика</a:t>
            </a:r>
            <a:r>
              <a:rPr lang="ru-RU" dirty="0" smtClean="0"/>
              <a:t> устной речи обучающегося с ЗПР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641080" y="2249424"/>
            <a:ext cx="45719" cy="4525963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5" name="Chart 1"/>
          <p:cNvGraphicFramePr>
            <a:graphicFrameLocks noGrp="1"/>
          </p:cNvGraphicFramePr>
          <p:nvPr>
            <p:ph sz="half" idx="1"/>
          </p:nvPr>
        </p:nvGraphicFramePr>
        <p:xfrm>
          <a:off x="500034" y="2357430"/>
          <a:ext cx="8643966" cy="42402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spli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3" y="500063"/>
            <a:ext cx="8929687" cy="830262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Упражнения, развивающие умение принимать и понимать</a:t>
            </a:r>
            <a:br>
              <a:rPr lang="ru-RU" sz="24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словесную или письменную инструкцию</a:t>
            </a:r>
            <a:endParaRPr lang="ru-RU" sz="24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71670" y="1643050"/>
            <a:ext cx="5072098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dirty="0"/>
              <a:t>«</a:t>
            </a:r>
            <a:r>
              <a:rPr lang="ru-RU" sz="2800" b="1" dirty="0">
                <a:solidFill>
                  <a:srgbClr val="C00000"/>
                </a:solidFill>
              </a:rPr>
              <a:t>Письмо с пропусками</a:t>
            </a:r>
            <a:r>
              <a:rPr lang="ru-RU" b="1" dirty="0"/>
              <a:t>» </a:t>
            </a:r>
            <a:endParaRPr lang="ru-RU" dirty="0"/>
          </a:p>
        </p:txBody>
      </p:sp>
      <p:pic>
        <p:nvPicPr>
          <p:cNvPr id="9222" name="Picture 6" descr="D:\Важные документы\ШКОЛА документы\раскраски фото\фото-картинки\логопед фото\100_48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38" y="2286000"/>
            <a:ext cx="5727700" cy="429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3" y="500063"/>
            <a:ext cx="8929687" cy="8302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Упражнения, развивающие умение принимать и понимать</a:t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словесную или письменную инструкцию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14480" y="1500174"/>
            <a:ext cx="5072098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C00000"/>
                </a:solidFill>
              </a:rPr>
              <a:t>«Корректор»</a:t>
            </a:r>
            <a:r>
              <a:rPr lang="ru-RU" b="1" dirty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3125" y="5072063"/>
            <a:ext cx="142875" cy="21431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1285875" y="2286000"/>
            <a:ext cx="6189663" cy="335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tabLst>
                <a:tab pos="457200" algn="l"/>
              </a:tabLst>
            </a:pPr>
            <a:r>
              <a:rPr lang="ru-RU" sz="1400" i="1">
                <a:cs typeface="Times New Roman" pitchFamily="18" charset="0"/>
              </a:rPr>
              <a:t>ЗАЧЕРКНИТЕ ЦИФРУ,  СООТВЕТСТВУЮЩУЮ МЕСТУ ЗАДАННОГО ЗВУКА В СЛОВЕ.</a:t>
            </a:r>
            <a:endParaRPr lang="ru-RU" sz="900"/>
          </a:p>
          <a:p>
            <a:pPr eaLnBrk="0" hangingPunct="0">
              <a:tabLst>
                <a:tab pos="457200" algn="l"/>
              </a:tabLst>
            </a:pPr>
            <a:r>
              <a:rPr lang="ru-RU" sz="1400" i="1">
                <a:cs typeface="Times New Roman" pitchFamily="18" charset="0"/>
              </a:rPr>
              <a:t>                  </a:t>
            </a:r>
            <a:endParaRPr lang="ru-RU" sz="900"/>
          </a:p>
          <a:p>
            <a:pPr eaLnBrk="0" hangingPunct="0">
              <a:tabLst>
                <a:tab pos="457200" algn="l"/>
              </a:tabLst>
            </a:pPr>
            <a:r>
              <a:rPr lang="ru-RU" sz="1600" b="1" u="sng">
                <a:cs typeface="Times New Roman" pitchFamily="18" charset="0"/>
              </a:rPr>
              <a:t>ЗВУК (С</a:t>
            </a:r>
            <a:r>
              <a:rPr lang="en-US" sz="1600" b="1" u="sng">
                <a:cs typeface="Times New Roman" pitchFamily="18" charset="0"/>
              </a:rPr>
              <a:t>’</a:t>
            </a:r>
            <a:r>
              <a:rPr lang="ru-RU" sz="1600" b="1" u="sng">
                <a:cs typeface="Times New Roman" pitchFamily="18" charset="0"/>
              </a:rPr>
              <a:t>): </a:t>
            </a:r>
            <a:r>
              <a:rPr lang="ru-RU" sz="1400">
                <a:cs typeface="Times New Roman" pitchFamily="18" charset="0"/>
              </a:rPr>
              <a:t> БЛЕСТЯЩИЙ,                          </a:t>
            </a:r>
            <a:r>
              <a:rPr lang="ru-RU" sz="1600" b="1" u="sng">
                <a:cs typeface="Times New Roman" pitchFamily="18" charset="0"/>
              </a:rPr>
              <a:t>ЗВУК (Щ): </a:t>
            </a:r>
            <a:r>
              <a:rPr lang="ru-RU" sz="1400">
                <a:cs typeface="Times New Roman" pitchFamily="18" charset="0"/>
              </a:rPr>
              <a:t>СТЕКОЛЬЩИК,</a:t>
            </a:r>
            <a:endParaRPr lang="ru-RU" sz="900"/>
          </a:p>
          <a:p>
            <a:pPr eaLnBrk="0" hangingPunct="0">
              <a:tabLst>
                <a:tab pos="457200" algn="l"/>
              </a:tabLst>
            </a:pPr>
            <a:r>
              <a:rPr lang="ru-RU" sz="1400">
                <a:cs typeface="Times New Roman" pitchFamily="18" charset="0"/>
              </a:rPr>
              <a:t>ЗАВИСЯЩИЙ, ПОСЕЩАТЬ,                        ВРАЩАЛСЯ, ОЩУЩАЛ,        </a:t>
            </a:r>
            <a:endParaRPr lang="ru-RU" sz="900"/>
          </a:p>
          <a:p>
            <a:pPr eaLnBrk="0" hangingPunct="0">
              <a:tabLst>
                <a:tab pos="457200" algn="l"/>
              </a:tabLst>
            </a:pPr>
            <a:r>
              <a:rPr lang="ru-RU" sz="1400">
                <a:cs typeface="Times New Roman" pitchFamily="18" charset="0"/>
              </a:rPr>
              <a:t>СВИСТЯЩИЙ, НОСИЛЬЩИК,                     ЗАЩИЩАЛ, РАСПИЩАЛСЯ,</a:t>
            </a:r>
            <a:endParaRPr lang="ru-RU" sz="900"/>
          </a:p>
          <a:p>
            <a:pPr eaLnBrk="0" hangingPunct="0">
              <a:tabLst>
                <a:tab pos="457200" algn="l"/>
              </a:tabLst>
            </a:pPr>
            <a:r>
              <a:rPr lang="ru-RU" sz="1400">
                <a:cs typeface="Times New Roman" pitchFamily="18" charset="0"/>
              </a:rPr>
              <a:t>НОСИЩЕ, ЩУРИЛСЯ.                                   ПОПРОЩАЛСЯ, ПОЛОЩЕТСЯ.  </a:t>
            </a:r>
            <a:endParaRPr lang="ru-RU" sz="900"/>
          </a:p>
          <a:p>
            <a:pPr eaLnBrk="0" hangingPunct="0">
              <a:tabLst>
                <a:tab pos="457200" algn="l"/>
              </a:tabLst>
            </a:pPr>
            <a:r>
              <a:rPr lang="ru-RU" sz="1400">
                <a:cs typeface="Times New Roman" pitchFamily="18" charset="0"/>
              </a:rPr>
              <a:t>1   2  3  4  5  6  7  8  9  10                              1  2  3  4  5  6  7  8   9  10  </a:t>
            </a:r>
            <a:endParaRPr lang="ru-RU" sz="900"/>
          </a:p>
          <a:p>
            <a:pPr eaLnBrk="0" hangingPunct="0">
              <a:tabLst>
                <a:tab pos="457200" algn="l"/>
              </a:tabLst>
            </a:pPr>
            <a:r>
              <a:rPr lang="ru-RU" sz="1400">
                <a:cs typeface="Times New Roman" pitchFamily="18" charset="0"/>
              </a:rPr>
              <a:t>1   2  3  4  5  6  7  8  9  10                              1  2  3  4  5  6  7  8   9  10        </a:t>
            </a:r>
            <a:endParaRPr lang="ru-RU" sz="900"/>
          </a:p>
          <a:p>
            <a:pPr eaLnBrk="0" hangingPunct="0">
              <a:tabLst>
                <a:tab pos="457200" algn="l"/>
              </a:tabLst>
            </a:pPr>
            <a:r>
              <a:rPr lang="ru-RU" sz="1400">
                <a:cs typeface="Times New Roman" pitchFamily="18" charset="0"/>
              </a:rPr>
              <a:t>1   2  3  4  5  6  7  8  9  10                              1  2  3  4  5  6  7  8   9  10  </a:t>
            </a:r>
            <a:endParaRPr lang="ru-RU" sz="900"/>
          </a:p>
          <a:p>
            <a:pPr eaLnBrk="0" hangingPunct="0">
              <a:tabLst>
                <a:tab pos="457200" algn="l"/>
              </a:tabLst>
            </a:pPr>
            <a:r>
              <a:rPr lang="ru-RU" sz="1400">
                <a:cs typeface="Times New Roman" pitchFamily="18" charset="0"/>
              </a:rPr>
              <a:t>1   2  3  4  5  6  7  8  9  10                              1  2  3  4  5  6  7  8   9  10    </a:t>
            </a:r>
            <a:endParaRPr lang="ru-RU" sz="900"/>
          </a:p>
          <a:p>
            <a:pPr eaLnBrk="0" hangingPunct="0">
              <a:tabLst>
                <a:tab pos="457200" algn="l"/>
              </a:tabLst>
            </a:pPr>
            <a:r>
              <a:rPr lang="ru-RU" sz="1400">
                <a:cs typeface="Times New Roman" pitchFamily="18" charset="0"/>
              </a:rPr>
              <a:t>1   2  3  4  5  6  7  8  9  10                              1  2  3  4  5  6  7  8   9  10  </a:t>
            </a:r>
            <a:endParaRPr lang="ru-RU" sz="900"/>
          </a:p>
          <a:p>
            <a:pPr eaLnBrk="0" hangingPunct="0">
              <a:tabLst>
                <a:tab pos="457200" algn="l"/>
              </a:tabLst>
            </a:pPr>
            <a:r>
              <a:rPr lang="ru-RU" sz="1400">
                <a:cs typeface="Times New Roman" pitchFamily="18" charset="0"/>
              </a:rPr>
              <a:t> 1   2  3  4  5  6  7  8  9  10                              1  2  3  4  5  6  7  8   9  10   </a:t>
            </a:r>
            <a:endParaRPr lang="ru-RU" sz="900"/>
          </a:p>
          <a:p>
            <a:pPr eaLnBrk="0" hangingPunct="0">
              <a:tabLst>
                <a:tab pos="457200" algn="l"/>
              </a:tabLst>
            </a:pPr>
            <a:r>
              <a:rPr lang="ru-RU" sz="1400">
                <a:cs typeface="Times New Roman" pitchFamily="18" charset="0"/>
              </a:rPr>
              <a:t>1   2  3  4  5  6  7  8  9  10                              1  2  3  4  5  6  7  8   9  10  </a:t>
            </a:r>
            <a:endParaRPr lang="ru-RU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38" y="214313"/>
            <a:ext cx="7732712" cy="1016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2000" b="1" dirty="0">
                <a:solidFill>
                  <a:srgbClr val="FFFF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Умение планировать действия </a:t>
            </a:r>
          </a:p>
          <a:p>
            <a:pPr algn="ctr" eaLnBrk="0" hangingPunct="0">
              <a:defRPr/>
            </a:pPr>
            <a:r>
              <a:rPr lang="ru-RU" sz="2000" b="1" dirty="0">
                <a:solidFill>
                  <a:srgbClr val="FFFF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 выполнению учебной инструкции и действовать по плану</a:t>
            </a:r>
            <a:endParaRPr lang="ru-RU" sz="20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7" name="Рисунок 2" descr="D:\Важные документы\ШКОЛА документы\раскраски фото\фото-картинки\логопед фото\кабинет\100_06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500" y="1571625"/>
            <a:ext cx="4171950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Рисунок 2" descr="D:\Важные документы\ШКОЛА документы\раскраски фото\фото-картинки\логопед фото\кабинет\100_06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643063"/>
            <a:ext cx="3071813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38" y="214313"/>
            <a:ext cx="7732712" cy="1016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2000" b="1" dirty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Упражнения, развивающие умение планировать действия </a:t>
            </a:r>
          </a:p>
          <a:p>
            <a:pPr algn="ctr" eaLnBrk="0" hangingPunct="0">
              <a:defRPr/>
            </a:pPr>
            <a:r>
              <a:rPr lang="ru-RU" sz="2000" b="1" dirty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 выполнению учебной инструкции и действовать по плану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1" name="Рисунок 4" descr="http://festival.1september.ru/articles/619357/img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428750"/>
            <a:ext cx="8358188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1983</TotalTime>
  <Words>496</Words>
  <Application>Microsoft Office PowerPoint</Application>
  <PresentationFormat>Экран (4:3)</PresentationFormat>
  <Paragraphs>63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Городская</vt:lpstr>
      <vt:lpstr>Слайд 1</vt:lpstr>
      <vt:lpstr>Цель работы учителя - логопеда  в рамках ФГОС</vt:lpstr>
      <vt:lpstr> Задачи:</vt:lpstr>
      <vt:lpstr>Особенности детей с речевой патологией, затрудняющие формирование УУД</vt:lpstr>
      <vt:lpstr>Диагностика устной речи обучающегося с ЗПР</vt:lpstr>
      <vt:lpstr>Слайд 6</vt:lpstr>
      <vt:lpstr>Слайд 7</vt:lpstr>
      <vt:lpstr>Слайд 8</vt:lpstr>
      <vt:lpstr>Слайд 9</vt:lpstr>
      <vt:lpstr>Упражнения, развивающие умение  осуществлять итоговый самоконтроль </vt:lpstr>
      <vt:lpstr>Слайд 11</vt:lpstr>
      <vt:lpstr>Слайд 12</vt:lpstr>
      <vt:lpstr>Спасибо за внимание!</vt:lpstr>
    </vt:vector>
  </TitlesOfParts>
  <Company>Speed_XP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речевых навыков с применением здоровьесберегающих технологий на логопедических занятиях</dc:title>
  <dc:creator>Speed_XP</dc:creator>
  <cp:lastModifiedBy>user</cp:lastModifiedBy>
  <cp:revision>210</cp:revision>
  <dcterms:created xsi:type="dcterms:W3CDTF">2013-01-13T07:40:26Z</dcterms:created>
  <dcterms:modified xsi:type="dcterms:W3CDTF">2017-01-17T12:28:02Z</dcterms:modified>
</cp:coreProperties>
</file>