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8" r:id="rId2"/>
    <p:sldId id="269" r:id="rId3"/>
    <p:sldId id="270" r:id="rId4"/>
    <p:sldId id="257" r:id="rId5"/>
    <p:sldId id="265" r:id="rId6"/>
    <p:sldId id="258" r:id="rId7"/>
    <p:sldId id="275" r:id="rId8"/>
    <p:sldId id="266" r:id="rId9"/>
    <p:sldId id="260" r:id="rId10"/>
    <p:sldId id="27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8E1692-49BF-41F2-B34A-7DA12F396496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0979F-5350-43A7-9309-82ABED0AA37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8CFB5-4DB8-4999-BF25-E603EB0B1E65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F762-F1E4-44A8-B1E2-CC002428C2C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89D6B-7CE6-4CCC-A6BF-C63CE22751E3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3D44-FC51-4695-9BBD-B6EB82B8705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846ED-178D-4D67-B3E4-6EE887638DC8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816F-8FF3-4B95-8719-B3658FCD9DA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1D39AE-CB3A-4612-9B98-793E38716293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0D5ED-7376-48B1-B87C-475B6E42CFD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76E4AF-7BC1-41FE-B7CE-928D02A16419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6331-4554-422F-82AE-DCF10928BC9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CEA59C-8812-4EE2-99CF-4FDFA6E16AC5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E11B-72FC-443F-B553-918448AF46E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787CE-0A35-4D42-A89A-8F6209A8ED30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65198-EEDF-4B83-B2E8-DEFBE757793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169476-C7C7-40B7-886F-D4DE7B783D31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0DBE-9381-4D31-A86D-F2DE7427A9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784E1A-AB32-4A57-B213-31F9B7E4C196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FB70C-1886-4EBC-BD3D-9681E2CAF41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9F459-614A-4459-8463-25CC13DD6E54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B551-D617-4F61-89DB-BD8A6AAF869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CF4712C-E452-4DC9-9ABA-23FB10493A40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4A9F3-D43F-49F1-9726-960337BC705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655240" y="1867017"/>
            <a:ext cx="8021216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ФОП ДО:</a:t>
            </a:r>
          </a:p>
          <a:p>
            <a:pPr algn="ctr" eaLnBrk="1" hangingPunct="1"/>
            <a:r>
              <a:rPr lang="ru-RU" alt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новая федеральная </a:t>
            </a:r>
            <a:endParaRPr lang="ru-RU" altLang="ru-RU" sz="2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образовательная программа дошкольного образования</a:t>
            </a:r>
            <a:endParaRPr lang="ru-RU" alt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899592" y="332656"/>
            <a:ext cx="77768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smtClean="0">
                <a:latin typeface="Georgia" panose="02040502050405020303" pitchFamily="18" charset="0"/>
              </a:rPr>
              <a:t>Муниципальное бюджетное дошкольное образовательное </a:t>
            </a:r>
            <a:r>
              <a:rPr lang="ru-RU" altLang="ru-RU" dirty="0" smtClean="0">
                <a:latin typeface="Georgia" panose="02040502050405020303" pitchFamily="18" charset="0"/>
              </a:rPr>
              <a:t>учреждение «</a:t>
            </a:r>
            <a:r>
              <a:rPr lang="ru-RU" altLang="ru-RU" dirty="0" err="1" smtClean="0">
                <a:latin typeface="Georgia" panose="02040502050405020303" pitchFamily="18" charset="0"/>
              </a:rPr>
              <a:t>Сотниковский</a:t>
            </a:r>
            <a:r>
              <a:rPr lang="ru-RU" altLang="ru-RU" dirty="0" smtClean="0">
                <a:latin typeface="Georgia" panose="02040502050405020303" pitchFamily="18" charset="0"/>
              </a:rPr>
              <a:t> детский сад»</a:t>
            </a:r>
            <a:endParaRPr lang="ru-RU" altLang="ru-RU" dirty="0">
              <a:latin typeface="Georgia" panose="02040502050405020303" pitchFamily="18" charset="0"/>
            </a:endParaRPr>
          </a:p>
        </p:txBody>
      </p:sp>
      <p:pic>
        <p:nvPicPr>
          <p:cNvPr id="8" name="Рисунок 7" descr="D:\ФОП\К проверке\РАбота с родителями\1613637834_107-p-fon-dlya-prezentatsii-detskoi-knigi-12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400" y1="52412" x2="7400" y2="52412"/>
                        <a14:foregroundMark x1="8833" y1="55529" x2="8833" y2="55529"/>
                        <a14:foregroundMark x1="12533" y1="55824" x2="12533" y2="55824"/>
                        <a14:foregroundMark x1="13800" y1="53824" x2="13800" y2="53824"/>
                        <a14:foregroundMark x1="3867" y1="46765" x2="3867" y2="46765"/>
                        <a14:foregroundMark x1="2733" y1="44471" x2="2733" y2="44471"/>
                        <a14:foregroundMark x1="5933" y1="58941" x2="5933" y2="58941"/>
                        <a14:foregroundMark x1="12200" y1="57765" x2="12200" y2="57765"/>
                        <a14:foregroundMark x1="10900" y1="64000" x2="10900" y2="64000"/>
                        <a14:foregroundMark x1="6433" y1="62882" x2="6433" y2="62882"/>
                        <a14:foregroundMark x1="1600" y1="61471" x2="1600" y2="61471"/>
                        <a14:foregroundMark x1="3200" y1="62294" x2="3200" y2="62294"/>
                        <a14:foregroundMark x1="7700" y1="68000" x2="7700" y2="68000"/>
                        <a14:foregroundMark x1="7867" y1="72529" x2="7867" y2="72529"/>
                        <a14:foregroundMark x1="5633" y1="73647" x2="5633" y2="73647"/>
                        <a14:foregroundMark x1="4800" y1="77647" x2="4800" y2="77647"/>
                        <a14:foregroundMark x1="6267" y1="83000" x2="6267" y2="83000"/>
                        <a14:foregroundMark x1="8333" y1="82412" x2="8333" y2="82412"/>
                        <a14:foregroundMark x1="11733" y1="84412" x2="11733" y2="84412"/>
                        <a14:foregroundMark x1="13633" y1="84118" x2="13633" y2="84118"/>
                        <a14:foregroundMark x1="16200" y1="84706" x2="16200" y2="84706"/>
                        <a14:foregroundMark x1="7700" y1="70235" x2="7700" y2="70235"/>
                        <a14:foregroundMark x1="9967" y1="75941" x2="9967" y2="75941"/>
                        <a14:foregroundMark x1="17967" y1="59765" x2="17967" y2="59765"/>
                        <a14:foregroundMark x1="46067" y1="16412" x2="46067" y2="16412"/>
                        <a14:foregroundMark x1="47367" y1="19235" x2="47367" y2="19235"/>
                        <a14:foregroundMark x1="58433" y1="18706" x2="58433" y2="18706"/>
                        <a14:foregroundMark x1="79300" y1="21824" x2="79300" y2="21824"/>
                        <a14:foregroundMark x1="96167" y1="35706" x2="96167" y2="35706"/>
                        <a14:foregroundMark x1="93733" y1="39353" x2="93733" y2="39353"/>
                        <a14:foregroundMark x1="86367" y1="53824" x2="86367" y2="53824"/>
                        <a14:foregroundMark x1="87500" y1="61176" x2="87500" y2="61176"/>
                        <a14:foregroundMark x1="86700" y1="58353" x2="86700" y2="58353"/>
                        <a14:foregroundMark x1="89900" y1="60059" x2="89900" y2="60059"/>
                        <a14:foregroundMark x1="91033" y1="61765" x2="91033" y2="61765"/>
                        <a14:foregroundMark x1="87967" y1="69118" x2="87967" y2="69118"/>
                        <a14:foregroundMark x1="85233" y1="75059" x2="85233" y2="75059"/>
                        <a14:foregroundMark x1="90867" y1="67706" x2="90867" y2="67706"/>
                        <a14:foregroundMark x1="89567" y1="71118" x2="89567" y2="71118"/>
                        <a14:foregroundMark x1="89733" y1="75353" x2="89733" y2="75353"/>
                        <a14:foregroundMark x1="87500" y1="81294" x2="87500" y2="81294"/>
                        <a14:foregroundMark x1="85233" y1="77882" x2="85233" y2="77882"/>
                        <a14:foregroundMark x1="83467" y1="78765" x2="83467" y2="78765"/>
                        <a14:foregroundMark x1="82033" y1="79588" x2="82033" y2="79588"/>
                        <a14:foregroundMark x1="72067" y1="83824" x2="72067" y2="83824"/>
                        <a14:foregroundMark x1="29067" y1="82412" x2="29067" y2="82412"/>
                        <a14:foregroundMark x1="2100" y1="42471" x2="2100" y2="42471"/>
                        <a14:foregroundMark x1="41100" y1="45353" x2="41100" y2="45353"/>
                        <a14:backgroundMark x1="11733" y1="7647" x2="11733" y2="7647"/>
                        <a14:backgroundMark x1="10433" y1="16412" x2="10433" y2="16412"/>
                        <a14:backgroundMark x1="4333" y1="35706" x2="4333" y2="35706"/>
                        <a14:backgroundMark x1="15733" y1="25235" x2="15733" y2="25235"/>
                        <a14:backgroundMark x1="37233" y1="4235" x2="37233" y2="4235"/>
                        <a14:backgroundMark x1="88933" y1="5941" x2="88933" y2="5941"/>
                        <a14:backgroundMark x1="15400" y1="96588" x2="15400" y2="96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4320480" cy="22006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42862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endParaRPr lang="ru-RU" alt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357694"/>
            <a:ext cx="39290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100012" algn="just">
              <a:defRPr/>
            </a:pPr>
            <a:r>
              <a:rPr lang="ru-RU" b="1" i="1" dirty="0" smtClean="0">
                <a:solidFill>
                  <a:srgbClr val="1D2C5A"/>
                </a:solidFill>
              </a:rPr>
              <a:t>Разработана на основе материалов  </a:t>
            </a:r>
            <a:r>
              <a:rPr lang="ru-RU" b="1" i="1" dirty="0" err="1" smtClean="0">
                <a:solidFill>
                  <a:srgbClr val="1D2C5A"/>
                </a:solidFill>
              </a:rPr>
              <a:t>Минпросвещения</a:t>
            </a:r>
            <a:r>
              <a:rPr lang="ru-RU" b="1" i="1" dirty="0" smtClean="0">
                <a:solidFill>
                  <a:srgbClr val="1D2C5A"/>
                </a:solidFill>
              </a:rPr>
              <a:t> России и лаборатории дошкольного  образования Института возрастной  физиологии Российской академии  образования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6143644"/>
            <a:ext cx="1053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lang="ru-RU" i="1" dirty="0" smtClean="0">
                <a:solidFill>
                  <a:srgbClr val="1D2C5A"/>
                </a:solidFill>
              </a:rPr>
              <a:t>2023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66" name="object 5"/>
          <p:cNvSpPr>
            <a:spLocks noGrp="1" noChangeShapeType="1"/>
          </p:cNvSpPr>
          <p:nvPr>
            <p:ph type="title" idx="4294967295"/>
          </p:nvPr>
        </p:nvSpPr>
        <p:spPr bwMode="auto">
          <a:xfrm>
            <a:off x="2868613" y="23813"/>
            <a:ext cx="6275387" cy="874712"/>
          </a:xfrm>
          <a:prstGeom prst="rect">
            <a:avLst/>
          </a:prstGeom>
        </p:spPr>
        <p:txBody>
          <a:bodyPr lIns="0" tIns="12065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12700" lvl="0" indent="0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ЕДИНОЕ ОБРАЗОВАТЕЛЬНОЕ ПРОСТРАНСТВО</a:t>
            </a:r>
            <a:endParaRPr/>
          </a:p>
        </p:txBody>
      </p:sp>
      <p:pic>
        <p:nvPicPr>
          <p:cNvPr id="11267" name="object 6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4569619" y="1990726"/>
            <a:ext cx="3542109" cy="4452937"/>
          </a:xfrm>
          <a:prstGeom prst="rect">
            <a:avLst/>
          </a:prstGeom>
          <a:noFill/>
        </p:spPr>
      </p:pic>
      <p:sp>
        <p:nvSpPr>
          <p:cNvPr id="11268" name="object 7"/>
          <p:cNvSpPr txBox="1">
            <a:spLocks noGrp="1" noChangeShapeType="1"/>
          </p:cNvSpPr>
          <p:nvPr/>
        </p:nvSpPr>
        <p:spPr bwMode="auto">
          <a:xfrm>
            <a:off x="4643438" y="3557587"/>
            <a:ext cx="1327547" cy="505908"/>
          </a:xfrm>
          <a:prstGeom prst="rect">
            <a:avLst/>
          </a:prstGeom>
          <a:noFill/>
        </p:spPr>
        <p:txBody>
          <a:bodyPr wrap="square" lIns="0" tIns="13335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1600" b="1" i="0" u="none">
                <a:solidFill>
                  <a:srgbClr val="001F5F"/>
                </a:solidFill>
              </a:rPr>
              <a:t>Равные</a:t>
            </a:r>
            <a:endParaRPr lang="en-US" sz="1600" dirty="0"/>
          </a:p>
          <a:p>
            <a:pPr lvl="0" algn="ctr">
              <a:defRPr/>
            </a:pPr>
            <a:r>
              <a:rPr sz="1600" b="0" i="0" u="none">
                <a:latin typeface="Microsoft Sans Serif"/>
                <a:ea typeface="Microsoft Sans Serif"/>
              </a:rPr>
              <a:t>возможности</a:t>
            </a:r>
            <a:endParaRPr sz="1600"/>
          </a:p>
        </p:txBody>
      </p:sp>
      <p:sp>
        <p:nvSpPr>
          <p:cNvPr id="11269" name="object 8"/>
          <p:cNvSpPr txBox="1">
            <a:spLocks noGrp="1" noChangeShapeType="1"/>
          </p:cNvSpPr>
          <p:nvPr/>
        </p:nvSpPr>
        <p:spPr bwMode="auto">
          <a:xfrm>
            <a:off x="6612732" y="2705101"/>
            <a:ext cx="1326356" cy="505908"/>
          </a:xfrm>
          <a:prstGeom prst="rect">
            <a:avLst/>
          </a:prstGeom>
          <a:noFill/>
        </p:spPr>
        <p:txBody>
          <a:bodyPr lIns="0" tIns="13335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1600" b="1" i="0" u="none">
                <a:solidFill>
                  <a:srgbClr val="001F5F"/>
                </a:solidFill>
              </a:rPr>
              <a:t>Качественное</a:t>
            </a:r>
            <a:endParaRPr lang="en-US" sz="1600" dirty="0"/>
          </a:p>
          <a:p>
            <a:pPr lvl="0" algn="ctr">
              <a:defRPr/>
            </a:pPr>
            <a:r>
              <a:rPr sz="1600" b="0" i="0" u="none">
                <a:latin typeface="Microsoft Sans Serif"/>
                <a:ea typeface="Microsoft Sans Serif"/>
              </a:rPr>
              <a:t>образование</a:t>
            </a:r>
            <a:endParaRPr sz="1600"/>
          </a:p>
        </p:txBody>
      </p:sp>
      <p:sp>
        <p:nvSpPr>
          <p:cNvPr id="11270" name="object 9"/>
          <p:cNvSpPr txBox="1">
            <a:spLocks noGrp="1" noChangeShapeType="1"/>
          </p:cNvSpPr>
          <p:nvPr/>
        </p:nvSpPr>
        <p:spPr bwMode="auto">
          <a:xfrm>
            <a:off x="6007893" y="5262563"/>
            <a:ext cx="1398984" cy="505267"/>
          </a:xfrm>
          <a:prstGeom prst="rect">
            <a:avLst/>
          </a:prstGeom>
          <a:noFill/>
        </p:spPr>
        <p:txBody>
          <a:bodyPr lIns="0" tIns="12700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1600" b="1" i="0" u="none">
                <a:solidFill>
                  <a:srgbClr val="001F5F"/>
                </a:solidFill>
              </a:rPr>
              <a:t>Консолидация</a:t>
            </a:r>
            <a:endParaRPr lang="en-US" sz="1600" dirty="0"/>
          </a:p>
          <a:p>
            <a:pPr lvl="0" algn="ctr">
              <a:spcBef>
                <a:spcPts val="13"/>
              </a:spcBef>
              <a:defRPr/>
            </a:pPr>
            <a:r>
              <a:rPr sz="1600" b="0" i="0" u="none">
                <a:latin typeface="Microsoft Sans Serif"/>
                <a:ea typeface="Microsoft Sans Serif"/>
              </a:rPr>
              <a:t>общества</a:t>
            </a:r>
            <a:endParaRPr sz="1600"/>
          </a:p>
        </p:txBody>
      </p:sp>
      <p:pic>
        <p:nvPicPr>
          <p:cNvPr id="11271" name="object 10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4668440" y="901700"/>
            <a:ext cx="1413272" cy="1619250"/>
          </a:xfrm>
          <a:prstGeom prst="rect">
            <a:avLst/>
          </a:prstGeom>
          <a:noFill/>
        </p:spPr>
      </p:pic>
      <p:sp>
        <p:nvSpPr>
          <p:cNvPr id="11272" name="object 11"/>
          <p:cNvSpPr txBox="1">
            <a:spLocks noGrp="1" noChangeShapeType="1"/>
          </p:cNvSpPr>
          <p:nvPr/>
        </p:nvSpPr>
        <p:spPr bwMode="auto">
          <a:xfrm>
            <a:off x="2324045" y="826319"/>
            <a:ext cx="5787735" cy="873956"/>
          </a:xfrm>
          <a:prstGeom prst="rect">
            <a:avLst/>
          </a:prstGeom>
          <a:noFill/>
        </p:spPr>
        <p:txBody>
          <a:bodyPr lIns="0" tIns="12064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2800">
                <a:latin typeface="Microsoft Sans Serif"/>
                <a:ea typeface="Microsoft Sans Serif"/>
              </a:rPr>
              <a:t>= суверенитет образовательной системы </a:t>
            </a:r>
            <a:r>
              <a:rPr sz="2800">
                <a:solidFill>
                  <a:schemeClr val="tx1"/>
                </a:solidFill>
                <a:latin typeface="Microsoft Sans Serif"/>
                <a:ea typeface="Microsoft Sans Serif"/>
              </a:rPr>
              <a:t>РФ</a:t>
            </a:r>
            <a:endParaRPr/>
          </a:p>
        </p:txBody>
      </p:sp>
      <p:grpSp>
        <p:nvGrpSpPr>
          <p:cNvPr id="2" name="object 12"/>
          <p:cNvGrpSpPr/>
          <p:nvPr/>
        </p:nvGrpSpPr>
        <p:grpSpPr bwMode="auto">
          <a:xfrm>
            <a:off x="163115" y="541337"/>
            <a:ext cx="2443163" cy="3744912"/>
            <a:chOff x="217931" y="541807"/>
            <a:chExt cx="3256915" cy="3745229"/>
          </a:xfrm>
        </p:grpSpPr>
        <p:pic>
          <p:nvPicPr>
            <p:cNvPr id="11287" name="object 13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861098" y="541807"/>
              <a:ext cx="1733765" cy="1817979"/>
            </a:xfrm>
            <a:prstGeom prst="rect">
              <a:avLst/>
            </a:prstGeom>
            <a:noFill/>
          </p:spPr>
        </p:pic>
        <p:pic>
          <p:nvPicPr>
            <p:cNvPr id="11288" name="object 1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217931" y="1613916"/>
              <a:ext cx="3256788" cy="2673095"/>
            </a:xfrm>
            <a:prstGeom prst="rect">
              <a:avLst/>
            </a:prstGeom>
            <a:noFill/>
          </p:spPr>
        </p:pic>
      </p:grpSp>
      <p:sp>
        <p:nvSpPr>
          <p:cNvPr id="11274" name="object 15"/>
          <p:cNvSpPr txBox="1">
            <a:spLocks noGrp="1" noChangeShapeType="1"/>
          </p:cNvSpPr>
          <p:nvPr/>
        </p:nvSpPr>
        <p:spPr bwMode="auto">
          <a:xfrm>
            <a:off x="1062038" y="2871788"/>
            <a:ext cx="866756" cy="443070"/>
          </a:xfrm>
          <a:prstGeom prst="rect">
            <a:avLst/>
          </a:prstGeom>
          <a:noFill/>
        </p:spPr>
        <p:txBody>
          <a:bodyPr wrap="square" lIns="0" tIns="12065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2800" b="1" i="0" u="none">
                <a:solidFill>
                  <a:srgbClr val="FFFFFF"/>
                </a:solidFill>
              </a:rPr>
              <a:t>ФОП</a:t>
            </a:r>
            <a:endParaRPr/>
          </a:p>
        </p:txBody>
      </p:sp>
      <p:sp>
        <p:nvSpPr>
          <p:cNvPr id="11275" name="object 16"/>
          <p:cNvSpPr txBox="1">
            <a:spLocks noGrp="1" noChangeShapeType="1"/>
          </p:cNvSpPr>
          <p:nvPr/>
        </p:nvSpPr>
        <p:spPr bwMode="auto">
          <a:xfrm>
            <a:off x="214282" y="4286256"/>
            <a:ext cx="3536181" cy="2228815"/>
          </a:xfrm>
          <a:prstGeom prst="rect">
            <a:avLst/>
          </a:prstGeom>
          <a:noFill/>
        </p:spPr>
        <p:txBody>
          <a:bodyPr wrap="square" lIns="0" tIns="1270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5pPr>
            <a:lvl6pPr>
              <a:tabLst>
                <a:tab pos="830262" algn="l"/>
              </a:tabLst>
              <a:defRPr lang="ru-RU" sz="1800"/>
            </a:lvl6pPr>
            <a:lvl7pPr>
              <a:tabLst>
                <a:tab pos="830262" algn="l"/>
              </a:tabLst>
              <a:defRPr lang="ru-RU" sz="1800"/>
            </a:lvl7pPr>
            <a:lvl8pPr>
              <a:tabLst>
                <a:tab pos="830262" algn="l"/>
              </a:tabLst>
              <a:defRPr lang="ru-RU" sz="1800"/>
            </a:lvl8pPr>
            <a:lvl9pPr>
              <a:tabLst>
                <a:tab pos="830262" algn="l"/>
              </a:tabLst>
              <a:defRPr lang="ru-RU" sz="1800"/>
            </a:lvl9pPr>
          </a:lstStyle>
          <a:p>
            <a:pPr marL="12700" lvl="0" indent="0" algn="ctr">
              <a:spcBef>
                <a:spcPts val="100"/>
              </a:spcBef>
              <a:tabLst>
                <a:tab pos="830262" algn="l"/>
              </a:tabLst>
              <a:defRPr/>
            </a:pPr>
            <a:r>
              <a:rPr sz="1600" b="1" i="0" u="none" smtClean="0">
                <a:solidFill>
                  <a:srgbClr val="001F5F"/>
                </a:solidFill>
              </a:rPr>
              <a:t>ФОП ДО: ВОСПИТАНИЕ И РАЗВИТИЕ РЕБЕНКА ДОШКОЛЬНОГО ВОЗРАСТА, ГРАЖДАНИНА РФ, ФОРМИРОВАНИЕ ОСНОВ ГРАЖДАНСКОЙ И КУЛЬТУРНОЙ ИДЕНТИЧНОСТИ НА ДОСТУПНОМ СОДЕРЖАНИИ, ДОСТУПНЫМИ СРЕДСТВАМИ</a:t>
            </a:r>
            <a:endParaRPr sz="1600"/>
          </a:p>
        </p:txBody>
      </p:sp>
      <p:pic>
        <p:nvPicPr>
          <p:cNvPr id="11286" name="object 27"/>
          <p:cNvPicPr>
            <a:picLocks noGrp="1" noChangeAspect="1"/>
          </p:cNvPicPr>
          <p:nvPr/>
        </p:nvPicPr>
        <p:blipFill>
          <a:blip r:embed="rId6" cstate="print"/>
          <a:stretch/>
        </p:blipFill>
        <p:spPr bwMode="auto">
          <a:xfrm>
            <a:off x="2364582" y="3090863"/>
            <a:ext cx="816769" cy="12795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424936" cy="5328592"/>
          </a:xfrm>
        </p:spPr>
        <p:txBody>
          <a:bodyPr>
            <a:normAutofit fontScale="47500" lnSpcReduction="200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Уважаемые родители!</a:t>
            </a:r>
          </a:p>
          <a:p>
            <a:pPr marL="45720" indent="0" algn="ctr">
              <a:buNone/>
            </a:pPr>
            <a:endParaRPr lang="ru-RU" sz="2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С </a:t>
            </a:r>
            <a:r>
              <a:rPr lang="ru-RU" altLang="ru-RU" sz="3400" b="1" dirty="0">
                <a:solidFill>
                  <a:srgbClr val="FF0000"/>
                </a:solidFill>
                <a:latin typeface="Georgia" panose="02040502050405020303" pitchFamily="18" charset="0"/>
              </a:rPr>
              <a:t>1 сентября 2023 года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дошкольные учреждения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стали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работать по новой федеральной образовательной 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программе дошкольного образования (ФОП </a:t>
            </a:r>
            <a:r>
              <a:rPr lang="ru-RU" altLang="ru-RU" sz="3400" dirty="0">
                <a:solidFill>
                  <a:srgbClr val="002060"/>
                </a:solidFill>
                <a:latin typeface="Georgia" panose="02040502050405020303" pitchFamily="18" charset="0"/>
              </a:rPr>
              <a:t>ДО</a:t>
            </a: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). </a:t>
            </a:r>
            <a:endParaRPr lang="ru-RU" altLang="ru-RU" sz="34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altLang="ru-RU" sz="3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4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42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ДОШКОЛЬНОГО  ОБРАЗОВАНИЯ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– </a:t>
            </a:r>
            <a:r>
              <a:rPr lang="ru-RU" altLang="ru-RU" sz="38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это </a:t>
            </a:r>
            <a:r>
              <a:rPr lang="ru-RU" altLang="ru-RU" sz="3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обязательный для всех детских садов документ </a:t>
            </a:r>
          </a:p>
          <a:p>
            <a:pPr marL="4572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утвержден Приказом </a:t>
            </a:r>
            <a:r>
              <a:rPr lang="ru-RU" sz="3400" dirty="0" err="1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Минпросвещения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от </a:t>
            </a:r>
            <a:r>
              <a:rPr lang="ru-RU" sz="34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25.11 2022г. № 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1028.</a:t>
            </a:r>
          </a:p>
          <a:p>
            <a:pPr marL="4572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</a:br>
            <a:r>
              <a:rPr lang="ru-RU" altLang="ru-RU" sz="3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ФОП ДО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определяет единый для всей страны базовый объем, содержание, планируемые результаты дошкольного образования. Предусматривает интеграцию воспитания и обучения в едином образовательном процессе. </a:t>
            </a:r>
            <a:endParaRPr lang="ru-RU" sz="34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3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14" y="4071942"/>
            <a:ext cx="7672366" cy="200026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«Ребенок в дошкольном детстве должен максимально развиваться, он должен общаться со сверстниками, играть, у него должны развиваться основные психологические функции. А в школе его уже потом научат читать и писать»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44450" indent="2820988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Министр просвещения России</a:t>
            </a:r>
          </a:p>
          <a:p>
            <a:pPr marL="44450" indent="2820988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Кравцов Сергей Сергеевич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3613"/>
            <a:ext cx="3456385" cy="259840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14571"/>
            <a:ext cx="2880320" cy="231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15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98416" y="692696"/>
            <a:ext cx="799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800" b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800" b="1" u="sng" dirty="0">
                <a:solidFill>
                  <a:srgbClr val="FF0000"/>
                </a:solidFill>
                <a:latin typeface="Georgia" panose="02040502050405020303" pitchFamily="18" charset="0"/>
              </a:rPr>
              <a:t>Цель ФОП ДО </a:t>
            </a:r>
            <a:r>
              <a:rPr lang="ru-RU" alt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– разностороннее развитие ребенка дошкольного возраста на основе духовно-нравственных ценностей российского народа, исторических и национально-культурных традиций. </a:t>
            </a:r>
            <a:endParaRPr lang="ru-RU" alt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 eaLnBrk="1" hangingPunct="1"/>
            <a:endParaRPr lang="ru-RU" alt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250"/>
            <a:ext cx="799288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ФОП ДО - это норматив, который был разработан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для осуществления</a:t>
            </a: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 следующих функций</a:t>
            </a: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: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создать единое федеральное образовательное пространство для воспитания и развития дошкольников;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обеспечить детям и родителям равные и качественные условия дошкольного образования на всей территории России;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создать единое ядро содержания дошкольного образования, которое будет приобщать детей к традиционным духовно-нравственным и социокультурным ценностям, а также воспитает в них тягу и любовь к истории и культуре своей страны, малой родины и семьи;</a:t>
            </a: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20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342900" indent="-342900" fontAlgn="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воспитывать и развивать ребенка с активной гражданской позицией, патриотическими взглядами и ценностями.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893175" y="53006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6852" y="2852936"/>
            <a:ext cx="1940892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ФОП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6920" y="2916833"/>
            <a:ext cx="2232025" cy="961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ФГОС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88111" y="2673114"/>
            <a:ext cx="2232025" cy="1583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Основа для ОП</a:t>
            </a:r>
          </a:p>
        </p:txBody>
      </p:sp>
      <p:sp>
        <p:nvSpPr>
          <p:cNvPr id="6" name="Плюс 5"/>
          <p:cNvSpPr/>
          <p:nvPr/>
        </p:nvSpPr>
        <p:spPr>
          <a:xfrm>
            <a:off x="2267744" y="293628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448945" y="294382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1206" y="919973"/>
            <a:ext cx="7798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Федеральная образовательная программа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дошкольного образования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и Федеральный государственный стандарт дошкольного образования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стали основой для разработки образовательных программ ДОО</a:t>
            </a:r>
            <a:endParaRPr lang="ru-RU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8699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 - это первые педагоги 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1462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статья 18 Федерального закона Российской Федерации "Об образовании в РФ»".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Родители обязаны заложить основы физического, нравственного, интеллектуального развития личности в раннем детском возрасте.</a:t>
            </a:r>
            <a:r>
              <a:rPr lang="ru-RU" b="1" i="1" dirty="0" smtClean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0034" y="476672"/>
            <a:ext cx="8286808" cy="5665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Отличие ФОП ДО от ООП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ДО</a:t>
            </a: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детализирована;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воспитание патриотических и интернациональных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чувств;</a:t>
            </a: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рассчитана на дошкольное воспитание разных возрастных групп;</a:t>
            </a: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установлены возможные достижения детей к определенному возрасту - планируемые результаты реализации Программы;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сделан акцент на правила безопасного поведения в различных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ситуациях;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представлен примерный перечень музыкальных и художественных произведений искусства, анимационных и кинематографических произведений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fontAlgn="auto">
              <a:lnSpc>
                <a:spcPts val="288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 из обязательных условий реализации Программы - взаимодействие педагогического коллектива с семьями воспитанников.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Georgia" panose="02040502050405020303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32656"/>
            <a:ext cx="8352928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Arial Black" pitchFamily="34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Разделы ФОП: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целевой</a:t>
            </a: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содержательный</a:t>
            </a: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‎</a:t>
            </a:r>
          </a:p>
          <a:p>
            <a:pPr marL="571500" indent="-57150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организационный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  <a:cs typeface="+mn-cs"/>
              </a:rPr>
              <a:t>В структуру ФОП входят: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  <a:cs typeface="+mn-cs"/>
            </a:endParaRPr>
          </a:p>
          <a:p>
            <a:pPr algn="ctr" fontAlgn="t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002060"/>
              </a:solidFill>
              <a:latin typeface="Georgia" panose="02040502050405020303" pitchFamily="18" charset="0"/>
              <a:cs typeface="+mn-cs"/>
            </a:endParaRP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образования;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федеральная рабочая 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воспитания;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программа 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коррекционно-развивающей работы;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примерный режим и распорядок дня в дошкольной группе; </a:t>
            </a:r>
          </a:p>
          <a:p>
            <a:pPr marL="285750" indent="-285750" fontAlgn="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cs typeface="+mn-cs"/>
              </a:rPr>
              <a:t>федеральный календарный план воспитательной работы.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361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Родители - это первые педагоги </vt:lpstr>
      <vt:lpstr>Презентация PowerPoint</vt:lpstr>
      <vt:lpstr>Презентация PowerPoint</vt:lpstr>
      <vt:lpstr>ЕДИНОЕ ОБРАЗОВАТЕЛЬНОЕ ПРОСТРАНСТВО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Татьяна</cp:lastModifiedBy>
  <cp:revision>32</cp:revision>
  <dcterms:created xsi:type="dcterms:W3CDTF">2023-02-22T14:53:18Z</dcterms:created>
  <dcterms:modified xsi:type="dcterms:W3CDTF">2023-11-14T08:16:42Z</dcterms:modified>
</cp:coreProperties>
</file>