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8A0D3-BF4A-44FD-AB7E-C126821B950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BA888-B521-4D0D-95CF-F6CBB8AE00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8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82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80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154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602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2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045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221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675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54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4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890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06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83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12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2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50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1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9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  <p:sldLayoutId id="21474838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276872"/>
            <a:ext cx="71287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Правописание гласных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после шипящих в корне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 и 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суффиксах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1396" y="491188"/>
            <a:ext cx="84657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Вставьте пропущенную букву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Объясните свой выбор</a:t>
            </a:r>
            <a:endParaRPr lang="ru-RU" sz="48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060848"/>
            <a:ext cx="29578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брош</a:t>
            </a:r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</a:t>
            </a:r>
            <a:endParaRPr lang="ru-RU" sz="5400" b="1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356992"/>
            <a:ext cx="2666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ч</a:t>
            </a:r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*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вство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653136"/>
            <a:ext cx="2476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</a:t>
            </a:r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вель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1702" y="2060848"/>
            <a:ext cx="3163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брош</a:t>
            </a:r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Ю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3429000"/>
            <a:ext cx="2533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ч</a:t>
            </a:r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У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вство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4725144"/>
            <a:ext cx="2441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щ</a:t>
            </a:r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вель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3140968"/>
            <a:ext cx="8136904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суффиксе существительных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прилагательных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ударением пишется о, без ударения — 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0"/>
            <a:ext cx="9144000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3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Приведите пример на данное правило:</a:t>
            </a:r>
            <a:endParaRPr lang="ru-RU" sz="43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14157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3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Как можно различать написание </a:t>
            </a:r>
          </a:p>
          <a:p>
            <a:pPr algn="ctr"/>
            <a:r>
              <a:rPr lang="ru-RU" sz="43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корней ЖОГ и ЖЁГ?</a:t>
            </a:r>
            <a:endParaRPr lang="ru-RU" sz="43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636912"/>
            <a:ext cx="612068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 smtClean="0"/>
              <a:t>Корень -</a:t>
            </a:r>
            <a:r>
              <a:rPr lang="ru-RU" sz="3200" dirty="0" err="1" smtClean="0"/>
              <a:t>жог</a:t>
            </a:r>
            <a:r>
              <a:rPr lang="ru-RU" sz="3200" dirty="0" smtClean="0"/>
              <a:t>- пишется в именах существительных, корень -жёг- — в глаголах и отглагольных словах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84784"/>
            <a:ext cx="882047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каком случае после </a:t>
            </a:r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шипящих </a:t>
            </a:r>
            <a:r>
              <a:rPr lang="ru-RU" sz="4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 ударение пишется е (ё) , </a:t>
            </a:r>
          </a:p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соответствующая в произношении</a:t>
            </a:r>
          </a:p>
          <a:p>
            <a:pPr algn="ctr"/>
            <a:r>
              <a:rPr lang="ru-RU" sz="4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звуку о?</a:t>
            </a:r>
            <a:endParaRPr lang="ru-RU" sz="4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492896"/>
            <a:ext cx="7488832" cy="2308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если в однокоренном слове или в другой форме того же слова пишется буква 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69722"/>
            <a:ext cx="77768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Вставьте правильную букву</a:t>
            </a:r>
          </a:p>
          <a:p>
            <a:pPr algn="ctr"/>
            <a:r>
              <a:rPr lang="ru-RU" sz="4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на месте пропуска</a:t>
            </a:r>
            <a:endParaRPr lang="ru-RU" sz="4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573016"/>
            <a:ext cx="2337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стаж*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085184"/>
            <a:ext cx="28440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ириж</a:t>
            </a:r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132856"/>
            <a:ext cx="31165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  <a:r>
              <a:rPr lang="ru-RU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ренаж*</a:t>
            </a:r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132856"/>
            <a:ext cx="3079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тренажЁр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573016"/>
            <a:ext cx="2300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стажЁр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5157192"/>
            <a:ext cx="2807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дирижЁр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99592" y="2204864"/>
            <a:ext cx="7200800" cy="20621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Правописание гласных -о-/-ё-, -е- после шипящих 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зависит от того, в какой морфеме находится орфограмма: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корне или в суффиксе.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3568" y="1556792"/>
            <a:ext cx="79208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/>
              <a:t>После шипящих (</a:t>
            </a:r>
            <a:r>
              <a:rPr lang="ru-RU" sz="3200" b="1" i="1" dirty="0" smtClean="0"/>
              <a:t>ж, ч, </a:t>
            </a:r>
            <a:r>
              <a:rPr lang="ru-RU" sz="3200" b="1" i="1" dirty="0" err="1" smtClean="0"/>
              <a:t>ш</a:t>
            </a:r>
            <a:r>
              <a:rPr lang="ru-RU" sz="3200" b="1" i="1" dirty="0" smtClean="0"/>
              <a:t>, </a:t>
            </a:r>
            <a:r>
              <a:rPr lang="ru-RU" sz="3200" b="1" i="1" dirty="0" err="1" smtClean="0"/>
              <a:t>щ</a:t>
            </a:r>
            <a:r>
              <a:rPr lang="ru-RU" sz="3200" dirty="0" smtClean="0"/>
              <a:t>) в корне пишутся буквы </a:t>
            </a:r>
            <a:r>
              <a:rPr lang="ru-RU" sz="3200" b="1" i="1" dirty="0" smtClean="0"/>
              <a:t>а, у, и</a:t>
            </a:r>
            <a:r>
              <a:rPr lang="ru-RU" sz="3200" dirty="0" smtClean="0"/>
              <a:t> (но не </a:t>
            </a:r>
            <a:r>
              <a:rPr lang="ru-RU" sz="3200" b="1" i="1" dirty="0" smtClean="0"/>
              <a:t>я, </a:t>
            </a:r>
            <a:r>
              <a:rPr lang="ru-RU" sz="3200" b="1" i="1" dirty="0" err="1" smtClean="0"/>
              <a:t>ю</a:t>
            </a:r>
            <a:r>
              <a:rPr lang="ru-RU" sz="3200" b="1" i="1" dirty="0" smtClean="0"/>
              <a:t>, </a:t>
            </a:r>
            <a:r>
              <a:rPr lang="ru-RU" sz="3200" b="1" i="1" dirty="0" err="1" smtClean="0"/>
              <a:t>ы</a:t>
            </a:r>
            <a:r>
              <a:rPr lang="ru-RU" sz="3200" i="1" dirty="0" smtClean="0"/>
              <a:t>!</a:t>
            </a:r>
            <a:r>
              <a:rPr lang="ru-RU" sz="3200" dirty="0" smtClean="0"/>
              <a:t>)</a:t>
            </a:r>
            <a:r>
              <a:rPr lang="ru-RU" sz="3200" i="1" dirty="0" smtClean="0"/>
              <a:t>: жужжать, жир; чайка, чистить; шашка, шутка; прощальный, щуриться, защита.</a:t>
            </a:r>
            <a:endParaRPr lang="ru-RU" sz="3200" dirty="0" smtClean="0"/>
          </a:p>
          <a:p>
            <a:r>
              <a:rPr lang="ru-RU" sz="3200" b="1" dirty="0" smtClean="0"/>
              <a:t>Исключения:</a:t>
            </a:r>
            <a:r>
              <a:rPr lang="ru-RU" sz="3200" dirty="0" smtClean="0"/>
              <a:t> </a:t>
            </a:r>
            <a:r>
              <a:rPr lang="ru-RU" sz="3200" i="1" dirty="0" smtClean="0"/>
              <a:t>брош</a:t>
            </a:r>
            <a:r>
              <a:rPr lang="ru-RU" sz="3200" b="1" i="1" dirty="0" smtClean="0"/>
              <a:t>ю</a:t>
            </a:r>
            <a:r>
              <a:rPr lang="ru-RU" sz="3200" i="1" dirty="0" smtClean="0"/>
              <a:t>ра, ж</a:t>
            </a:r>
            <a:r>
              <a:rPr lang="ru-RU" sz="3200" b="1" i="1" dirty="0" smtClean="0"/>
              <a:t>ю</a:t>
            </a:r>
            <a:r>
              <a:rPr lang="ru-RU" sz="3200" i="1" dirty="0" smtClean="0"/>
              <a:t>ри, параш</a:t>
            </a:r>
            <a:r>
              <a:rPr lang="ru-RU" sz="3200" b="1" i="1" dirty="0" smtClean="0"/>
              <a:t>ю</a:t>
            </a:r>
            <a:r>
              <a:rPr lang="ru-RU" sz="3200" i="1" dirty="0" smtClean="0"/>
              <a:t>т, пш</a:t>
            </a:r>
            <a:r>
              <a:rPr lang="ru-RU" sz="3200" b="1" i="1" dirty="0" smtClean="0"/>
              <a:t>ю</a:t>
            </a:r>
            <a:r>
              <a:rPr lang="ru-RU" sz="3200" i="1" dirty="0" smtClean="0"/>
              <a:t>т, фиш</a:t>
            </a:r>
            <a:r>
              <a:rPr lang="ru-RU" sz="3200" b="1" i="1" dirty="0" smtClean="0"/>
              <a:t>ю</a:t>
            </a:r>
            <a:endParaRPr lang="ru-RU" sz="32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700808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После шипящих под ударением в корне пишется </a:t>
            </a:r>
            <a:r>
              <a:rPr lang="ru-RU" sz="2800" b="1" i="1" dirty="0" smtClean="0"/>
              <a:t>е(</a:t>
            </a:r>
            <a:r>
              <a:rPr lang="ru-RU" sz="2800" b="1" i="1" dirty="0" err="1" smtClean="0"/>
              <a:t>ё</a:t>
            </a:r>
            <a:r>
              <a:rPr lang="ru-RU" sz="2800" b="1" i="1" dirty="0" smtClean="0"/>
              <a:t>)</a:t>
            </a:r>
            <a:r>
              <a:rPr lang="ru-RU" sz="2800" i="1" dirty="0" smtClean="0"/>
              <a:t>, </a:t>
            </a:r>
            <a:r>
              <a:rPr lang="ru-RU" sz="2800" dirty="0" smtClean="0"/>
              <a:t>соответствующее в произношении звуку </a:t>
            </a:r>
            <a:r>
              <a:rPr lang="ru-RU" sz="2800" b="1" i="1" dirty="0" smtClean="0"/>
              <a:t>о </a:t>
            </a:r>
            <a:r>
              <a:rPr lang="ru-RU" sz="2800" dirty="0" smtClean="0"/>
              <a:t>[</a:t>
            </a:r>
            <a:r>
              <a:rPr lang="ru-RU" sz="2800" dirty="0" err="1" smtClean="0"/>
              <a:t>о</a:t>
            </a:r>
            <a:r>
              <a:rPr lang="ru-RU" sz="2800" dirty="0" smtClean="0"/>
              <a:t>], если в однокоренном слове или в другой форме того же слова пишется буква </a:t>
            </a:r>
            <a:r>
              <a:rPr lang="ru-RU" sz="2800" i="1" dirty="0" smtClean="0"/>
              <a:t>е: ч</a:t>
            </a:r>
            <a:r>
              <a:rPr lang="ru-RU" sz="2800" b="1" i="1" dirty="0" smtClean="0"/>
              <a:t>ё</a:t>
            </a:r>
            <a:r>
              <a:rPr lang="ru-RU" sz="2800" i="1" dirty="0" smtClean="0"/>
              <a:t>рный </a:t>
            </a:r>
            <a:r>
              <a:rPr lang="ru-RU" sz="2800" dirty="0" smtClean="0"/>
              <a:t>(</a:t>
            </a:r>
            <a:r>
              <a:rPr lang="ru-RU" sz="2800" i="1" dirty="0" smtClean="0"/>
              <a:t>ч</a:t>
            </a:r>
            <a:r>
              <a:rPr lang="ru-RU" sz="2800" b="1" i="1" dirty="0" smtClean="0"/>
              <a:t>е</a:t>
            </a:r>
            <a:r>
              <a:rPr lang="ru-RU" sz="2800" i="1" dirty="0" smtClean="0"/>
              <a:t>рнеть</a:t>
            </a:r>
            <a:r>
              <a:rPr lang="ru-RU" sz="2800" dirty="0" smtClean="0"/>
              <a:t>)</a:t>
            </a:r>
            <a:r>
              <a:rPr lang="ru-RU" sz="2800" i="1" dirty="0" smtClean="0"/>
              <a:t>, деш</a:t>
            </a:r>
            <a:r>
              <a:rPr lang="ru-RU" sz="2800" b="1" i="1" dirty="0" smtClean="0"/>
              <a:t>ё</a:t>
            </a:r>
            <a:r>
              <a:rPr lang="ru-RU" sz="2800" i="1" dirty="0" smtClean="0"/>
              <a:t>вый </a:t>
            </a:r>
            <a:r>
              <a:rPr lang="ru-RU" sz="2800" dirty="0" smtClean="0"/>
              <a:t>( </a:t>
            </a:r>
            <a:r>
              <a:rPr lang="ru-RU" sz="2800" i="1" dirty="0" smtClean="0"/>
              <a:t>деш</a:t>
            </a:r>
            <a:r>
              <a:rPr lang="ru-RU" sz="2800" b="1" i="1" dirty="0" smtClean="0"/>
              <a:t>е</a:t>
            </a:r>
            <a:r>
              <a:rPr lang="ru-RU" sz="2800" i="1" dirty="0" smtClean="0"/>
              <a:t>вле</a:t>
            </a:r>
            <a:r>
              <a:rPr lang="ru-RU" sz="2800" dirty="0" smtClean="0"/>
              <a:t>)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r>
              <a:rPr lang="ru-RU" sz="2800" i="1" dirty="0" smtClean="0"/>
              <a:t>Бечёвка, жёваный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556792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различать корни -</a:t>
            </a:r>
            <a:r>
              <a:rPr lang="ru-RU" sz="3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жог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 -жёг-. Корень -</a:t>
            </a:r>
            <a:r>
              <a:rPr lang="ru-RU" sz="32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жог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пишется в именах существительных, корень жёг — в глаголах и отглагольных словах:</a:t>
            </a:r>
            <a:b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ожог руки (имя существительное) — ожёг руку (глагол)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96752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При отсутствии таких соотношений под ударением после шипящих пишется буква </a:t>
            </a:r>
            <a:r>
              <a:rPr lang="ru-RU" sz="3200" b="1" i="1" dirty="0" smtClean="0"/>
              <a:t>о</a:t>
            </a:r>
            <a:r>
              <a:rPr lang="ru-RU" sz="3200" dirty="0" smtClean="0"/>
              <a:t>. Причем буква </a:t>
            </a:r>
            <a:r>
              <a:rPr lang="ru-RU" sz="3200" b="1" i="1" dirty="0" smtClean="0"/>
              <a:t>о</a:t>
            </a:r>
            <a:r>
              <a:rPr lang="ru-RU" sz="3200" dirty="0" smtClean="0"/>
              <a:t> после шипящих пишется и в тех случаях, когда при изменении формы слова или в производном слове ударение переходит на другой слог: </a:t>
            </a:r>
            <a:r>
              <a:rPr lang="ru-RU" sz="3200" i="1" dirty="0" err="1" smtClean="0"/>
              <a:t>ш</a:t>
            </a:r>
            <a:r>
              <a:rPr lang="ru-RU" sz="3200" b="1" i="1" dirty="0" err="1" smtClean="0"/>
              <a:t>о́</a:t>
            </a:r>
            <a:r>
              <a:rPr lang="ru-RU" sz="3200" i="1" dirty="0" err="1" smtClean="0"/>
              <a:t>мпол</a:t>
            </a:r>
            <a:r>
              <a:rPr lang="ru-RU" sz="3200" i="1" dirty="0" smtClean="0"/>
              <a:t> — ш</a:t>
            </a:r>
            <a:r>
              <a:rPr lang="ru-RU" sz="3200" b="1" i="1" dirty="0" smtClean="0"/>
              <a:t>о</a:t>
            </a:r>
            <a:r>
              <a:rPr lang="ru-RU" sz="3200" i="1" dirty="0" smtClean="0"/>
              <a:t>мпола́.</a:t>
            </a:r>
            <a:endParaRPr lang="ru-RU" sz="3200" dirty="0" smtClean="0"/>
          </a:p>
          <a:p>
            <a:r>
              <a:rPr lang="ru-RU" sz="3200" i="1" dirty="0" smtClean="0"/>
              <a:t>Изжога, чокаться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1556792"/>
            <a:ext cx="842493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суффиксе под ударением пишется о, без ударения — 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сач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к, бельч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нок, груш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вый, плащ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вой</a:t>
            </a:r>
          </a:p>
          <a:p>
            <a:r>
              <a:rPr lang="ru-RU" sz="3200" i="1" u="sng" dirty="0" smtClean="0">
                <a:latin typeface="Times New Roman" pitchFamily="18" charset="0"/>
                <a:cs typeface="Times New Roman" pitchFamily="18" charset="0"/>
              </a:rPr>
              <a:t>Исключение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 ещё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7638" y="1575223"/>
            <a:ext cx="7010745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заимствованном из французского языка суффиксе -ёр- всегда пишется ё.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стаж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р, дириж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4590" y="2708920"/>
            <a:ext cx="7109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Проверим изученное 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96</TotalTime>
  <Words>226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ПК</cp:lastModifiedBy>
  <cp:revision>13</cp:revision>
  <dcterms:created xsi:type="dcterms:W3CDTF">2018-02-24T06:48:03Z</dcterms:created>
  <dcterms:modified xsi:type="dcterms:W3CDTF">2023-11-14T09:23:23Z</dcterms:modified>
</cp:coreProperties>
</file>