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D5B99E-6E0D-4DA2-A481-BCF29BC80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05E71AC-CDA8-49E2-A95B-4B0FFFFF9C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53FCE3-6E2D-4A49-A42B-FEB3EA344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DD18-D0D1-4C98-B39A-B13051F7EB26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58FF720-15FC-473E-9DEA-CAE68A60B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0E9AF3-BB75-412C-A0EB-80E7EA8EB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B07-1922-4BC8-A0CC-270ABEDA53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743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0840F3-8E20-4962-B8B6-EAC382DAC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DE4F329-08EA-4989-827F-F1E745FEC0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7F3556-2A3C-4964-A011-2C1AEFDBF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DD18-D0D1-4C98-B39A-B13051F7EB26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98FBBE-AAC5-4352-B06A-CD0AB8959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E0CC34-3D88-4680-883F-11313B1BC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B07-1922-4BC8-A0CC-270ABEDA53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247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99DC226-3EE0-47A8-92C9-06DE038EFD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EC527BF-8536-437C-8817-4F5ED1FBDA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C04649-FB22-4BD5-B22F-89045C7B6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DD18-D0D1-4C98-B39A-B13051F7EB26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646862-1C37-44EB-9E62-51E10CE0E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5DD2D1-C41F-4816-AB1F-5CB672866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B07-1922-4BC8-A0CC-270ABEDA53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872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92F620-B303-41C9-A3C3-A66E353F3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BF16B7-C7E4-4F48-B726-DA940BDAF1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89F289-A2F4-40FB-9DF1-C1005A1EA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DD18-D0D1-4C98-B39A-B13051F7EB26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8DBC05-DF93-455A-85E6-5D8A0F971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E75311-9A84-4C64-B393-0AB2002CA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B07-1922-4BC8-A0CC-270ABEDA53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03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FCFB5E-F81E-4197-99F6-038698A73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F5D9EA-0E02-4515-81E9-87D70FDD02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B54749-AEAE-4763-A111-7D12F5D75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DD18-D0D1-4C98-B39A-B13051F7EB26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3A34FC-7565-4F2B-94A4-45E95AF35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B2C05E-92C1-47C4-BA5C-BF657C506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B07-1922-4BC8-A0CC-270ABEDA53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59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D07D2A-F651-4DAF-B6CA-445B5E907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18CFEF-38D2-4A73-A6E9-16E6D91A81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1B81226-DEF6-488E-A626-DAB536E585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43D6DA3-CA8D-4FA2-8C21-6CF76F642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DD18-D0D1-4C98-B39A-B13051F7EB26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D9D976E-642F-4B25-97B2-642F88ED4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EAB7CC4-7829-4A15-9660-7A65A21FC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B07-1922-4BC8-A0CC-270ABEDA53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35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B9962D-9022-40E5-ABE6-2F30C3518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408E686-037B-4DAD-852A-AD1475FF27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024B9C0-DE6E-4387-9972-7B757140A8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13752A4-56D8-4234-B010-799DDD8769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9BA7D3A-4673-4857-965D-585BA62829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B1ACDC1-E084-4C06-A7C2-6D447A78D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DD18-D0D1-4C98-B39A-B13051F7EB26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BD27130-1FDF-43F2-83B9-527073741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F13CC9B-5F83-46EC-B328-447110AE7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B07-1922-4BC8-A0CC-270ABEDA53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674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BFB194-C057-4A73-A260-AAAA47919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FAFE161-DB82-4F1A-8BDE-AEC380D32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DD18-D0D1-4C98-B39A-B13051F7EB26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CC3B25-83D4-42DA-9BD2-8AC0CC018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0D85236-5D93-4726-BED1-3B6FD43EC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B07-1922-4BC8-A0CC-270ABEDA53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04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159D595-5910-41D0-AFE6-722E5386F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DD18-D0D1-4C98-B39A-B13051F7EB26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9B98231-D222-46BC-B723-4F146F4D8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2386CCB-16FE-4D9C-8AAF-07E951889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B07-1922-4BC8-A0CC-270ABEDA53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057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6EA973-86DC-4D9C-8970-E9FC4EFB9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E02125-E43E-49CF-B1D0-BA942CE6B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2F8DD9F-60BC-4ACA-B8F7-BE5CB17EA2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110C114-5D8F-48F4-AF8E-3F5490106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DD18-D0D1-4C98-B39A-B13051F7EB26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78243D4-DC48-4398-A70F-B3813F525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EFE098E-1B82-4A97-AEEB-BC9C886A7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B07-1922-4BC8-A0CC-270ABEDA53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263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AB3577-989E-44E6-97BC-90D4D6C85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1CAD6D5-9C22-4543-A1EA-83E9E04A5B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FB9487D-E583-4734-98F1-220C2F15A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1C36BD-0488-49AC-94D6-2B019D2E4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DD18-D0D1-4C98-B39A-B13051F7EB26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7293CA7-0634-4B13-8DE2-D5BE80041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3B540F-FB2E-4978-A33C-30593E89F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99B07-1922-4BC8-A0CC-270ABEDA53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37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AF5E18-9267-444A-811C-26B1DF9A9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76AE472-66D1-43AD-A05D-6D342F3C58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AA57D8-2E81-4378-9EB7-1AAB3D96B7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DDD18-D0D1-4C98-B39A-B13051F7EB26}" type="datetimeFigureOut">
              <a:rPr lang="ru-RU" smtClean="0"/>
              <a:t>15.03.2023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11FD03-F239-40DC-81B5-6DF3D4E196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5AB248-D5F7-42F6-914E-817E3EDF8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99B07-1922-4BC8-A0CC-270ABEDA53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813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96F7E3-46D5-4FC0-8A68-69D1AEDE64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0F217CF-0A6D-4154-A8BD-4E5151DF37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097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6F4891-C265-4B7A-8EA3-F60098FC6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1652CB-F3D5-4CDD-9DBE-7E4FDF80C9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65125"/>
            <a:ext cx="4000501" cy="50393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sz="5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100+х=200 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Х=200-100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Х=100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Проверка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100+200=300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F6DCCD-4B8B-4503-AC69-E0EEC6FE4566}"/>
              </a:ext>
            </a:extLst>
          </p:cNvPr>
          <p:cNvSpPr txBox="1"/>
          <p:nvPr/>
        </p:nvSpPr>
        <p:spPr>
          <a:xfrm>
            <a:off x="955343" y="2893324"/>
            <a:ext cx="5595582" cy="866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EC4492-6AB6-44E8-A6EB-56FC3C01197D}"/>
              </a:ext>
            </a:extLst>
          </p:cNvPr>
          <p:cNvSpPr txBox="1"/>
          <p:nvPr/>
        </p:nvSpPr>
        <p:spPr>
          <a:xfrm>
            <a:off x="4272603" y="1027905"/>
            <a:ext cx="372583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Х ∙ 140=140</a:t>
            </a:r>
          </a:p>
          <a:p>
            <a:r>
              <a:rPr lang="ru-RU" sz="5400" dirty="0"/>
              <a:t>Х= 140:140</a:t>
            </a:r>
          </a:p>
          <a:p>
            <a:r>
              <a:rPr lang="ru-RU" sz="5400" dirty="0"/>
              <a:t>Х=1</a:t>
            </a:r>
          </a:p>
          <a:p>
            <a:r>
              <a:rPr lang="ru-RU" sz="5400" dirty="0"/>
              <a:t>Проверка</a:t>
            </a:r>
          </a:p>
          <a:p>
            <a:r>
              <a:rPr lang="ru-RU" sz="5400" dirty="0"/>
              <a:t>1∙140=140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26F87F-9358-4CE3-9D73-DD6511B29E49}"/>
              </a:ext>
            </a:extLst>
          </p:cNvPr>
          <p:cNvSpPr txBox="1"/>
          <p:nvPr/>
        </p:nvSpPr>
        <p:spPr>
          <a:xfrm>
            <a:off x="8270543" y="1027905"/>
            <a:ext cx="354841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390-х=90</a:t>
            </a:r>
          </a:p>
          <a:p>
            <a:r>
              <a:rPr lang="ru-RU" sz="5400" dirty="0"/>
              <a:t>Х=390-90</a:t>
            </a:r>
          </a:p>
          <a:p>
            <a:r>
              <a:rPr lang="ru-RU" sz="5400" dirty="0"/>
              <a:t>Х=300</a:t>
            </a:r>
          </a:p>
          <a:p>
            <a:r>
              <a:rPr lang="ru-RU" sz="5400" dirty="0"/>
              <a:t>Проверка</a:t>
            </a:r>
          </a:p>
          <a:p>
            <a:r>
              <a:rPr lang="ru-RU" sz="5400" dirty="0"/>
              <a:t>390-300=90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335A0227-F78C-4FC2-9724-3362C87CABDA}"/>
              </a:ext>
            </a:extLst>
          </p:cNvPr>
          <p:cNvCxnSpPr>
            <a:cxnSpLocks/>
          </p:cNvCxnSpPr>
          <p:nvPr/>
        </p:nvCxnSpPr>
        <p:spPr>
          <a:xfrm flipV="1">
            <a:off x="3997940" y="-382137"/>
            <a:ext cx="2561" cy="72401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53C33F73-3A12-4F04-8CF8-0CD7BBD727C1}"/>
              </a:ext>
            </a:extLst>
          </p:cNvPr>
          <p:cNvCxnSpPr/>
          <p:nvPr/>
        </p:nvCxnSpPr>
        <p:spPr>
          <a:xfrm>
            <a:off x="7821022" y="0"/>
            <a:ext cx="0" cy="6858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3208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A71C84-F02E-46EA-8EA3-5AC9B44A9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100F0E-0890-48DA-AB8B-B3C0A3663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2746" y="2571726"/>
            <a:ext cx="1221474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chemeClr val="bg1"/>
                </a:solidFill>
                <a:latin typeface="Arial Black" panose="020B0A04020102020204" pitchFamily="34" charset="0"/>
              </a:rPr>
              <a:t>880, 790, 804, 45, 989, 963, 9, 130, 80, 600</a:t>
            </a:r>
          </a:p>
        </p:txBody>
      </p:sp>
    </p:spTree>
    <p:extLst>
      <p:ext uri="{BB962C8B-B14F-4D97-AF65-F5344CB8AC3E}">
        <p14:creationId xmlns:p14="http://schemas.microsoft.com/office/powerpoint/2010/main" val="1283205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68F445-B869-4DF5-A3FB-B783BFC6D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Bahnschrift" panose="020B0502040204020203" pitchFamily="34" charset="0"/>
              </a:rPr>
              <a:t>Тема урока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E5010C-D179-4091-AD0D-5E524B43E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955" y="2530498"/>
            <a:ext cx="11919045" cy="4351338"/>
          </a:xfrm>
        </p:spPr>
        <p:txBody>
          <a:bodyPr/>
          <a:lstStyle/>
          <a:p>
            <a:pPr marL="0" indent="0">
              <a:buNone/>
            </a:pPr>
            <a:r>
              <a:rPr lang="ru-RU" sz="7200" b="1" dirty="0">
                <a:solidFill>
                  <a:schemeClr val="bg1"/>
                </a:solidFill>
              </a:rPr>
              <a:t>Единицы измерения. Грамм.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5242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64C409-CD66-4B8B-A3A8-A4F468B0C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Bahnschrift" panose="020B0502040204020203" pitchFamily="34" charset="0"/>
              </a:rPr>
              <a:t>Цель урока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FBB035-3CD8-4D1A-A4A1-86ED034DB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5277" y="2361062"/>
            <a:ext cx="9088272" cy="3788605"/>
          </a:xfrm>
        </p:spPr>
        <p:txBody>
          <a:bodyPr/>
          <a:lstStyle/>
          <a:p>
            <a:pPr marL="0" indent="0">
              <a:buNone/>
            </a:pPr>
            <a:r>
              <a:rPr lang="ru-RU" sz="6600" dirty="0">
                <a:solidFill>
                  <a:schemeClr val="bg1"/>
                </a:solidFill>
              </a:rPr>
              <a:t>Научиться сравнивать предметы по их массе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5873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0D214D-A7F0-4C3E-BFC2-0A18BC37C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>
                <a:highlight>
                  <a:srgbClr val="FFFF00"/>
                </a:highlight>
                <a:latin typeface="Bahnschrift" panose="020B0502040204020203" pitchFamily="34" charset="0"/>
              </a:rPr>
              <a:t>Задачи урока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4EC8D2-FE1E-484D-B7FB-0A75DFAF1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478" y="1825625"/>
            <a:ext cx="11217322" cy="4351338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chemeClr val="bg1"/>
                </a:solidFill>
                <a:latin typeface="Arial Black" panose="020B0A04020102020204" pitchFamily="34" charset="0"/>
              </a:rPr>
              <a:t>Познакомиться с понятием «Грамм». </a:t>
            </a:r>
          </a:p>
          <a:p>
            <a:r>
              <a:rPr lang="ru-RU" sz="4800" b="1" dirty="0">
                <a:solidFill>
                  <a:schemeClr val="bg1"/>
                </a:solidFill>
                <a:latin typeface="Arial Black" panose="020B0A04020102020204" pitchFamily="34" charset="0"/>
              </a:rPr>
              <a:t>Решать задачи изученных видов.</a:t>
            </a:r>
          </a:p>
        </p:txBody>
      </p:sp>
    </p:spTree>
    <p:extLst>
      <p:ext uri="{BB962C8B-B14F-4D97-AF65-F5344CB8AC3E}">
        <p14:creationId xmlns:p14="http://schemas.microsoft.com/office/powerpoint/2010/main" val="2803241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BFFD04-7DA4-4B95-941A-F5432A975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A9CFF3-5A54-4B79-BE4C-DDD0ACAC0E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1500" b="1" dirty="0">
                <a:solidFill>
                  <a:schemeClr val="bg1"/>
                </a:solidFill>
              </a:rPr>
              <a:t>1 кг = 1000 г</a:t>
            </a:r>
          </a:p>
        </p:txBody>
      </p:sp>
    </p:spTree>
    <p:extLst>
      <p:ext uri="{BB962C8B-B14F-4D97-AF65-F5344CB8AC3E}">
        <p14:creationId xmlns:p14="http://schemas.microsoft.com/office/powerpoint/2010/main" val="1710795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49526D-FD22-4AC8-B699-BF6DFB574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0226" y="1323833"/>
            <a:ext cx="2373573" cy="36685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81CC18-891F-40C2-BA9D-04F355824F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3515" y="850485"/>
            <a:ext cx="11531221" cy="554916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6000" dirty="0">
                <a:solidFill>
                  <a:schemeClr val="bg1"/>
                </a:solidFill>
              </a:rPr>
              <a:t>200г</a:t>
            </a:r>
            <a:r>
              <a:rPr lang="ru-RU" sz="6000" dirty="0"/>
              <a:t>    </a:t>
            </a:r>
            <a:r>
              <a:rPr lang="en-US" sz="6000" dirty="0">
                <a:solidFill>
                  <a:srgbClr val="FF0000"/>
                </a:solidFill>
              </a:rPr>
              <a:t>&lt;</a:t>
            </a:r>
            <a:r>
              <a:rPr lang="ru-RU" sz="6000" dirty="0"/>
              <a:t>   </a:t>
            </a:r>
            <a:r>
              <a:rPr lang="ru-RU" sz="6000" dirty="0">
                <a:solidFill>
                  <a:schemeClr val="bg1"/>
                </a:solidFill>
              </a:rPr>
              <a:t>350г</a:t>
            </a:r>
          </a:p>
          <a:p>
            <a:pPr marL="0" indent="0">
              <a:buNone/>
            </a:pPr>
            <a:r>
              <a:rPr lang="ru-RU" sz="6000" dirty="0">
                <a:solidFill>
                  <a:schemeClr val="bg1"/>
                </a:solidFill>
              </a:rPr>
              <a:t>1кг   </a:t>
            </a:r>
            <a:r>
              <a:rPr lang="ru-RU" sz="6000" dirty="0"/>
              <a:t>   </a:t>
            </a:r>
            <a:r>
              <a:rPr lang="en-US" sz="6000" dirty="0">
                <a:solidFill>
                  <a:srgbClr val="FF0000"/>
                </a:solidFill>
              </a:rPr>
              <a:t>&gt;</a:t>
            </a:r>
            <a:r>
              <a:rPr lang="ru-RU" sz="6000" dirty="0">
                <a:solidFill>
                  <a:srgbClr val="FF0000"/>
                </a:solidFill>
              </a:rPr>
              <a:t> </a:t>
            </a:r>
            <a:r>
              <a:rPr lang="ru-RU" sz="6000" dirty="0"/>
              <a:t>   </a:t>
            </a:r>
            <a:r>
              <a:rPr lang="ru-RU" sz="6000" dirty="0">
                <a:solidFill>
                  <a:schemeClr val="bg1"/>
                </a:solidFill>
              </a:rPr>
              <a:t>150г</a:t>
            </a:r>
          </a:p>
          <a:p>
            <a:pPr marL="0" indent="0">
              <a:buNone/>
            </a:pPr>
            <a:r>
              <a:rPr lang="ru-RU" sz="6000" dirty="0">
                <a:solidFill>
                  <a:schemeClr val="bg1"/>
                </a:solidFill>
              </a:rPr>
              <a:t>50 г    </a:t>
            </a:r>
            <a:r>
              <a:rPr lang="ru-RU" sz="6000" dirty="0">
                <a:solidFill>
                  <a:srgbClr val="FF0000"/>
                </a:solidFill>
              </a:rPr>
              <a:t> </a:t>
            </a:r>
            <a:r>
              <a:rPr lang="en-US" sz="6000" dirty="0">
                <a:solidFill>
                  <a:srgbClr val="FF0000"/>
                </a:solidFill>
              </a:rPr>
              <a:t>&gt;</a:t>
            </a:r>
            <a:r>
              <a:rPr lang="ru-RU" sz="6000" dirty="0">
                <a:solidFill>
                  <a:srgbClr val="FF0000"/>
                </a:solidFill>
              </a:rPr>
              <a:t>    </a:t>
            </a:r>
            <a:r>
              <a:rPr lang="ru-RU" sz="6000" dirty="0">
                <a:solidFill>
                  <a:schemeClr val="bg1"/>
                </a:solidFill>
              </a:rPr>
              <a:t>25г</a:t>
            </a:r>
          </a:p>
          <a:p>
            <a:pPr marL="0" indent="0">
              <a:buNone/>
            </a:pPr>
            <a:r>
              <a:rPr lang="ru-RU" sz="6000" dirty="0">
                <a:solidFill>
                  <a:schemeClr val="bg1"/>
                </a:solidFill>
              </a:rPr>
              <a:t>5кг и 23г   </a:t>
            </a:r>
            <a:r>
              <a:rPr lang="en-US" sz="6000" dirty="0">
                <a:solidFill>
                  <a:srgbClr val="FF0000"/>
                </a:solidFill>
              </a:rPr>
              <a:t>&gt;</a:t>
            </a:r>
            <a:r>
              <a:rPr lang="ru-RU" sz="6000" dirty="0">
                <a:solidFill>
                  <a:srgbClr val="FF0000"/>
                </a:solidFill>
              </a:rPr>
              <a:t> </a:t>
            </a:r>
            <a:r>
              <a:rPr lang="ru-RU" sz="6000" dirty="0"/>
              <a:t>    </a:t>
            </a:r>
            <a:r>
              <a:rPr lang="ru-RU" sz="6000" dirty="0">
                <a:solidFill>
                  <a:schemeClr val="bg1"/>
                </a:solidFill>
              </a:rPr>
              <a:t>90г</a:t>
            </a:r>
          </a:p>
          <a:p>
            <a:pPr marL="0" indent="0">
              <a:buNone/>
            </a:pPr>
            <a:r>
              <a:rPr lang="ru-RU" sz="6000" dirty="0">
                <a:solidFill>
                  <a:schemeClr val="bg1"/>
                </a:solidFill>
              </a:rPr>
              <a:t>8кг  </a:t>
            </a:r>
            <a:r>
              <a:rPr lang="ru-RU" sz="6000" dirty="0"/>
              <a:t>    </a:t>
            </a:r>
            <a:r>
              <a:rPr lang="en-US" sz="6000" dirty="0">
                <a:solidFill>
                  <a:srgbClr val="FF0000"/>
                </a:solidFill>
              </a:rPr>
              <a:t>=</a:t>
            </a:r>
            <a:r>
              <a:rPr lang="ru-RU" sz="6000" dirty="0">
                <a:solidFill>
                  <a:srgbClr val="FF0000"/>
                </a:solidFill>
              </a:rPr>
              <a:t> </a:t>
            </a:r>
            <a:r>
              <a:rPr lang="ru-RU" sz="6000" dirty="0"/>
              <a:t>        </a:t>
            </a:r>
            <a:r>
              <a:rPr lang="ru-RU" sz="6000" dirty="0">
                <a:solidFill>
                  <a:schemeClr val="bg1"/>
                </a:solidFill>
              </a:rPr>
              <a:t>7 кг и 1000г</a:t>
            </a:r>
          </a:p>
          <a:p>
            <a:pPr marL="0" indent="0">
              <a:buNone/>
            </a:pPr>
            <a:r>
              <a:rPr lang="ru-RU" sz="6000" dirty="0">
                <a:solidFill>
                  <a:schemeClr val="bg1"/>
                </a:solidFill>
              </a:rPr>
              <a:t>458г</a:t>
            </a:r>
            <a:r>
              <a:rPr lang="ru-RU" sz="6000" dirty="0"/>
              <a:t>     </a:t>
            </a:r>
            <a:r>
              <a:rPr lang="en-US" sz="6000" dirty="0">
                <a:solidFill>
                  <a:srgbClr val="FF0000"/>
                </a:solidFill>
              </a:rPr>
              <a:t>&gt;</a:t>
            </a:r>
            <a:r>
              <a:rPr lang="ru-RU" sz="6000" dirty="0">
                <a:solidFill>
                  <a:srgbClr val="FF0000"/>
                </a:solidFill>
              </a:rPr>
              <a:t> </a:t>
            </a:r>
            <a:r>
              <a:rPr lang="ru-RU" sz="6000" dirty="0"/>
              <a:t>     </a:t>
            </a:r>
            <a:r>
              <a:rPr lang="ru-RU" sz="6000" dirty="0">
                <a:solidFill>
                  <a:schemeClr val="bg1"/>
                </a:solidFill>
              </a:rPr>
              <a:t>457г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947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F767E8-9CE8-4487-8AAF-87A497ECD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32CEF2-DE97-4FD9-923D-C75A2B224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>
                <a:solidFill>
                  <a:schemeClr val="bg1"/>
                </a:solidFill>
              </a:rPr>
              <a:t>Сколько всего весила покупка?</a:t>
            </a:r>
            <a:r>
              <a:rPr lang="ru-RU" sz="60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32814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A377DB-A282-40D1-B3BC-2863AA18A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D6AF1B-2835-4C76-AF6F-C2CBF7F4E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773" y="1825625"/>
            <a:ext cx="12028227" cy="4351338"/>
          </a:xfrm>
        </p:spPr>
        <p:txBody>
          <a:bodyPr/>
          <a:lstStyle/>
          <a:p>
            <a:pPr marL="0" indent="0">
              <a:buNone/>
            </a:pPr>
            <a:r>
              <a:rPr lang="ru-RU" sz="5400" dirty="0">
                <a:solidFill>
                  <a:schemeClr val="bg1"/>
                </a:solidFill>
              </a:rPr>
              <a:t>1) 200+200=400 (г) всего печенья.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bg1"/>
                </a:solidFill>
              </a:rPr>
              <a:t>2) 50+50=100 (г) всего чая.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bg1"/>
                </a:solidFill>
              </a:rPr>
              <a:t>3) </a:t>
            </a:r>
            <a:r>
              <a:rPr lang="en-US" sz="5400" dirty="0">
                <a:solidFill>
                  <a:schemeClr val="bg1"/>
                </a:solidFill>
              </a:rPr>
              <a:t>100+400=500 (</a:t>
            </a:r>
            <a:r>
              <a:rPr lang="ru-RU" sz="5400" dirty="0">
                <a:solidFill>
                  <a:schemeClr val="bg1"/>
                </a:solidFill>
              </a:rPr>
              <a:t>г) весила вся покупка.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bg1"/>
                </a:solidFill>
              </a:rPr>
              <a:t>Ответ: 500 г весила вся покупка.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02077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154</Words>
  <Application>Microsoft Office PowerPoint</Application>
  <PresentationFormat>Широкоэкранный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Bahnschrift</vt:lpstr>
      <vt:lpstr>Calibri</vt:lpstr>
      <vt:lpstr>Calibri Light</vt:lpstr>
      <vt:lpstr>Тема Office</vt:lpstr>
      <vt:lpstr>Презентация PowerPoint</vt:lpstr>
      <vt:lpstr>Презентация PowerPoint</vt:lpstr>
      <vt:lpstr>Тема урока</vt:lpstr>
      <vt:lpstr>Цель урока</vt:lpstr>
      <vt:lpstr>Задачи урока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2023-03-14T17:23:22Z</dcterms:created>
  <dcterms:modified xsi:type="dcterms:W3CDTF">2023-03-15T17:44:50Z</dcterms:modified>
</cp:coreProperties>
</file>