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0" r:id="rId3"/>
    <p:sldId id="263" r:id="rId4"/>
    <p:sldId id="258" r:id="rId5"/>
    <p:sldId id="268" r:id="rId6"/>
    <p:sldId id="262" r:id="rId7"/>
    <p:sldId id="269" r:id="rId8"/>
  </p:sldIdLst>
  <p:sldSz cx="9144000" cy="6858000" type="screen4x3"/>
  <p:notesSz cx="6858000" cy="9144000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0000"/>
    <a:srgbClr val="7A0000"/>
    <a:srgbClr val="007000"/>
    <a:srgbClr val="0042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Times New Roman" panose="02020603050405020304" pitchFamily="18" charset="0"/>
              </a:rPr>
            </a:fld>
            <a:endParaRPr lang="ru-RU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Times New Roman" panose="02020603050405020304" pitchFamily="18" charset="0"/>
              </a:rPr>
            </a:fld>
            <a:endParaRPr lang="ru-RU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Times New Roman" panose="02020603050405020304" pitchFamily="18" charset="0"/>
              </a:rPr>
            </a:fld>
            <a:endParaRPr lang="ru-RU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Times New Roman" panose="02020603050405020304" pitchFamily="18" charset="0"/>
              </a:rPr>
            </a:fld>
            <a:endParaRPr lang="ru-RU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Times New Roman" panose="02020603050405020304" pitchFamily="18" charset="0"/>
              </a:rPr>
            </a:fld>
            <a:endParaRPr lang="ru-RU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Times New Roman" panose="02020603050405020304" pitchFamily="18" charset="0"/>
              </a:rPr>
            </a:fld>
            <a:endParaRPr lang="ru-RU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Times New Roman" panose="02020603050405020304" pitchFamily="18" charset="0"/>
              </a:rPr>
            </a:fld>
            <a:endParaRPr lang="ru-RU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Times New Roman" panose="02020603050405020304" pitchFamily="18" charset="0"/>
              </a:rPr>
            </a:fld>
            <a:endParaRPr lang="ru-RU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Times New Roman" panose="02020603050405020304" pitchFamily="18" charset="0"/>
              </a:rPr>
            </a:fld>
            <a:endParaRPr lang="ru-RU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Times New Roman" panose="02020603050405020304" pitchFamily="18" charset="0"/>
              </a:rPr>
            </a:fld>
            <a:endParaRPr lang="ru-RU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Times New Roman" panose="02020603050405020304" pitchFamily="18" charset="0"/>
              </a:rPr>
            </a:fld>
            <a:endParaRPr lang="ru-RU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dirty="0"/>
              <a:t>Образец заголовка</a:t>
            </a:r>
            <a:endParaRPr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dirty="0"/>
              <a:t>Образец текста</a:t>
            </a:r>
            <a:endParaRPr dirty="0"/>
          </a:p>
          <a:p>
            <a:pPr lvl="1"/>
            <a:r>
              <a:rPr dirty="0"/>
              <a:t>Второй уровень</a:t>
            </a:r>
            <a:endParaRPr dirty="0"/>
          </a:p>
          <a:p>
            <a:pPr lvl="2"/>
            <a:r>
              <a:rPr dirty="0"/>
              <a:t>Третий уровень</a:t>
            </a:r>
            <a:endParaRPr dirty="0"/>
          </a:p>
          <a:p>
            <a:pPr lvl="3"/>
            <a:r>
              <a:rPr dirty="0"/>
              <a:t>Четвертый уровень</a:t>
            </a:r>
            <a:endParaRPr dirty="0"/>
          </a:p>
          <a:p>
            <a:pPr lvl="4"/>
            <a:r>
              <a:rPr dirty="0"/>
              <a:t>Пятый уровень</a:t>
            </a:r>
            <a:endParaRPr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>
              <a:buNone/>
            </a:pPr>
            <a:fld id="{9A0DB2DC-4C9A-4742-B13C-FB6460FD3503}" type="slidenum">
              <a:rPr lang="ru-RU" dirty="0">
                <a:latin typeface="Times New Roman" panose="02020603050405020304" pitchFamily="18" charset="0"/>
              </a:rPr>
            </a:fld>
            <a:endParaRPr lang="ru-RU" dirty="0">
              <a:latin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785813" y="1143000"/>
            <a:ext cx="7772400" cy="1470025"/>
          </a:xfrm>
          <a:ln/>
        </p:spPr>
        <p:txBody>
          <a:bodyPr vert="horz" wrap="square" lIns="91440" tIns="45720" rIns="91440" bIns="45720" anchor="ctr" anchorCtr="0"/>
          <a:p>
            <a:pPr>
              <a:buClrTx/>
              <a:buSzTx/>
              <a:buFontTx/>
            </a:pPr>
            <a:r>
              <a:rPr sz="5400" b="1" dirty="0">
                <a:solidFill>
                  <a:srgbClr val="B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Солнечная радиация</a:t>
            </a:r>
            <a:br>
              <a:rPr sz="5400" b="1" dirty="0">
                <a:solidFill>
                  <a:srgbClr val="B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sz="3600" dirty="0">
                <a:solidFill>
                  <a:srgbClr val="B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(8 класс)</a:t>
            </a:r>
            <a:endParaRPr sz="3600" dirty="0"/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38" y="5357813"/>
            <a:ext cx="6400800" cy="928687"/>
          </a:xfrm>
          <a:ln/>
        </p:spPr>
        <p:txBody>
          <a:bodyPr vert="horz" wrap="square" lIns="91440" tIns="45720" rIns="91440" bIns="45720" anchor="t" anchorCtr="0"/>
          <a:p>
            <a:pPr>
              <a:buClrTx/>
              <a:buSzTx/>
              <a:buFontTx/>
            </a:pPr>
            <a:endParaRPr sz="2400" dirty="0">
              <a:solidFill>
                <a:srgbClr val="B00000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Rectangle 2"/>
          <p:cNvSpPr>
            <a:spLocks noGrp="1"/>
          </p:cNvSpPr>
          <p:nvPr>
            <p:ph type="title"/>
          </p:nvPr>
        </p:nvSpPr>
        <p:spPr>
          <a:xfrm>
            <a:off x="684213" y="1268413"/>
            <a:ext cx="7775575" cy="1143000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sz="6000" dirty="0">
                <a:solidFill>
                  <a:srgbClr val="B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Солнечная радиация </a:t>
            </a:r>
            <a:r>
              <a:rPr dirty="0">
                <a:solidFill>
                  <a:srgbClr val="B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это вся энергия Солнца, поступающая на Землю. </a:t>
            </a:r>
            <a:br>
              <a:rPr dirty="0">
                <a:solidFill>
                  <a:srgbClr val="B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dirty="0">
              <a:solidFill>
                <a:srgbClr val="B0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3075" name="TextBox 6"/>
          <p:cNvSpPr txBox="1"/>
          <p:nvPr/>
        </p:nvSpPr>
        <p:spPr>
          <a:xfrm>
            <a:off x="2051050" y="3860800"/>
            <a:ext cx="6049963" cy="18161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sz="2800" dirty="0">
                <a:solidFill>
                  <a:srgbClr val="7A0000"/>
                </a:solidFill>
                <a:latin typeface="Times New Roman" panose="02020603050405020304" pitchFamily="18" charset="0"/>
              </a:rPr>
              <a:t>Считается, что поступление тепла от Солнца на 1 га Земли равнозначно сжиганию почти 143 тыс. т угля.</a:t>
            </a:r>
            <a:endParaRPr sz="2800" dirty="0">
              <a:solidFill>
                <a:srgbClr val="7A0000"/>
              </a:solidFill>
              <a:latin typeface="Times New Roman" panose="02020603050405020304" pitchFamily="18" charset="0"/>
            </a:endParaRPr>
          </a:p>
          <a:p>
            <a:endParaRPr sz="2800" dirty="0">
              <a:solidFill>
                <a:srgbClr val="7A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611188" y="333375"/>
            <a:ext cx="7848600" cy="1143000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sz="2400" dirty="0">
                <a:solidFill>
                  <a:srgbClr val="B00000"/>
                </a:solidFill>
              </a:rPr>
              <a:t> </a:t>
            </a:r>
            <a:br>
              <a:rPr sz="2400" dirty="0">
                <a:solidFill>
                  <a:srgbClr val="B00000"/>
                </a:solidFill>
              </a:rPr>
            </a:br>
            <a:r>
              <a:rPr sz="2400" dirty="0">
                <a:solidFill>
                  <a:srgbClr val="B00000"/>
                </a:solidFill>
              </a:rPr>
              <a:t>ПРЯМАЯ РАДИАЦИЯ + РАССЕЯННАЯ РАДИАЦИЯ = </a:t>
            </a:r>
            <a:br>
              <a:rPr sz="2400" dirty="0">
                <a:solidFill>
                  <a:srgbClr val="B00000"/>
                </a:solidFill>
              </a:rPr>
            </a:br>
            <a:r>
              <a:rPr sz="2400" dirty="0">
                <a:solidFill>
                  <a:srgbClr val="B00000"/>
                </a:solidFill>
              </a:rPr>
              <a:t>СУММАРНАЯ РАДИАЦИЯ</a:t>
            </a:r>
            <a:br>
              <a:rPr sz="2400" dirty="0">
                <a:solidFill>
                  <a:srgbClr val="B00000"/>
                </a:solidFill>
              </a:rPr>
            </a:br>
            <a:endParaRPr sz="2400" dirty="0">
              <a:solidFill>
                <a:srgbClr val="B00000"/>
              </a:solidFill>
            </a:endParaRPr>
          </a:p>
        </p:txBody>
      </p:sp>
      <p:pic>
        <p:nvPicPr>
          <p:cNvPr id="4099" name="Рисунок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388" y="1412875"/>
            <a:ext cx="6121400" cy="4679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00" name="TextBox 6"/>
          <p:cNvSpPr txBox="1"/>
          <p:nvPr/>
        </p:nvSpPr>
        <p:spPr>
          <a:xfrm>
            <a:off x="6300788" y="1341438"/>
            <a:ext cx="2555875" cy="48307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sz="2200" dirty="0">
                <a:latin typeface="Times New Roman" panose="02020603050405020304" pitchFamily="18" charset="0"/>
              </a:rPr>
              <a:t>Та часть солнечной радиации, которая достигает поверхности Земли без препятствий, называется прямой радиацией. Если солнечные лучи проходят через облака и водяной пар, то это рассеянная радиация. </a:t>
            </a:r>
            <a:endParaRPr sz="2200" dirty="0">
              <a:latin typeface="Times New Roman" panose="02020603050405020304" pitchFamily="18" charset="0"/>
            </a:endParaRPr>
          </a:p>
          <a:p>
            <a:endParaRPr sz="22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/>
          </p:cNvSpPr>
          <p:nvPr>
            <p:ph type="title"/>
          </p:nvPr>
        </p:nvSpPr>
        <p:spPr>
          <a:xfrm>
            <a:off x="611188" y="404813"/>
            <a:ext cx="7848600" cy="1143000"/>
          </a:xfrm>
          <a:ln/>
        </p:spPr>
        <p:txBody>
          <a:bodyPr vert="horz" wrap="square" lIns="91440" tIns="45720" rIns="91440" bIns="45720" anchor="ctr" anchorCtr="0"/>
          <a:p>
            <a:pPr eaLnBrk="1" hangingPunct="1"/>
            <a:r>
              <a:rPr sz="2400" b="1" dirty="0">
                <a:solidFill>
                  <a:srgbClr val="B00000"/>
                </a:solidFill>
              </a:rPr>
              <a:t>Чем выше стоит Солнце и чем больше угол падения солнечных лучей, тем больше радиации поглощает земная поверхность.</a:t>
            </a:r>
            <a:endParaRPr sz="2400" b="1" dirty="0">
              <a:solidFill>
                <a:srgbClr val="B00000"/>
              </a:solidFill>
            </a:endParaRPr>
          </a:p>
        </p:txBody>
      </p:sp>
      <p:pic>
        <p:nvPicPr>
          <p:cNvPr id="5123" name="Рисунок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50" y="1484313"/>
            <a:ext cx="8135938" cy="4248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4" name="TextBox 7"/>
          <p:cNvSpPr txBox="1"/>
          <p:nvPr/>
        </p:nvSpPr>
        <p:spPr>
          <a:xfrm>
            <a:off x="1042988" y="5657850"/>
            <a:ext cx="7705725" cy="120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sz="2400" dirty="0">
                <a:latin typeface="Times New Roman" panose="02020603050405020304" pitchFamily="18" charset="0"/>
              </a:rPr>
              <a:t>Полярные районы получают меньше всего радиации, там солнечные лучи почти скользят по поверхности Земли.</a:t>
            </a:r>
            <a:endParaRPr sz="2400" dirty="0">
              <a:latin typeface="Times New Roman" panose="02020603050405020304" pitchFamily="18" charset="0"/>
            </a:endParaRPr>
          </a:p>
          <a:p>
            <a:endParaRPr sz="24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TextBox 4"/>
          <p:cNvSpPr txBox="1"/>
          <p:nvPr/>
        </p:nvSpPr>
        <p:spPr>
          <a:xfrm>
            <a:off x="323850" y="333375"/>
            <a:ext cx="8675688" cy="1476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b="1" dirty="0">
                <a:solidFill>
                  <a:srgbClr val="B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Подстилающая поверхность отражает радиацию по-разному. Тёмные и неровные поверхности отражают мало радиации, а светлые и гладкие хорошо отражают. </a:t>
            </a:r>
            <a:endParaRPr b="1" dirty="0">
              <a:solidFill>
                <a:srgbClr val="B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b="1" dirty="0">
                <a:solidFill>
                  <a:srgbClr val="B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Море в шторм отражает меньше радиации, чем море в штиль.</a:t>
            </a:r>
            <a:endParaRPr b="1" dirty="0">
              <a:solidFill>
                <a:srgbClr val="B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b="1" dirty="0">
              <a:solidFill>
                <a:srgbClr val="B0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pic>
        <p:nvPicPr>
          <p:cNvPr id="6147" name="Рисунок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16238" y="1484313"/>
            <a:ext cx="5940425" cy="52181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p>
            <a:endParaRPr dirty="0"/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p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873</Words>
  <Application>WPS Presentation</Application>
  <PresentationFormat>Экран (4:3)</PresentationFormat>
  <Paragraphs>21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Arial</vt:lpstr>
      <vt:lpstr>SimSun</vt:lpstr>
      <vt:lpstr>Wingdings</vt:lpstr>
      <vt:lpstr>Times New Roman</vt:lpstr>
      <vt:lpstr>Calibri</vt:lpstr>
      <vt:lpstr>Microsoft YaHei</vt:lpstr>
      <vt:lpstr>Arial Unicode MS</vt:lpstr>
      <vt:lpstr>Оформление по умолчанию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User</cp:lastModifiedBy>
  <cp:revision>51</cp:revision>
  <dcterms:created xsi:type="dcterms:W3CDTF">2012-08-12T16:04:58Z</dcterms:created>
  <dcterms:modified xsi:type="dcterms:W3CDTF">2023-11-15T16:00:53Z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046053ECCCA64CC98AD7CE9BE890B335_13</vt:lpwstr>
  </property>
  <property fmtid="{D5CDD505-2E9C-101B-9397-08002B2CF9AE}" pid="3" name="KSOProductBuildVer">
    <vt:lpwstr>1049-12.2.0.13306</vt:lpwstr>
  </property>
</Properties>
</file>