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</p:sldMasterIdLst>
  <p:notesMasterIdLst>
    <p:notesMasterId r:id="rId17"/>
  </p:notesMasterIdLst>
  <p:sldIdLst>
    <p:sldId id="289" r:id="rId2"/>
    <p:sldId id="312" r:id="rId3"/>
    <p:sldId id="305" r:id="rId4"/>
    <p:sldId id="295" r:id="rId5"/>
    <p:sldId id="299" r:id="rId6"/>
    <p:sldId id="304" r:id="rId7"/>
    <p:sldId id="297" r:id="rId8"/>
    <p:sldId id="266" r:id="rId9"/>
    <p:sldId id="291" r:id="rId10"/>
    <p:sldId id="263" r:id="rId11"/>
    <p:sldId id="264" r:id="rId12"/>
    <p:sldId id="292" r:id="rId13"/>
    <p:sldId id="265" r:id="rId14"/>
    <p:sldId id="307" r:id="rId15"/>
    <p:sldId id="31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53CDF4A-3EB5-4C08-96A7-E54055ADF622}">
          <p14:sldIdLst>
            <p14:sldId id="289"/>
            <p14:sldId id="312"/>
            <p14:sldId id="305"/>
            <p14:sldId id="295"/>
            <p14:sldId id="299"/>
            <p14:sldId id="304"/>
            <p14:sldId id="297"/>
            <p14:sldId id="266"/>
            <p14:sldId id="291"/>
            <p14:sldId id="263"/>
            <p14:sldId id="264"/>
            <p14:sldId id="292"/>
            <p14:sldId id="265"/>
            <p14:sldId id="307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Бадьина" initials="ОБ" lastIdx="1" clrIdx="0">
    <p:extLst>
      <p:ext uri="{19B8F6BF-5375-455C-9EA6-DF929625EA0E}">
        <p15:presenceInfo xmlns:p15="http://schemas.microsoft.com/office/powerpoint/2012/main" userId="6854e9da1e42a07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33" autoAdjust="0"/>
  </p:normalViewPr>
  <p:slideViewPr>
    <p:cSldViewPr snapToGrid="0">
      <p:cViewPr varScale="1">
        <p:scale>
          <a:sx n="53" d="100"/>
          <a:sy n="53" d="100"/>
        </p:scale>
        <p:origin x="11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2-13T21:47:32.063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09476-16B6-4C55-8C88-EEC122F8090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D38418E-C7A9-4935-8F66-EF0E99A74739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создание выставок, макетов, коллекций</a:t>
          </a:r>
        </a:p>
      </dgm:t>
    </dgm:pt>
    <dgm:pt modelId="{74563913-E433-4ED7-8A4B-77C765F6F8C8}" type="parTrans" cxnId="{7BA699CD-CA3C-4DBD-B9C9-6CC11DA7E0E5}">
      <dgm:prSet/>
      <dgm:spPr/>
      <dgm:t>
        <a:bodyPr/>
        <a:lstStyle/>
        <a:p>
          <a:endParaRPr lang="ru-RU"/>
        </a:p>
      </dgm:t>
    </dgm:pt>
    <dgm:pt modelId="{2D691BAE-0C2B-4BF1-A354-20A6FF8D2777}" type="sibTrans" cxnId="{7BA699CD-CA3C-4DBD-B9C9-6CC11DA7E0E5}">
      <dgm:prSet/>
      <dgm:spPr/>
      <dgm:t>
        <a:bodyPr/>
        <a:lstStyle/>
        <a:p>
          <a:endParaRPr lang="ru-RU"/>
        </a:p>
      </dgm:t>
    </dgm:pt>
    <dgm:pt modelId="{E2F8F1DE-D0D6-45A8-B0ED-BB2D54F6162C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наблюдения, рассматривания, показ, игровые ситуации, стимулирующие вопросы </a:t>
          </a:r>
        </a:p>
      </dgm:t>
    </dgm:pt>
    <dgm:pt modelId="{FC81DD2B-521E-4FAC-9A86-DB931ED62E58}" type="parTrans" cxnId="{E8AA0571-D3FB-4A16-8D96-AEC8625CB108}">
      <dgm:prSet/>
      <dgm:spPr/>
      <dgm:t>
        <a:bodyPr/>
        <a:lstStyle/>
        <a:p>
          <a:endParaRPr lang="ru-RU"/>
        </a:p>
      </dgm:t>
    </dgm:pt>
    <dgm:pt modelId="{BDF26161-182E-4716-B9B3-70BA35F74C16}" type="sibTrans" cxnId="{E8AA0571-D3FB-4A16-8D96-AEC8625CB108}">
      <dgm:prSet/>
      <dgm:spPr/>
      <dgm:t>
        <a:bodyPr/>
        <a:lstStyle/>
        <a:p>
          <a:endParaRPr lang="ru-RU"/>
        </a:p>
      </dgm:t>
    </dgm:pt>
    <dgm:pt modelId="{D40AFE08-3F7C-419D-829B-63FF5AA2FBBF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применение ИКТ в процессе регламентированной образовательной деятельности, в ходе  совместной  деятельности воспитателя с детьми</a:t>
          </a:r>
        </a:p>
      </dgm:t>
    </dgm:pt>
    <dgm:pt modelId="{FECA70E9-972B-4EE6-84B9-B946DE782F66}" type="parTrans" cxnId="{38955D2E-5297-406D-ABB6-06C89F1E25FD}">
      <dgm:prSet/>
      <dgm:spPr/>
      <dgm:t>
        <a:bodyPr/>
        <a:lstStyle/>
        <a:p>
          <a:endParaRPr lang="ru-RU"/>
        </a:p>
      </dgm:t>
    </dgm:pt>
    <dgm:pt modelId="{A6A17E41-259C-4B18-8B67-025A98C42962}" type="sibTrans" cxnId="{38955D2E-5297-406D-ABB6-06C89F1E25FD}">
      <dgm:prSet/>
      <dgm:spPr/>
      <dgm:t>
        <a:bodyPr/>
        <a:lstStyle/>
        <a:p>
          <a:endParaRPr lang="ru-RU"/>
        </a:p>
      </dgm:t>
    </dgm:pt>
    <dgm:pt modelId="{91B370DB-3A7D-49FB-AF8C-3030E05BC257}">
      <dgm:prSet/>
      <dgm:spPr/>
      <dgm:t>
        <a:bodyPr/>
        <a:lstStyle/>
        <a:p>
          <a:r>
            <a:rPr lang="ru-RU" dirty="0"/>
            <a:t>развивающие игры, экспериментирование, сюжетно-ролевые игры</a:t>
          </a:r>
        </a:p>
      </dgm:t>
    </dgm:pt>
    <dgm:pt modelId="{C9E0BE03-43F3-4905-AA8D-56C92932C9BE}" type="parTrans" cxnId="{D6AD1D3B-C1A3-4C63-96A5-D3BEB84D7726}">
      <dgm:prSet/>
      <dgm:spPr/>
      <dgm:t>
        <a:bodyPr/>
        <a:lstStyle/>
        <a:p>
          <a:endParaRPr lang="ru-RU"/>
        </a:p>
      </dgm:t>
    </dgm:pt>
    <dgm:pt modelId="{2EED0A73-96D5-4BE5-8ADC-B79C2A66AC13}" type="sibTrans" cxnId="{D6AD1D3B-C1A3-4C63-96A5-D3BEB84D7726}">
      <dgm:prSet/>
      <dgm:spPr/>
      <dgm:t>
        <a:bodyPr/>
        <a:lstStyle/>
        <a:p>
          <a:endParaRPr lang="ru-RU"/>
        </a:p>
      </dgm:t>
    </dgm:pt>
    <dgm:pt modelId="{8461A0B1-3EF5-416F-A4F7-794DBB44B799}" type="pres">
      <dgm:prSet presAssocID="{BBB09476-16B6-4C55-8C88-EEC122F80905}" presName="compositeShape" presStyleCnt="0">
        <dgm:presLayoutVars>
          <dgm:dir/>
          <dgm:resizeHandles/>
        </dgm:presLayoutVars>
      </dgm:prSet>
      <dgm:spPr/>
    </dgm:pt>
    <dgm:pt modelId="{E397D137-853E-433A-B6F7-1084D216D530}" type="pres">
      <dgm:prSet presAssocID="{BBB09476-16B6-4C55-8C88-EEC122F80905}" presName="pyramid" presStyleLbl="node1" presStyleIdx="0" presStyleCnt="1" custScaleX="64220" custLinFactNeighborX="-61778" custLinFactNeighborY="781"/>
      <dgm:spPr/>
    </dgm:pt>
    <dgm:pt modelId="{0392CC8E-CDD9-449B-AEE8-DE80DFDA00E6}" type="pres">
      <dgm:prSet presAssocID="{BBB09476-16B6-4C55-8C88-EEC122F80905}" presName="theList" presStyleCnt="0"/>
      <dgm:spPr/>
    </dgm:pt>
    <dgm:pt modelId="{7904AC95-307F-416C-BF60-9A122ED55D14}" type="pres">
      <dgm:prSet presAssocID="{E2F8F1DE-D0D6-45A8-B0ED-BB2D54F6162C}" presName="aNode" presStyleLbl="fgAcc1" presStyleIdx="0" presStyleCnt="4" custScaleX="132422" custScaleY="138717" custLinFactY="-1587" custLinFactNeighborX="-34958" custLinFactNeighborY="-100000">
        <dgm:presLayoutVars>
          <dgm:bulletEnabled val="1"/>
        </dgm:presLayoutVars>
      </dgm:prSet>
      <dgm:spPr/>
    </dgm:pt>
    <dgm:pt modelId="{1069E31D-0C42-43D6-85AC-B7E005556CC8}" type="pres">
      <dgm:prSet presAssocID="{E2F8F1DE-D0D6-45A8-B0ED-BB2D54F6162C}" presName="aSpace" presStyleCnt="0"/>
      <dgm:spPr/>
    </dgm:pt>
    <dgm:pt modelId="{6D42E150-04EB-4F01-ADB4-8FF4486C7A2E}" type="pres">
      <dgm:prSet presAssocID="{FD38418E-C7A9-4935-8F66-EF0E99A74739}" presName="aNode" presStyleLbl="fgAcc1" presStyleIdx="1" presStyleCnt="4" custScaleX="128262" custScaleY="124479" custLinFactNeighborX="-35686" custLinFactNeighborY="-51483">
        <dgm:presLayoutVars>
          <dgm:bulletEnabled val="1"/>
        </dgm:presLayoutVars>
      </dgm:prSet>
      <dgm:spPr/>
    </dgm:pt>
    <dgm:pt modelId="{3FB8A42F-99D2-4F84-9A2F-7B69F44D23B5}" type="pres">
      <dgm:prSet presAssocID="{FD38418E-C7A9-4935-8F66-EF0E99A74739}" presName="aSpace" presStyleCnt="0"/>
      <dgm:spPr/>
    </dgm:pt>
    <dgm:pt modelId="{2083D513-17E5-45A0-9EAF-5957003FFF17}" type="pres">
      <dgm:prSet presAssocID="{D40AFE08-3F7C-419D-829B-63FF5AA2FBBF}" presName="aNode" presStyleLbl="fgAcc1" presStyleIdx="2" presStyleCnt="4" custScaleX="167322" custScaleY="157145" custLinFactY="1989" custLinFactNeighborX="-14804" custLinFactNeighborY="100000">
        <dgm:presLayoutVars>
          <dgm:bulletEnabled val="1"/>
        </dgm:presLayoutVars>
      </dgm:prSet>
      <dgm:spPr/>
    </dgm:pt>
    <dgm:pt modelId="{E305D96B-EC30-4CEC-A1D1-F1A39D8CF216}" type="pres">
      <dgm:prSet presAssocID="{D40AFE08-3F7C-419D-829B-63FF5AA2FBBF}" presName="aSpace" presStyleCnt="0"/>
      <dgm:spPr/>
    </dgm:pt>
    <dgm:pt modelId="{21772F6A-34FB-46D0-886C-A9C919D588E7}" type="pres">
      <dgm:prSet presAssocID="{91B370DB-3A7D-49FB-AF8C-3030E05BC257}" presName="aNode" presStyleLbl="fgAcc1" presStyleIdx="3" presStyleCnt="4" custScaleX="169381" custScaleY="144609" custLinFactY="24867" custLinFactNeighborX="-15637" custLinFactNeighborY="100000">
        <dgm:presLayoutVars>
          <dgm:bulletEnabled val="1"/>
        </dgm:presLayoutVars>
      </dgm:prSet>
      <dgm:spPr/>
    </dgm:pt>
    <dgm:pt modelId="{0894FF1B-C261-4D11-81CE-EBA88E197874}" type="pres">
      <dgm:prSet presAssocID="{91B370DB-3A7D-49FB-AF8C-3030E05BC257}" presName="aSpace" presStyleCnt="0"/>
      <dgm:spPr/>
    </dgm:pt>
  </dgm:ptLst>
  <dgm:cxnLst>
    <dgm:cxn modelId="{915BFE13-1385-4C3D-BA2C-07AEB480E958}" type="presOf" srcId="{BBB09476-16B6-4C55-8C88-EEC122F80905}" destId="{8461A0B1-3EF5-416F-A4F7-794DBB44B799}" srcOrd="0" destOrd="0" presId="urn:microsoft.com/office/officeart/2005/8/layout/pyramid2"/>
    <dgm:cxn modelId="{38955D2E-5297-406D-ABB6-06C89F1E25FD}" srcId="{BBB09476-16B6-4C55-8C88-EEC122F80905}" destId="{D40AFE08-3F7C-419D-829B-63FF5AA2FBBF}" srcOrd="2" destOrd="0" parTransId="{FECA70E9-972B-4EE6-84B9-B946DE782F66}" sibTransId="{A6A17E41-259C-4B18-8B67-025A98C42962}"/>
    <dgm:cxn modelId="{D6AD1D3B-C1A3-4C63-96A5-D3BEB84D7726}" srcId="{BBB09476-16B6-4C55-8C88-EEC122F80905}" destId="{91B370DB-3A7D-49FB-AF8C-3030E05BC257}" srcOrd="3" destOrd="0" parTransId="{C9E0BE03-43F3-4905-AA8D-56C92932C9BE}" sibTransId="{2EED0A73-96D5-4BE5-8ADC-B79C2A66AC13}"/>
    <dgm:cxn modelId="{598A905E-1A12-476C-BEC6-0DD8C2B05EEF}" type="presOf" srcId="{91B370DB-3A7D-49FB-AF8C-3030E05BC257}" destId="{21772F6A-34FB-46D0-886C-A9C919D588E7}" srcOrd="0" destOrd="0" presId="urn:microsoft.com/office/officeart/2005/8/layout/pyramid2"/>
    <dgm:cxn modelId="{E8AA0571-D3FB-4A16-8D96-AEC8625CB108}" srcId="{BBB09476-16B6-4C55-8C88-EEC122F80905}" destId="{E2F8F1DE-D0D6-45A8-B0ED-BB2D54F6162C}" srcOrd="0" destOrd="0" parTransId="{FC81DD2B-521E-4FAC-9A86-DB931ED62E58}" sibTransId="{BDF26161-182E-4716-B9B3-70BA35F74C16}"/>
    <dgm:cxn modelId="{388AC388-DF00-41A9-8B00-E1C4F85EB127}" type="presOf" srcId="{FD38418E-C7A9-4935-8F66-EF0E99A74739}" destId="{6D42E150-04EB-4F01-ADB4-8FF4486C7A2E}" srcOrd="0" destOrd="0" presId="urn:microsoft.com/office/officeart/2005/8/layout/pyramid2"/>
    <dgm:cxn modelId="{38EE849E-E4C9-404F-AAE7-CBD84D491C70}" type="presOf" srcId="{E2F8F1DE-D0D6-45A8-B0ED-BB2D54F6162C}" destId="{7904AC95-307F-416C-BF60-9A122ED55D14}" srcOrd="0" destOrd="0" presId="urn:microsoft.com/office/officeart/2005/8/layout/pyramid2"/>
    <dgm:cxn modelId="{4470F2C9-1DDE-49D0-8ACC-B8E197D576AC}" type="presOf" srcId="{D40AFE08-3F7C-419D-829B-63FF5AA2FBBF}" destId="{2083D513-17E5-45A0-9EAF-5957003FFF17}" srcOrd="0" destOrd="0" presId="urn:microsoft.com/office/officeart/2005/8/layout/pyramid2"/>
    <dgm:cxn modelId="{7BA699CD-CA3C-4DBD-B9C9-6CC11DA7E0E5}" srcId="{BBB09476-16B6-4C55-8C88-EEC122F80905}" destId="{FD38418E-C7A9-4935-8F66-EF0E99A74739}" srcOrd="1" destOrd="0" parTransId="{74563913-E433-4ED7-8A4B-77C765F6F8C8}" sibTransId="{2D691BAE-0C2B-4BF1-A354-20A6FF8D2777}"/>
    <dgm:cxn modelId="{6EF32800-DED3-431B-B1DC-B9E3FD42377F}" type="presParOf" srcId="{8461A0B1-3EF5-416F-A4F7-794DBB44B799}" destId="{E397D137-853E-433A-B6F7-1084D216D530}" srcOrd="0" destOrd="0" presId="urn:microsoft.com/office/officeart/2005/8/layout/pyramid2"/>
    <dgm:cxn modelId="{82750855-2935-4DE1-9A9B-9E2B8F38A271}" type="presParOf" srcId="{8461A0B1-3EF5-416F-A4F7-794DBB44B799}" destId="{0392CC8E-CDD9-449B-AEE8-DE80DFDA00E6}" srcOrd="1" destOrd="0" presId="urn:microsoft.com/office/officeart/2005/8/layout/pyramid2"/>
    <dgm:cxn modelId="{657CCBB4-76EE-4C19-B86B-FFD7E0707A51}" type="presParOf" srcId="{0392CC8E-CDD9-449B-AEE8-DE80DFDA00E6}" destId="{7904AC95-307F-416C-BF60-9A122ED55D14}" srcOrd="0" destOrd="0" presId="urn:microsoft.com/office/officeart/2005/8/layout/pyramid2"/>
    <dgm:cxn modelId="{8F502C72-7E26-409B-8DAA-246BBFC98FA7}" type="presParOf" srcId="{0392CC8E-CDD9-449B-AEE8-DE80DFDA00E6}" destId="{1069E31D-0C42-43D6-85AC-B7E005556CC8}" srcOrd="1" destOrd="0" presId="urn:microsoft.com/office/officeart/2005/8/layout/pyramid2"/>
    <dgm:cxn modelId="{0A71425F-9925-4EF9-A8E5-EECEEA784F90}" type="presParOf" srcId="{0392CC8E-CDD9-449B-AEE8-DE80DFDA00E6}" destId="{6D42E150-04EB-4F01-ADB4-8FF4486C7A2E}" srcOrd="2" destOrd="0" presId="urn:microsoft.com/office/officeart/2005/8/layout/pyramid2"/>
    <dgm:cxn modelId="{D6F37817-1E07-4403-BC37-6598B0A8A8B3}" type="presParOf" srcId="{0392CC8E-CDD9-449B-AEE8-DE80DFDA00E6}" destId="{3FB8A42F-99D2-4F84-9A2F-7B69F44D23B5}" srcOrd="3" destOrd="0" presId="urn:microsoft.com/office/officeart/2005/8/layout/pyramid2"/>
    <dgm:cxn modelId="{843F2241-940F-4EC6-8475-DB254F498C34}" type="presParOf" srcId="{0392CC8E-CDD9-449B-AEE8-DE80DFDA00E6}" destId="{2083D513-17E5-45A0-9EAF-5957003FFF17}" srcOrd="4" destOrd="0" presId="urn:microsoft.com/office/officeart/2005/8/layout/pyramid2"/>
    <dgm:cxn modelId="{6D1FE57C-086F-4CF0-8E2C-2D001F63EAC5}" type="presParOf" srcId="{0392CC8E-CDD9-449B-AEE8-DE80DFDA00E6}" destId="{E305D96B-EC30-4CEC-A1D1-F1A39D8CF216}" srcOrd="5" destOrd="0" presId="urn:microsoft.com/office/officeart/2005/8/layout/pyramid2"/>
    <dgm:cxn modelId="{FEDE1565-F7B2-4B8A-9C85-9A1E2BA9A57B}" type="presParOf" srcId="{0392CC8E-CDD9-449B-AEE8-DE80DFDA00E6}" destId="{21772F6A-34FB-46D0-886C-A9C919D588E7}" srcOrd="6" destOrd="0" presId="urn:microsoft.com/office/officeart/2005/8/layout/pyramid2"/>
    <dgm:cxn modelId="{3595FF30-10A7-4AEF-8117-AFA1A11FE689}" type="presParOf" srcId="{0392CC8E-CDD9-449B-AEE8-DE80DFDA00E6}" destId="{0894FF1B-C261-4D11-81CE-EBA88E197874}" srcOrd="7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7D137-853E-433A-B6F7-1084D216D530}">
      <dsp:nvSpPr>
        <dsp:cNvPr id="0" name=""/>
        <dsp:cNvSpPr/>
      </dsp:nvSpPr>
      <dsp:spPr>
        <a:xfrm>
          <a:off x="0" y="0"/>
          <a:ext cx="2660894" cy="41434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4AC95-307F-416C-BF60-9A122ED55D14}">
      <dsp:nvSpPr>
        <dsp:cNvPr id="0" name=""/>
        <dsp:cNvSpPr/>
      </dsp:nvSpPr>
      <dsp:spPr>
        <a:xfrm>
          <a:off x="759530" y="338591"/>
          <a:ext cx="3566405" cy="747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наблюдения, рассматривания, показ, игровые ситуации, стимулирующие вопросы </a:t>
          </a:r>
        </a:p>
      </dsp:txBody>
      <dsp:txXfrm>
        <a:off x="796027" y="375088"/>
        <a:ext cx="3493411" cy="674643"/>
      </dsp:txXfrm>
    </dsp:sp>
    <dsp:sp modelId="{6D42E150-04EB-4F01-ADB4-8FF4486C7A2E}">
      <dsp:nvSpPr>
        <dsp:cNvPr id="0" name=""/>
        <dsp:cNvSpPr/>
      </dsp:nvSpPr>
      <dsp:spPr>
        <a:xfrm>
          <a:off x="795943" y="1194839"/>
          <a:ext cx="3454368" cy="670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создание выставок, макетов, коллекций</a:t>
          </a:r>
        </a:p>
      </dsp:txBody>
      <dsp:txXfrm>
        <a:off x="828694" y="1227590"/>
        <a:ext cx="3388866" cy="605397"/>
      </dsp:txXfrm>
    </dsp:sp>
    <dsp:sp modelId="{2083D513-17E5-45A0-9EAF-5957003FFF17}">
      <dsp:nvSpPr>
        <dsp:cNvPr id="0" name=""/>
        <dsp:cNvSpPr/>
      </dsp:nvSpPr>
      <dsp:spPr>
        <a:xfrm>
          <a:off x="832355" y="2045885"/>
          <a:ext cx="4506337" cy="8469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применение ИКТ в процессе регламентированной образовательной деятельности, в ходе  совместной  деятельности воспитателя с детьми</a:t>
          </a:r>
        </a:p>
      </dsp:txBody>
      <dsp:txXfrm>
        <a:off x="873700" y="2087230"/>
        <a:ext cx="4423647" cy="764268"/>
      </dsp:txXfrm>
    </dsp:sp>
    <dsp:sp modelId="{21772F6A-34FB-46D0-886C-A9C919D588E7}">
      <dsp:nvSpPr>
        <dsp:cNvPr id="0" name=""/>
        <dsp:cNvSpPr/>
      </dsp:nvSpPr>
      <dsp:spPr>
        <a:xfrm>
          <a:off x="782194" y="3083519"/>
          <a:ext cx="4561790" cy="7793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развивающие игры, экспериментирование, сюжетно-ролевые игры</a:t>
          </a:r>
        </a:p>
      </dsp:txBody>
      <dsp:txXfrm>
        <a:off x="820241" y="3121566"/>
        <a:ext cx="4485696" cy="703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8A305-04C1-4FA8-B402-F2B9B8AC761A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4990A-D2A3-48EE-8C56-9D47F30AD1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7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F4990A-D2A3-48EE-8C56-9D47F30AD1C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85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30F7C-869B-46E5-8172-611A6DDCF61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3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3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295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61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6434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1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20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01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8763"/>
            <a:ext cx="9753600" cy="944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524001"/>
            <a:ext cx="5384800" cy="4652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524001"/>
            <a:ext cx="5384800" cy="4652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7F80FD43-697E-466C-9B58-BAB6525F1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7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7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2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37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2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60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0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2B482-8039-4FAE-A652-A30F5F00040E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D15CE-6EF8-41B7-A62C-8C571056A3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30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A89BFBF-54B0-4FBD-868C-55026EF5F0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  <p:sldLayoutId id="2147484124" r:id="rId12"/>
    <p:sldLayoutId id="2147484125" r:id="rId13"/>
    <p:sldLayoutId id="2147484126" r:id="rId14"/>
    <p:sldLayoutId id="2147484127" r:id="rId15"/>
    <p:sldLayoutId id="2147484128" r:id="rId16"/>
    <p:sldLayoutId id="214748412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zumniki.ru/images/articles/obuchenie_detey/lepka9.jpg" TargetMode="External"/><Relationship Id="rId13" Type="http://schemas.openxmlformats.org/officeDocument/2006/relationships/image" Target="http://img1.liveinternet.ru/images/foto/c/9/apps/2/577/2577711_volsh_plastilin_6.jpg" TargetMode="External"/><Relationship Id="rId18" Type="http://schemas.openxmlformats.org/officeDocument/2006/relationships/image" Target="http://myhappyblog.ru/wp-content/uploads/2012/02/plastilin.jpg" TargetMode="External"/><Relationship Id="rId3" Type="http://schemas.openxmlformats.org/officeDocument/2006/relationships/image" Target="../media/image13.jpeg"/><Relationship Id="rId7" Type="http://schemas.openxmlformats.org/officeDocument/2006/relationships/image" Target="http://krohajazz.ru/lib/lepka/lepka0_files/lepka0-5.jpg" TargetMode="External"/><Relationship Id="rId12" Type="http://schemas.openxmlformats.org/officeDocument/2006/relationships/image" Target="../media/image16.jpeg"/><Relationship Id="rId17" Type="http://schemas.openxmlformats.org/officeDocument/2006/relationships/image" Target="../media/image18.jpeg"/><Relationship Id="rId2" Type="http://schemas.openxmlformats.org/officeDocument/2006/relationships/hyperlink" Target="http://luntiki.ru/uploads/images/f/f/9/6/3/e46082a220.jpg" TargetMode="External"/><Relationship Id="rId16" Type="http://schemas.openxmlformats.org/officeDocument/2006/relationships/hyperlink" Target="http://myhappyblog.ru/wp-content/uploads/2012/02/plastili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hyperlink" Target="http://img1.liveinternet.ru/images/foto/c/9/apps/2/577/2577711_volsh_plastilin_6.jpg" TargetMode="External"/><Relationship Id="rId5" Type="http://schemas.openxmlformats.org/officeDocument/2006/relationships/hyperlink" Target="http://krohajazz.ru/lib/lepka/lepka0_files/lepka0-5.jpg" TargetMode="External"/><Relationship Id="rId15" Type="http://schemas.openxmlformats.org/officeDocument/2006/relationships/image" Target="http://www.allforchildren.ru/article/illustr/plastilin3-4.jpg" TargetMode="External"/><Relationship Id="rId10" Type="http://schemas.openxmlformats.org/officeDocument/2006/relationships/image" Target="http://www.razumniki.ru/images/articles/obuchenie_detey/lepka9.jpg" TargetMode="External"/><Relationship Id="rId19" Type="http://schemas.openxmlformats.org/officeDocument/2006/relationships/comments" Target="../comments/comment1.xml"/><Relationship Id="rId4" Type="http://schemas.openxmlformats.org/officeDocument/2006/relationships/image" Target="http://luntiki.ru/uploads/images/f/f/9/6/3/e46082a220.jpg" TargetMode="External"/><Relationship Id="rId9" Type="http://schemas.openxmlformats.org/officeDocument/2006/relationships/image" Target="../media/image15.jpeg"/><Relationship Id="rId1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http://cs305907.userapi.com/u70987061/-14/x_6c9deb15.jpg" TargetMode="External"/><Relationship Id="rId3" Type="http://schemas.openxmlformats.org/officeDocument/2006/relationships/hyperlink" Target="http://www.myparents.ru/Games_for_baby/26.jpg" TargetMode="External"/><Relationship Id="rId7" Type="http://schemas.openxmlformats.org/officeDocument/2006/relationships/image" Target="../media/image26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305907.userapi.com/u70987061/-14/x_6c9deb15.jpg" TargetMode="External"/><Relationship Id="rId5" Type="http://schemas.openxmlformats.org/officeDocument/2006/relationships/image" Target="http://www.myparents.ru/Games_for_baby/26.jpg" TargetMode="Externa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http://mediamix-nn.ru/images/kak_i_chem_lepit_iz_plastilina_4.jpg" TargetMode="External"/><Relationship Id="rId3" Type="http://schemas.openxmlformats.org/officeDocument/2006/relationships/hyperlink" Target="http://read.ru/images/illustrations/1276231524639874979.jpg" TargetMode="External"/><Relationship Id="rId7" Type="http://schemas.openxmlformats.org/officeDocument/2006/relationships/image" Target="../media/image28.jpeg"/><Relationship Id="rId12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mix-nn.ru/images/kak_i_chem_lepit_iz_plastilina_4.jpg" TargetMode="External"/><Relationship Id="rId11" Type="http://schemas.openxmlformats.org/officeDocument/2006/relationships/image" Target="http://www.vseodetyah.com/editorfiles/applikaciya-iz-plastilina-bereza.gif" TargetMode="External"/><Relationship Id="rId5" Type="http://schemas.openxmlformats.org/officeDocument/2006/relationships/image" Target="http://read.ru/images/illustrations/1276231524639874979.jpg" TargetMode="External"/><Relationship Id="rId10" Type="http://schemas.openxmlformats.org/officeDocument/2006/relationships/image" Target="../media/image29.gif"/><Relationship Id="rId4" Type="http://schemas.openxmlformats.org/officeDocument/2006/relationships/image" Target="../media/image27.jpeg"/><Relationship Id="rId9" Type="http://schemas.openxmlformats.org/officeDocument/2006/relationships/hyperlink" Target="http://www.vseodetyah.com/editorfiles/applikaciya-iz-plastilina-bereza.gif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tranamasterov.ru/files/imagecache/orig_with_logo/i0912/DSCF127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http://stranamasterov.ru/files/imagecache/orig_with_logo/i0912/DSCF1275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weblancer.net/files/portfolio/703/70396/64441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weblancer.net/files/portfolio/703/70396/644412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allforchildren.ru/article/illustr/plastilin4-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azkidoma.ru/Petuh/09.jpg" TargetMode="External"/><Relationship Id="rId13" Type="http://schemas.openxmlformats.org/officeDocument/2006/relationships/image" Target="http://img0.liveinternet.ru/images/attach/c/2/67/641/67641617_PICT4339.jpg" TargetMode="External"/><Relationship Id="rId18" Type="http://schemas.openxmlformats.org/officeDocument/2006/relationships/image" Target="../media/image11.jpeg"/><Relationship Id="rId3" Type="http://schemas.openxmlformats.org/officeDocument/2006/relationships/image" Target="../media/image6.jpeg"/><Relationship Id="rId21" Type="http://schemas.openxmlformats.org/officeDocument/2006/relationships/image" Target="../media/image12.jpeg"/><Relationship Id="rId7" Type="http://schemas.openxmlformats.org/officeDocument/2006/relationships/image" Target="http://stranamasterov.ru/files/imagecache/orig_with_logo/i2011/04/16/detskiy_sad_2210_0.jpg" TargetMode="External"/><Relationship Id="rId12" Type="http://schemas.openxmlformats.org/officeDocument/2006/relationships/image" Target="../media/image9.jpeg"/><Relationship Id="rId17" Type="http://schemas.openxmlformats.org/officeDocument/2006/relationships/hyperlink" Target="http://stranamasterov.ru/files/imagecache/orig_with_logo4/i2011/05/12/dsc06692.jpg" TargetMode="External"/><Relationship Id="rId2" Type="http://schemas.openxmlformats.org/officeDocument/2006/relationships/hyperlink" Target="http://urokilepki.ru/wp-content/uploads/2011/11/s43001465.jpg" TargetMode="External"/><Relationship Id="rId16" Type="http://schemas.openxmlformats.org/officeDocument/2006/relationships/image" Target="http://stranamasterov.ru/files/imagecache/orig_with_logo/i2011/01/07/img0201.jpg" TargetMode="External"/><Relationship Id="rId20" Type="http://schemas.openxmlformats.org/officeDocument/2006/relationships/hyperlink" Target="http://stranamasterov.ru/files/imagecache/orig_with_logo3/i0910/5_6y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hyperlink" Target="http://img0.liveinternet.ru/images/attach/c/2/67/641/67641617_PICT4339.jpg" TargetMode="External"/><Relationship Id="rId5" Type="http://schemas.openxmlformats.org/officeDocument/2006/relationships/hyperlink" Target="http://stranamasterov.ru/files/imagecache/orig_with_logo/i2011/04/16/detskiy_sad_2210_0.jpg" TargetMode="External"/><Relationship Id="rId15" Type="http://schemas.openxmlformats.org/officeDocument/2006/relationships/image" Target="../media/image10.jpeg"/><Relationship Id="rId10" Type="http://schemas.openxmlformats.org/officeDocument/2006/relationships/image" Target="http://www.skazkidoma.ru/Petuh/09.jpg" TargetMode="External"/><Relationship Id="rId19" Type="http://schemas.openxmlformats.org/officeDocument/2006/relationships/image" Target="http://stranamasterov.ru/files/imagecache/orig_with_logo4/i2011/05/12/dsc06692.jpg" TargetMode="External"/><Relationship Id="rId4" Type="http://schemas.openxmlformats.org/officeDocument/2006/relationships/image" Target="http://urokilepki.ru/wp-content/uploads/2011/11/s43001465.jpg" TargetMode="External"/><Relationship Id="rId9" Type="http://schemas.openxmlformats.org/officeDocument/2006/relationships/image" Target="../media/image8.jpeg"/><Relationship Id="rId14" Type="http://schemas.openxmlformats.org/officeDocument/2006/relationships/hyperlink" Target="http://stranamasterov.ru/files/imagecache/orig_with_logo/i2011/01/07/img0201.jpg" TargetMode="External"/><Relationship Id="rId22" Type="http://schemas.openxmlformats.org/officeDocument/2006/relationships/image" Target="http://stranamasterov.ru/files/imagecache/orig_with_logo3/i0910/5_6y7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1"/>
          </p:nvPr>
        </p:nvSpPr>
        <p:spPr>
          <a:xfrm>
            <a:off x="1627743" y="4148308"/>
            <a:ext cx="8286806" cy="2959769"/>
          </a:xfrm>
        </p:spPr>
        <p:txBody>
          <a:bodyPr>
            <a:normAutofit/>
          </a:bodyPr>
          <a:lstStyle/>
          <a:p>
            <a:pPr marL="0" indent="0" algn="ctr" eaLnBrk="0" hangingPunct="0">
              <a:spcBef>
                <a:spcPct val="0"/>
              </a:spcBef>
              <a:buNone/>
            </a:pPr>
            <a:endParaRPr lang="ru-RU" sz="2200" b="1" i="1" dirty="0">
              <a:latin typeface="Arial" pitchFamily="34" charset="0"/>
              <a:ea typeface="Times New Roman" pitchFamily="18" charset="0"/>
            </a:endParaRPr>
          </a:p>
          <a:p>
            <a:pPr marL="0" indent="0" algn="ctr" eaLnBrk="0" hangingPunct="0">
              <a:spcBef>
                <a:spcPct val="0"/>
              </a:spcBef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</a:rPr>
              <a:t>                        Подготовила,</a:t>
            </a:r>
          </a:p>
          <a:p>
            <a:pPr marL="0" indent="0" algn="ctr" eaLnBrk="0" hangingPunct="0">
              <a:spcBef>
                <a:spcPct val="0"/>
              </a:spcBef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</a:rPr>
              <a:t>                        воспитатель </a:t>
            </a:r>
          </a:p>
          <a:p>
            <a:pPr marL="0" indent="0" algn="ctr" eaLnBrk="0" hangingPunct="0">
              <a:spcBef>
                <a:spcPct val="0"/>
              </a:spcBef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</a:rPr>
              <a:t>                                            МБДОУ детский сад №17</a:t>
            </a:r>
          </a:p>
          <a:p>
            <a:pPr marL="0" indent="0" algn="ctr" eaLnBrk="0" hangingPunct="0">
              <a:spcBef>
                <a:spcPct val="0"/>
              </a:spcBef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</a:rPr>
              <a:t>                                                      Бадьина Ольга Александровна</a:t>
            </a:r>
          </a:p>
          <a:p>
            <a:pPr marL="0" indent="0" algn="ctr" eaLnBrk="0" hangingPunct="0">
              <a:spcBef>
                <a:spcPct val="0"/>
              </a:spcBef>
              <a:buNone/>
            </a:pPr>
            <a:endParaRPr lang="ru-RU" b="1" i="1" dirty="0">
              <a:latin typeface="Arial" pitchFamily="34" charset="0"/>
              <a:ea typeface="Times New Roman" pitchFamily="18" charset="0"/>
            </a:endParaRPr>
          </a:p>
          <a:p>
            <a:pPr marL="0" indent="0" algn="ctr" eaLnBrk="0" hangingPunct="0">
              <a:spcBef>
                <a:spcPct val="0"/>
              </a:spcBef>
              <a:buNone/>
            </a:pPr>
            <a:endParaRPr lang="ru-RU" b="1" i="1" dirty="0">
              <a:latin typeface="Arial" pitchFamily="34" charset="0"/>
              <a:ea typeface="Times New Roman" pitchFamily="18" charset="0"/>
            </a:endParaRPr>
          </a:p>
          <a:p>
            <a:pPr marL="0" indent="0" algn="ctr" eaLnBrk="0" hangingPunct="0">
              <a:spcBef>
                <a:spcPct val="0"/>
              </a:spcBef>
              <a:buNone/>
            </a:pPr>
            <a:r>
              <a:rPr lang="ru-RU" b="1" i="1" dirty="0">
                <a:latin typeface="Arial" pitchFamily="34" charset="0"/>
                <a:ea typeface="Times New Roman" pitchFamily="18" charset="0"/>
              </a:rPr>
              <a:t>Красногорск 2021г</a:t>
            </a:r>
          </a:p>
        </p:txBody>
      </p:sp>
      <p:sp>
        <p:nvSpPr>
          <p:cNvPr id="46082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238348" y="108284"/>
            <a:ext cx="2071702" cy="1144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27743" y="1298402"/>
            <a:ext cx="8286806" cy="3293209"/>
          </a:xfrm>
          <a:prstGeom prst="rect">
            <a:avLst/>
          </a:prstGeom>
          <a:gradFill flip="none" rotWithShape="0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художественное-этетическое развитие  детей младшего дошкольного возраста с учетов </a:t>
            </a:r>
            <a:r>
              <a:rPr lang="ru-RU" sz="4000" b="1" dirty="0" err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до</a:t>
            </a:r>
          </a:p>
          <a:p>
            <a:pPr algn="ctr"/>
            <a:r>
              <a:rPr lang="ru-RU" sz="24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 algn="ctr"/>
            <a:endParaRPr lang="ru-RU" sz="2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6082" grpId="0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6381752" y="357166"/>
            <a:ext cx="4071966" cy="857256"/>
            <a:chOff x="645" y="1392"/>
            <a:chExt cx="4133" cy="480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13317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1331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6453190" y="1357298"/>
            <a:ext cx="3857652" cy="928694"/>
            <a:chOff x="720" y="1392"/>
            <a:chExt cx="4058" cy="480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5524496" y="4000505"/>
            <a:ext cx="3786214" cy="760413"/>
            <a:chOff x="720" y="1392"/>
            <a:chExt cx="4058" cy="480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27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8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3334" name="AutoShape 22"/>
          <p:cNvSpPr>
            <a:spLocks noChangeArrowheads="1"/>
          </p:cNvSpPr>
          <p:nvPr/>
        </p:nvSpPr>
        <p:spPr bwMode="gray">
          <a:xfrm>
            <a:off x="1881159" y="357167"/>
            <a:ext cx="2090725" cy="1870079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952596" y="642919"/>
            <a:ext cx="200026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Приёмы</a:t>
            </a:r>
          </a:p>
          <a:p>
            <a:pPr algn="ctr"/>
            <a:r>
              <a:rPr lang="ru-RU" sz="3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лепки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24628" y="714356"/>
            <a:ext cx="2000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Раскатывание</a:t>
            </a:r>
          </a:p>
        </p:txBody>
      </p:sp>
      <p:pic>
        <p:nvPicPr>
          <p:cNvPr id="2050" name="Picture 2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r="37376" b="68068"/>
          <a:stretch>
            <a:fillRect/>
          </a:stretch>
        </p:blipFill>
        <p:spPr bwMode="auto">
          <a:xfrm>
            <a:off x="8524892" y="500043"/>
            <a:ext cx="1071570" cy="69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l="-1163" t="34901" r="62790" b="32033"/>
          <a:stretch>
            <a:fillRect/>
          </a:stretch>
        </p:blipFill>
        <p:spPr bwMode="auto">
          <a:xfrm>
            <a:off x="9596462" y="500042"/>
            <a:ext cx="642942" cy="70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Стрелка вправо с вырезом 33"/>
          <p:cNvSpPr/>
          <p:nvPr/>
        </p:nvSpPr>
        <p:spPr>
          <a:xfrm>
            <a:off x="4167174" y="714356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6024562" y="3214686"/>
            <a:ext cx="3929090" cy="714380"/>
            <a:chOff x="645" y="1392"/>
            <a:chExt cx="4133" cy="480"/>
          </a:xfrm>
        </p:grpSpPr>
        <p:sp>
          <p:nvSpPr>
            <p:cNvPr id="3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37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0" name="Group 8"/>
          <p:cNvGrpSpPr>
            <a:grpSpLocks/>
          </p:cNvGrpSpPr>
          <p:nvPr/>
        </p:nvGrpSpPr>
        <p:grpSpPr bwMode="auto">
          <a:xfrm>
            <a:off x="4381488" y="4857761"/>
            <a:ext cx="3657600" cy="688975"/>
            <a:chOff x="720" y="1392"/>
            <a:chExt cx="4058" cy="480"/>
          </a:xfrm>
        </p:grpSpPr>
        <p:sp>
          <p:nvSpPr>
            <p:cNvPr id="4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3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5" name="Прямоугольник 44"/>
          <p:cNvSpPr/>
          <p:nvPr/>
        </p:nvSpPr>
        <p:spPr>
          <a:xfrm>
            <a:off x="6524628" y="1571612"/>
            <a:ext cx="1516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Скатывание</a:t>
            </a:r>
          </a:p>
        </p:txBody>
      </p:sp>
      <p:sp>
        <p:nvSpPr>
          <p:cNvPr id="46" name="Стрелка вправо с вырезом 45"/>
          <p:cNvSpPr/>
          <p:nvPr/>
        </p:nvSpPr>
        <p:spPr>
          <a:xfrm>
            <a:off x="4167174" y="1643050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://krohajazz.ru/lib/lepka/lepka0_files/lepka0-5.jpg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8882082" y="1486282"/>
            <a:ext cx="785818" cy="63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 13"/>
          <p:cNvGrpSpPr>
            <a:grpSpLocks/>
          </p:cNvGrpSpPr>
          <p:nvPr/>
        </p:nvGrpSpPr>
        <p:grpSpPr bwMode="auto">
          <a:xfrm>
            <a:off x="6453190" y="2357430"/>
            <a:ext cx="3929090" cy="785818"/>
            <a:chOff x="720" y="1392"/>
            <a:chExt cx="4058" cy="480"/>
          </a:xfrm>
        </p:grpSpPr>
        <p:sp>
          <p:nvSpPr>
            <p:cNvPr id="49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3" name="Стрелка вправо с вырезом 52"/>
          <p:cNvSpPr/>
          <p:nvPr/>
        </p:nvSpPr>
        <p:spPr>
          <a:xfrm rot="761445">
            <a:off x="4166282" y="2288777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r="63475" b="73685"/>
          <a:stretch>
            <a:fillRect/>
          </a:stretch>
        </p:blipFill>
        <p:spPr bwMode="auto">
          <a:xfrm>
            <a:off x="9453586" y="2357430"/>
            <a:ext cx="857256" cy="65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Прямоугольник 54"/>
          <p:cNvSpPr/>
          <p:nvPr/>
        </p:nvSpPr>
        <p:spPr>
          <a:xfrm>
            <a:off x="6596067" y="2500306"/>
            <a:ext cx="164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Оттягивание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524628" y="3429000"/>
            <a:ext cx="1760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Сплющивание</a:t>
            </a:r>
          </a:p>
        </p:txBody>
      </p:sp>
      <p:pic>
        <p:nvPicPr>
          <p:cNvPr id="2054" name="Picture 6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61812" b="77632"/>
          <a:stretch>
            <a:fillRect/>
          </a:stretch>
        </p:blipFill>
        <p:spPr bwMode="auto">
          <a:xfrm>
            <a:off x="8382016" y="2357430"/>
            <a:ext cx="1036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t="71877" r="54684" b="5113"/>
          <a:stretch>
            <a:fillRect/>
          </a:stretch>
        </p:blipFill>
        <p:spPr bwMode="auto">
          <a:xfrm>
            <a:off x="8810644" y="3357562"/>
            <a:ext cx="1000124" cy="64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Group 3"/>
          <p:cNvGrpSpPr>
            <a:grpSpLocks/>
          </p:cNvGrpSpPr>
          <p:nvPr/>
        </p:nvGrpSpPr>
        <p:grpSpPr bwMode="auto">
          <a:xfrm>
            <a:off x="1809720" y="5572140"/>
            <a:ext cx="5429288" cy="857256"/>
            <a:chOff x="645" y="1392"/>
            <a:chExt cx="4133" cy="480"/>
          </a:xfrm>
        </p:grpSpPr>
        <p:sp>
          <p:nvSpPr>
            <p:cNvPr id="60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61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62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63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2056" name="Picture 8" descr="http://img1.liveinternet.ru/images/foto/c/9/apps/2/577/2577711_volsh_plastilin_6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 l="26732" t="47900" r="50990" b="22099"/>
          <a:stretch>
            <a:fillRect/>
          </a:stretch>
        </p:blipFill>
        <p:spPr bwMode="auto">
          <a:xfrm>
            <a:off x="8596330" y="4071942"/>
            <a:ext cx="6429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Прямоугольник 64"/>
          <p:cNvSpPr/>
          <p:nvPr/>
        </p:nvSpPr>
        <p:spPr>
          <a:xfrm>
            <a:off x="5667373" y="4214818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Вдавливание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524364" y="5000636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Загибание</a:t>
            </a:r>
          </a:p>
        </p:txBody>
      </p:sp>
      <p:pic>
        <p:nvPicPr>
          <p:cNvPr id="2057" name="Picture 9" descr="Преобразование шара"/>
          <p:cNvPicPr>
            <a:picLocks noChangeAspect="1" noChangeArrowheads="1"/>
          </p:cNvPicPr>
          <p:nvPr/>
        </p:nvPicPr>
        <p:blipFill>
          <a:blip r:embed="rId14" r:link="rId15" cstate="print"/>
          <a:srcRect l="47867" t="67644" r="20946" b="5289"/>
          <a:stretch>
            <a:fillRect/>
          </a:stretch>
        </p:blipFill>
        <p:spPr bwMode="auto">
          <a:xfrm>
            <a:off x="7953388" y="4071942"/>
            <a:ext cx="571504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59003" t="31580" b="44736"/>
          <a:stretch>
            <a:fillRect/>
          </a:stretch>
        </p:blipFill>
        <p:spPr bwMode="auto">
          <a:xfrm>
            <a:off x="7096132" y="4929199"/>
            <a:ext cx="8001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http://myhappyblog.ru/wp-content/uploads/2012/02/plastilin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r:link="rId18" cstate="print"/>
          <a:srcRect/>
          <a:stretch>
            <a:fillRect/>
          </a:stretch>
        </p:blipFill>
        <p:spPr bwMode="auto">
          <a:xfrm>
            <a:off x="8723088" y="5643579"/>
            <a:ext cx="1627434" cy="78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t="31580" r="59261" b="38158"/>
          <a:stretch>
            <a:fillRect/>
          </a:stretch>
        </p:blipFill>
        <p:spPr bwMode="auto">
          <a:xfrm>
            <a:off x="4738679" y="5643578"/>
            <a:ext cx="81213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37930" t="51317" r="40111" b="23544"/>
          <a:stretch>
            <a:fillRect/>
          </a:stretch>
        </p:blipFill>
        <p:spPr bwMode="auto">
          <a:xfrm>
            <a:off x="5595934" y="5643578"/>
            <a:ext cx="5268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67432" t="63158" r="3067" b="13158"/>
          <a:stretch>
            <a:fillRect/>
          </a:stretch>
        </p:blipFill>
        <p:spPr bwMode="auto">
          <a:xfrm>
            <a:off x="6238876" y="5643578"/>
            <a:ext cx="800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Стрелка вправо с вырезом 76"/>
          <p:cNvSpPr/>
          <p:nvPr/>
        </p:nvSpPr>
        <p:spPr>
          <a:xfrm rot="2982818">
            <a:off x="3450055" y="3215544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право с вырезом 77"/>
          <p:cNvSpPr/>
          <p:nvPr/>
        </p:nvSpPr>
        <p:spPr>
          <a:xfrm rot="2082189">
            <a:off x="3835956" y="2764892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право с вырезом 78"/>
          <p:cNvSpPr/>
          <p:nvPr/>
        </p:nvSpPr>
        <p:spPr>
          <a:xfrm rot="4269343">
            <a:off x="2877115" y="3517162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с вырезом 79"/>
          <p:cNvSpPr/>
          <p:nvPr/>
        </p:nvSpPr>
        <p:spPr>
          <a:xfrm rot="5400000">
            <a:off x="2202629" y="3607595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024034" y="5857892"/>
            <a:ext cx="261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Оформление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6" grpId="0" animBg="1"/>
      <p:bldP spid="53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gray">
          <a:xfrm>
            <a:off x="4738679" y="4286257"/>
            <a:ext cx="2587625" cy="1854195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gray">
          <a:xfrm>
            <a:off x="7667637" y="4286256"/>
            <a:ext cx="2587625" cy="178595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7596198" y="2786058"/>
            <a:ext cx="2857520" cy="1214446"/>
            <a:chOff x="3964" y="2071"/>
            <a:chExt cx="1634" cy="220"/>
          </a:xfrm>
        </p:grpSpPr>
        <p:sp>
          <p:nvSpPr>
            <p:cNvPr id="14341" name="AutoShape 5"/>
            <p:cNvSpPr>
              <a:spLocks noChangeArrowheads="1"/>
            </p:cNvSpPr>
            <p:nvPr/>
          </p:nvSpPr>
          <p:spPr bwMode="ltGray">
            <a:xfrm>
              <a:off x="3964" y="2071"/>
              <a:ext cx="1634" cy="22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2" name="AutoShape 6"/>
            <p:cNvSpPr>
              <a:spLocks noChangeArrowheads="1"/>
            </p:cNvSpPr>
            <p:nvPr/>
          </p:nvSpPr>
          <p:spPr bwMode="ltGray">
            <a:xfrm>
              <a:off x="3987" y="2091"/>
              <a:ext cx="1560" cy="176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3" name="Rectangle 7"/>
          <p:cNvSpPr>
            <a:spLocks noChangeArrowheads="1"/>
          </p:cNvSpPr>
          <p:nvPr/>
        </p:nvSpPr>
        <p:spPr bwMode="black">
          <a:xfrm>
            <a:off x="7739074" y="3143249"/>
            <a:ext cx="257176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ЗАКЛЮЧИТЕЛЬНАЯ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ЧАСТЬ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4595802" y="2786058"/>
            <a:ext cx="2714690" cy="1186520"/>
            <a:chOff x="2095" y="2053"/>
            <a:chExt cx="1483" cy="261"/>
          </a:xfrm>
        </p:grpSpPr>
        <p:sp>
          <p:nvSpPr>
            <p:cNvPr id="14345" name="AutoShape 9"/>
            <p:cNvSpPr>
              <a:spLocks noChangeArrowheads="1"/>
            </p:cNvSpPr>
            <p:nvPr/>
          </p:nvSpPr>
          <p:spPr bwMode="ltGray">
            <a:xfrm>
              <a:off x="2095" y="2063"/>
              <a:ext cx="1483" cy="251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6" name="AutoShape 10"/>
            <p:cNvSpPr>
              <a:spLocks noChangeArrowheads="1"/>
            </p:cNvSpPr>
            <p:nvPr/>
          </p:nvSpPr>
          <p:spPr bwMode="ltGray">
            <a:xfrm>
              <a:off x="2185" y="2053"/>
              <a:ext cx="1393" cy="238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7" name="Rectangle 11"/>
          <p:cNvSpPr>
            <a:spLocks noChangeArrowheads="1"/>
          </p:cNvSpPr>
          <p:nvPr/>
        </p:nvSpPr>
        <p:spPr bwMode="black">
          <a:xfrm>
            <a:off x="5095868" y="3071810"/>
            <a:ext cx="171451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ОСНОВНАЯ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ЧАСТЬ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gray">
          <a:xfrm>
            <a:off x="1738283" y="4357694"/>
            <a:ext cx="2428891" cy="178595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1738282" y="2786059"/>
            <a:ext cx="2428892" cy="1287399"/>
            <a:chOff x="301" y="2034"/>
            <a:chExt cx="1470" cy="341"/>
          </a:xfrm>
        </p:grpSpPr>
        <p:sp>
          <p:nvSpPr>
            <p:cNvPr id="14351" name="AutoShape 15"/>
            <p:cNvSpPr>
              <a:spLocks noChangeArrowheads="1"/>
            </p:cNvSpPr>
            <p:nvPr/>
          </p:nvSpPr>
          <p:spPr bwMode="gray">
            <a:xfrm>
              <a:off x="301" y="2034"/>
              <a:ext cx="1470" cy="293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2" name="AutoShape 16"/>
            <p:cNvSpPr>
              <a:spLocks noChangeArrowheads="1"/>
            </p:cNvSpPr>
            <p:nvPr/>
          </p:nvSpPr>
          <p:spPr bwMode="gray">
            <a:xfrm>
              <a:off x="344" y="2071"/>
              <a:ext cx="1427" cy="30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53" name="Rectangle 17"/>
          <p:cNvSpPr>
            <a:spLocks noChangeArrowheads="1"/>
          </p:cNvSpPr>
          <p:nvPr/>
        </p:nvSpPr>
        <p:spPr bwMode="black">
          <a:xfrm>
            <a:off x="2166910" y="3143248"/>
            <a:ext cx="164307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ВВОДНАЯ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ЧАСТЬ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52663" y="285728"/>
            <a:ext cx="6615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Структура занятия</a:t>
            </a:r>
          </a:p>
        </p:txBody>
      </p:sp>
      <p:pic>
        <p:nvPicPr>
          <p:cNvPr id="25" name="Picture 11" descr="AG00090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2203" y="1428736"/>
            <a:ext cx="310922" cy="114300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7391">
            <a:off x="4100305" y="1358468"/>
            <a:ext cx="342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52609" flipH="1">
            <a:off x="7100701" y="1287030"/>
            <a:ext cx="342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Изображение выглядит как человек, ребено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0BE337AD-A5DF-4F96-B461-1507C7E6DE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51" y="4475747"/>
            <a:ext cx="2587625" cy="1494719"/>
          </a:xfrm>
          <a:prstGeom prst="rect">
            <a:avLst/>
          </a:prstGeom>
        </p:spPr>
      </p:pic>
      <p:pic>
        <p:nvPicPr>
          <p:cNvPr id="6" name="Рисунок 5" descr="Изображение выглядит как человек, ребенок, внутренний, девочка&#10;&#10;Автоматически созданное описание">
            <a:extLst>
              <a:ext uri="{FF2B5EF4-FFF2-40B4-BE49-F238E27FC236}">
                <a16:creationId xmlns:a16="http://schemas.microsoft.com/office/drawing/2014/main" id="{8348DA98-EB5C-4BA3-A794-D00F7E95DE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923" y="4475747"/>
            <a:ext cx="2521340" cy="1473834"/>
          </a:xfrm>
          <a:prstGeom prst="rect">
            <a:avLst/>
          </a:prstGeom>
        </p:spPr>
      </p:pic>
      <p:pic>
        <p:nvPicPr>
          <p:cNvPr id="8" name="Рисунок 7" descr="Изображение выглядит как человек, ребенок,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id="{D02523CE-A35A-4813-A479-0C8087CE38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330" y="4538911"/>
            <a:ext cx="2357843" cy="1410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7" grpId="0"/>
      <p:bldP spid="14353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3595670" y="357166"/>
            <a:ext cx="4572032" cy="107157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3738546" y="428604"/>
            <a:ext cx="4286280" cy="928694"/>
          </a:xfrm>
          <a:prstGeom prst="roundRect">
            <a:avLst>
              <a:gd name="adj" fmla="val 34829"/>
            </a:avLst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ВВОДНАЯ</a:t>
            </a:r>
            <a:br>
              <a:rPr lang="ru-RU" sz="2400" b="1" dirty="0"/>
            </a:br>
            <a:r>
              <a:rPr lang="ru-RU" sz="2400" b="1" dirty="0"/>
              <a:t>ЧАСТЬ</a:t>
            </a:r>
            <a:endParaRPr lang="en-US" sz="2400" b="1" dirty="0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black">
          <a:xfrm>
            <a:off x="4648908" y="2855913"/>
            <a:ext cx="26000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.</a:t>
            </a: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3095604" y="1214422"/>
            <a:ext cx="500066" cy="1357322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67108" y="3286124"/>
            <a:ext cx="6357982" cy="135732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Создаётся мотивация: 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организуется сюрпризный момент;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вносится игрушка, сказочный герой;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загадываются загадки, читают стихи.</a:t>
            </a:r>
          </a:p>
          <a:p>
            <a:pPr lvl="1"/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2881290" y="1000108"/>
            <a:ext cx="785818" cy="3071834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9" name="Рисунок 18" descr="razvl.png"/>
          <p:cNvPicPr>
            <a:picLocks noChangeAspect="1"/>
          </p:cNvPicPr>
          <p:nvPr/>
        </p:nvPicPr>
        <p:blipFill>
          <a:blip r:embed="rId2" cstate="print"/>
          <a:srcRect t="22376"/>
          <a:stretch>
            <a:fillRect/>
          </a:stretch>
        </p:blipFill>
        <p:spPr>
          <a:xfrm>
            <a:off x="8524892" y="3571877"/>
            <a:ext cx="857256" cy="925829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3667108" y="4929198"/>
            <a:ext cx="6357982" cy="11430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002060"/>
                </a:solidFill>
              </a:rPr>
              <a:t>   Идёт постановка цели занятия.</a:t>
            </a: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2452662" y="642918"/>
            <a:ext cx="1285884" cy="4929222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95670" y="1785926"/>
            <a:ext cx="6500858" cy="135732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002060"/>
                </a:solidFill>
              </a:rPr>
              <a:t>В водной части проводится :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игра  - подвижная или малой </a:t>
            </a:r>
          </a:p>
          <a:p>
            <a:pPr lvl="1"/>
            <a:r>
              <a:rPr lang="ru-RU" sz="1600" dirty="0">
                <a:solidFill>
                  <a:srgbClr val="002060"/>
                </a:solidFill>
              </a:rPr>
              <a:t>   подвижности;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игры с пальчиками, массаж </a:t>
            </a:r>
          </a:p>
          <a:p>
            <a:pPr lvl="1"/>
            <a:r>
              <a:rPr lang="ru-RU" sz="1600" dirty="0">
                <a:solidFill>
                  <a:srgbClr val="002060"/>
                </a:solidFill>
              </a:rPr>
              <a:t>   пальчиков -  подготовка руки к работе.</a:t>
            </a:r>
          </a:p>
        </p:txBody>
      </p:sp>
      <p:pic>
        <p:nvPicPr>
          <p:cNvPr id="3075" name="i-main-pic" descr="Картинка 343 из 1302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465626" y="1857364"/>
            <a:ext cx="245943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http://cs305907.userapi.com/u70987061/-14/x_6c9deb15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1952596" y="5500703"/>
            <a:ext cx="1428760" cy="9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3238480" y="285728"/>
            <a:ext cx="4000528" cy="114300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3381356" y="357166"/>
            <a:ext cx="3786214" cy="1000132"/>
          </a:xfrm>
          <a:prstGeom prst="roundRect">
            <a:avLst>
              <a:gd name="adj" fmla="val 34829"/>
            </a:avLst>
          </a:prstGeom>
          <a:solidFill>
            <a:srgbClr val="99CCFF"/>
          </a:solidFill>
          <a:ln w="9525" algn="ctr">
            <a:solidFill>
              <a:srgbClr val="92D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black">
          <a:xfrm>
            <a:off x="4024298" y="428605"/>
            <a:ext cx="2357454" cy="830997"/>
          </a:xfrm>
          <a:prstGeom prst="rect">
            <a:avLst/>
          </a:prstGeom>
          <a:solidFill>
            <a:srgbClr val="92D050"/>
          </a:solidFill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ОСНОВНАЯ ЧАСТЬ</a:t>
            </a:r>
            <a:endParaRPr lang="en-US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67042" y="2714620"/>
            <a:ext cx="7215238" cy="1643074"/>
          </a:xfrm>
          <a:prstGeom prst="roundRect">
            <a:avLst/>
          </a:prstGeom>
          <a:solidFill>
            <a:srgbClr val="92D050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Показ способа действия: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подробные показ от начала до конца;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образца;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выполнения только отдельных деталей;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схемы – этапы выполнения работы.</a:t>
            </a:r>
          </a:p>
          <a:p>
            <a:pPr lvl="1"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2666976" y="1000108"/>
            <a:ext cx="571504" cy="1214446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Picture 10" descr="http://read.ru/images/illustrations/1276231524639874979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9096396" y="2786059"/>
            <a:ext cx="1065892" cy="151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3167042" y="4500570"/>
            <a:ext cx="7072362" cy="1714512"/>
          </a:xfrm>
          <a:prstGeom prst="roundRect">
            <a:avLst/>
          </a:prstGeom>
          <a:solidFill>
            <a:srgbClr val="92D050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    Продуктивная деятельность детей: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напомнить последовательность действий;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  <a:highlight>
                  <a:srgbClr val="00FF00"/>
                </a:highlight>
              </a:rPr>
              <a:t>индивидуальная</a:t>
            </a:r>
            <a:r>
              <a:rPr lang="ru-RU" dirty="0">
                <a:solidFill>
                  <a:srgbClr val="002060"/>
                </a:solidFill>
              </a:rPr>
              <a:t> помощь;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поддерживать творческую обстановку,</a:t>
            </a:r>
          </a:p>
          <a:p>
            <a:pPr lvl="1"/>
            <a:r>
              <a:rPr lang="ru-RU" dirty="0">
                <a:solidFill>
                  <a:srgbClr val="002060"/>
                </a:solidFill>
              </a:rPr>
              <a:t>   можно использовать музыку.</a:t>
            </a: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2524100" y="857232"/>
            <a:ext cx="714380" cy="2928958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8480" y="1643050"/>
            <a:ext cx="7072362" cy="928694"/>
          </a:xfrm>
          <a:prstGeom prst="roundRect">
            <a:avLst/>
          </a:prstGeom>
          <a:solidFill>
            <a:srgbClr val="92D050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Всё оборудование ставится на столы до начала</a:t>
            </a:r>
          </a:p>
          <a:p>
            <a:r>
              <a:rPr lang="ru-RU" dirty="0">
                <a:solidFill>
                  <a:srgbClr val="002060"/>
                </a:solidFill>
              </a:rPr>
              <a:t> занятия!</a:t>
            </a: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2166910" y="714356"/>
            <a:ext cx="1071570" cy="4929222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Picture 11" descr="http://mediamix-nn.ru/images/kak_i_chem_lepit_iz_plastilina_4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8739207" y="1714488"/>
            <a:ext cx="119113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http://www.vseodetyah.com/editorfiles/applikaciya-iz-plastilina-bereza.gif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8596330" y="428604"/>
            <a:ext cx="14287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Documents and Settings\User\Рабочий стол\detsad-504892-1537871432 (1).jpg"/>
          <p:cNvPicPr>
            <a:picLocks noChangeAspect="1" noChangeArrowheads="1"/>
          </p:cNvPicPr>
          <p:nvPr/>
        </p:nvPicPr>
        <p:blipFill>
          <a:blip r:embed="rId12" cstate="print"/>
          <a:srcRect l="10000" t="16359" b="6464"/>
          <a:stretch>
            <a:fillRect/>
          </a:stretch>
        </p:blipFill>
        <p:spPr bwMode="auto">
          <a:xfrm>
            <a:off x="8239140" y="5286388"/>
            <a:ext cx="2214578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detsad-95764-1484289606.jpg"/>
          <p:cNvPicPr>
            <a:picLocks noChangeAspect="1" noChangeArrowheads="1"/>
          </p:cNvPicPr>
          <p:nvPr/>
        </p:nvPicPr>
        <p:blipFill>
          <a:blip r:embed="rId2" cstate="print"/>
          <a:srcRect b="10748"/>
          <a:stretch>
            <a:fillRect/>
          </a:stretch>
        </p:blipFill>
        <p:spPr bwMode="auto">
          <a:xfrm>
            <a:off x="1809720" y="4786322"/>
            <a:ext cx="3071834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91365564"/>
              </p:ext>
            </p:extLst>
          </p:nvPr>
        </p:nvGraphicFramePr>
        <p:xfrm>
          <a:off x="3452794" y="1001678"/>
          <a:ext cx="657229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95678" y="467005"/>
            <a:ext cx="500064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методы и формы работы с детьми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088" y="697837"/>
            <a:ext cx="2549521" cy="200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Изображение выглядит как человек, внутренний, ребенок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22035B63-B795-46DB-B723-8FA76B3B0C4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88" y="601579"/>
            <a:ext cx="2681775" cy="20980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C407E1-96E9-4C29-B3F5-6BC8AB0BF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58" y="197686"/>
            <a:ext cx="7229283" cy="5687374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D79C8BD-9082-41B4-9359-27E7333A8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</a:t>
            </a:r>
            <a:r>
              <a:rPr lang="ru-RU" dirty="0">
                <a:solidFill>
                  <a:schemeClr val="tx1"/>
                </a:solidFill>
              </a:rPr>
              <a:t>Спасибо за внимание</a:t>
            </a:r>
            <a:r>
              <a:rPr lang="ru-RU" dirty="0"/>
              <a:t>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10295E1-4482-419D-B342-2CA6E7B89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H="1" flipV="1">
            <a:off x="397042" y="5387846"/>
            <a:ext cx="280293" cy="62458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779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C812E-3499-4538-ABA3-4C482BE0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050" y="744448"/>
            <a:ext cx="8596668" cy="1953126"/>
          </a:xfrm>
        </p:spPr>
        <p:txBody>
          <a:bodyPr>
            <a:normAutofit/>
          </a:bodyPr>
          <a:lstStyle/>
          <a:p>
            <a:r>
              <a:rPr lang="ru-RU" b="1" dirty="0"/>
              <a:t>                     </a:t>
            </a:r>
            <a:r>
              <a:rPr lang="ru-RU" sz="4000" b="1" dirty="0">
                <a:solidFill>
                  <a:srgbClr val="C00000"/>
                </a:solidFill>
              </a:rPr>
              <a:t>методическое                      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                профессиональное              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                    объединение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B50143-B829-418E-9946-7B6150545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934" y="2382253"/>
            <a:ext cx="8596668" cy="4331368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sz="2400" dirty="0"/>
              <a:t>                    </a:t>
            </a:r>
            <a:r>
              <a:rPr lang="ru-RU" sz="2400" b="1" dirty="0"/>
              <a:t>Воспитателей младших групп  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   художественно-эстетическое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                развитие                  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детей младшего дошкольного    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               возраста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            </a:t>
            </a:r>
          </a:p>
          <a:p>
            <a:pPr marL="0" indent="0">
              <a:buNone/>
            </a:pPr>
            <a:r>
              <a:rPr lang="ru-RU" sz="2400" b="1" dirty="0"/>
              <a:t>                             17 февраля 2021г</a:t>
            </a:r>
          </a:p>
        </p:txBody>
      </p:sp>
    </p:spTree>
    <p:extLst>
      <p:ext uri="{BB962C8B-B14F-4D97-AF65-F5344CB8AC3E}">
        <p14:creationId xmlns:p14="http://schemas.microsoft.com/office/powerpoint/2010/main" val="972666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трелка вправо с вырезом 20"/>
          <p:cNvSpPr/>
          <p:nvPr/>
        </p:nvSpPr>
        <p:spPr>
          <a:xfrm rot="1325010">
            <a:off x="3610477" y="3999360"/>
            <a:ext cx="4969691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ltGray">
          <a:xfrm>
            <a:off x="1809720" y="4786322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ГЛИНА</a:t>
            </a:r>
          </a:p>
        </p:txBody>
      </p:sp>
      <p:grpSp>
        <p:nvGrpSpPr>
          <p:cNvPr id="9238" name="Group 22"/>
          <p:cNvGrpSpPr>
            <a:grpSpLocks/>
          </p:cNvGrpSpPr>
          <p:nvPr/>
        </p:nvGrpSpPr>
        <p:grpSpPr bwMode="auto">
          <a:xfrm>
            <a:off x="4310050" y="2000240"/>
            <a:ext cx="6074154" cy="1857388"/>
            <a:chOff x="1341" y="1723"/>
            <a:chExt cx="3105" cy="335"/>
          </a:xfrm>
        </p:grpSpPr>
        <p:sp>
          <p:nvSpPr>
            <p:cNvPr id="9239" name="AutoShape 23"/>
            <p:cNvSpPr>
              <a:spLocks noChangeArrowheads="1"/>
            </p:cNvSpPr>
            <p:nvPr/>
          </p:nvSpPr>
          <p:spPr bwMode="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240" name="AutoShape 24"/>
            <p:cNvSpPr>
              <a:spLocks noChangeArrowheads="1"/>
            </p:cNvSpPr>
            <p:nvPr/>
          </p:nvSpPr>
          <p:spPr bwMode="gray">
            <a:xfrm>
              <a:off x="1378" y="1723"/>
              <a:ext cx="3068" cy="97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-  </a:t>
              </a:r>
              <a:r>
                <a:rPr lang="ru-RU" sz="1600" b="1" i="1" dirty="0"/>
                <a:t>самый осязаемый вид художественного творчества.</a:t>
              </a:r>
            </a:p>
            <a:p>
              <a:pPr algn="ctr"/>
              <a:r>
                <a:rPr lang="ru-RU" sz="1600" b="1" i="1" dirty="0"/>
                <a:t>Ребёнок видит то, что создал, трогает, берёт в руки и </a:t>
              </a:r>
            </a:p>
            <a:p>
              <a:pPr algn="ctr"/>
              <a:r>
                <a:rPr lang="ru-RU" sz="1600" b="1" i="1" dirty="0"/>
                <a:t>по мере необходимости изменяет. </a:t>
              </a:r>
            </a:p>
            <a:p>
              <a:pPr algn="ctr"/>
              <a:r>
                <a:rPr lang="ru-RU" sz="1600" b="1" i="1" dirty="0"/>
                <a:t>Основным инструментом в лепке является рука. </a:t>
              </a:r>
            </a:p>
            <a:p>
              <a:pPr algn="ctr"/>
              <a:r>
                <a:rPr lang="ru-RU" sz="1600" b="1" i="1" dirty="0"/>
                <a:t>Следовательно, уровень умения зависит от</a:t>
              </a:r>
            </a:p>
            <a:p>
              <a:pPr algn="ctr"/>
              <a:r>
                <a:rPr lang="ru-RU" sz="1600" b="1" i="1" dirty="0"/>
                <a:t>владения собственными руками.</a:t>
              </a:r>
            </a:p>
          </p:txBody>
        </p:sp>
      </p:grpSp>
      <p:sp>
        <p:nvSpPr>
          <p:cNvPr id="9242" name="AutoShape 26"/>
          <p:cNvSpPr>
            <a:spLocks noChangeArrowheads="1"/>
          </p:cNvSpPr>
          <p:nvPr/>
        </p:nvSpPr>
        <p:spPr bwMode="gray">
          <a:xfrm>
            <a:off x="1524000" y="2357430"/>
            <a:ext cx="2357422" cy="1312502"/>
          </a:xfrm>
          <a:prstGeom prst="diamond">
            <a:avLst/>
          </a:prstGeom>
          <a:solidFill>
            <a:schemeClr val="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/>
              <a:t>ЛЕПКА</a:t>
            </a: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3881422" y="-171400"/>
            <a:ext cx="4590842" cy="158417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4167174" y="1052736"/>
            <a:ext cx="6500826" cy="144757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4167175" y="428604"/>
            <a:ext cx="5834625" cy="157163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3952860" y="714356"/>
            <a:ext cx="653619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800" b="1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24232" y="285728"/>
            <a:ext cx="714376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Истоки способностей и дарования детей </a:t>
            </a:r>
            <a:r>
              <a:rPr lang="ru-RU" sz="1400" b="1" i="1" dirty="0">
                <a:solidFill>
                  <a:srgbClr val="7030A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на кончиках их пальцев.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От пальцев, образно говоря, тянутся тончайшие нити-ручейки,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которые питают источник творческой нити.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Другими словами, чем больше мастерства в детской руке,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тем умнее ребёнок</a:t>
            </a:r>
            <a:r>
              <a:rPr lang="ru-RU" sz="1400" b="1" i="1" dirty="0">
                <a:solidFill>
                  <a:srgbClr val="7030A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7030A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[В. А.Сухомлинский]</a:t>
            </a:r>
            <a:endParaRPr lang="ru-RU" sz="1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ltGray">
          <a:xfrm>
            <a:off x="5310182" y="4857760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ПЛАСТИЛИН</a:t>
            </a: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ltGray">
          <a:xfrm>
            <a:off x="8167702" y="4929198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СОЛЕНОЕ</a:t>
            </a:r>
          </a:p>
          <a:p>
            <a:pPr algn="ctr"/>
            <a:r>
              <a:rPr lang="ru-RU" b="1" dirty="0"/>
              <a:t> ТЕСТО</a:t>
            </a:r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2455807" y="4068797"/>
            <a:ext cx="906970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 rot="2024796">
            <a:off x="3205172" y="4127615"/>
            <a:ext cx="2478731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7" descr="http://stranamasterov.ru/files/imagecache/orig_with_logo/i0912/DSCF1275.JPG">
            <a:hlinkClick r:id="rId2"/>
            <a:extLst>
              <a:ext uri="{FF2B5EF4-FFF2-40B4-BE49-F238E27FC236}">
                <a16:creationId xmlns:a16="http://schemas.microsoft.com/office/drawing/2014/main" id="{BA168B92-DFD5-4E17-9265-AD8B7B2CA4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93789" y="285728"/>
            <a:ext cx="22870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6928E453-69B4-41C7-9B44-9E81F7D640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99" y="282936"/>
            <a:ext cx="2469009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2" grpId="0" animBg="1"/>
      <p:bldP spid="9242" grpId="0" animBg="1"/>
      <p:bldP spid="1026" grpId="0"/>
      <p:bldP spid="1026" grpId="1"/>
      <p:bldP spid="1028" grpId="0"/>
      <p:bldP spid="1028" grpId="1"/>
      <p:bldP spid="1029" grpId="0"/>
      <p:bldP spid="1029" grpId="1"/>
      <p:bldP spid="1030" grpId="0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вниз 12"/>
          <p:cNvSpPr/>
          <p:nvPr/>
        </p:nvSpPr>
        <p:spPr>
          <a:xfrm rot="20916859">
            <a:off x="6218928" y="4187116"/>
            <a:ext cx="500066" cy="571504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32158">
            <a:off x="4688162" y="4307178"/>
            <a:ext cx="500066" cy="500066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552956">
            <a:off x="6494358" y="2176712"/>
            <a:ext cx="549466" cy="570131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429934">
            <a:off x="7232846" y="3654630"/>
            <a:ext cx="500066" cy="428628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3715305">
            <a:off x="4590792" y="2185298"/>
            <a:ext cx="553747" cy="617611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5201126">
            <a:off x="3969134" y="3302398"/>
            <a:ext cx="500066" cy="500066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38678" y="2643182"/>
            <a:ext cx="2200284" cy="1285884"/>
          </a:xfrm>
          <a:prstGeom prst="ellips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ЛЕПКА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1524000" y="2928934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рисование</a:t>
            </a:r>
          </a:p>
        </p:txBody>
      </p:sp>
      <p:sp>
        <p:nvSpPr>
          <p:cNvPr id="21" name="Овал 20"/>
          <p:cNvSpPr/>
          <p:nvPr/>
        </p:nvSpPr>
        <p:spPr>
          <a:xfrm>
            <a:off x="2238348" y="1500174"/>
            <a:ext cx="2414598" cy="121444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Чтение художественной литературы</a:t>
            </a:r>
          </a:p>
        </p:txBody>
      </p:sp>
      <p:sp>
        <p:nvSpPr>
          <p:cNvPr id="22" name="Овал 21"/>
          <p:cNvSpPr/>
          <p:nvPr/>
        </p:nvSpPr>
        <p:spPr>
          <a:xfrm>
            <a:off x="8024826" y="3571876"/>
            <a:ext cx="2200284" cy="127159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Ознакомление с окружающим миром</a:t>
            </a:r>
          </a:p>
        </p:txBody>
      </p:sp>
      <p:sp>
        <p:nvSpPr>
          <p:cNvPr id="23" name="Овал 22"/>
          <p:cNvSpPr/>
          <p:nvPr/>
        </p:nvSpPr>
        <p:spPr>
          <a:xfrm>
            <a:off x="7667636" y="1714488"/>
            <a:ext cx="2214578" cy="10001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Развитие речи</a:t>
            </a:r>
          </a:p>
        </p:txBody>
      </p:sp>
      <p:sp>
        <p:nvSpPr>
          <p:cNvPr id="24" name="Овал 23"/>
          <p:cNvSpPr/>
          <p:nvPr/>
        </p:nvSpPr>
        <p:spPr>
          <a:xfrm>
            <a:off x="3095604" y="285728"/>
            <a:ext cx="6215106" cy="10715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Взаимосвязь с видами деятельности</a:t>
            </a:r>
          </a:p>
        </p:txBody>
      </p:sp>
      <p:sp>
        <p:nvSpPr>
          <p:cNvPr id="25" name="Овал 24"/>
          <p:cNvSpPr/>
          <p:nvPr/>
        </p:nvSpPr>
        <p:spPr>
          <a:xfrm>
            <a:off x="2524100" y="5072074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аппликация</a:t>
            </a:r>
          </a:p>
        </p:txBody>
      </p:sp>
      <p:sp>
        <p:nvSpPr>
          <p:cNvPr id="26" name="Овал 25"/>
          <p:cNvSpPr/>
          <p:nvPr/>
        </p:nvSpPr>
        <p:spPr>
          <a:xfrm>
            <a:off x="5595934" y="5000636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музыка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79714" y="1519164"/>
            <a:ext cx="9470572" cy="43360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ПРИНЦИПЫ</a:t>
            </a:r>
          </a:p>
          <a:p>
            <a: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простого к сложному,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где предусмотрен переход от простых занятий к сложным.</a:t>
            </a: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наглядности</a:t>
            </a:r>
            <a:r>
              <a:rPr lang="ru-RU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выражается в том, что у детей более развита наглядно-образная память, чем словесно-логическая, поэтому мышление опирается на восприятие или представление.</a:t>
            </a: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индивидуализации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обеспечивает вовлечение каждого ребенка в воспитательный процесс.</a:t>
            </a:r>
            <a:endParaRPr lang="ru-RU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b="1" i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Связь обучения с окружающим миром: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должно опираться на впечатление, полученное ребенком от окружающей действительности.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gray">
          <a:xfrm rot="3046289" flipH="1">
            <a:off x="6353176" y="1073151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67" name="Freeform 3"/>
          <p:cNvSpPr>
            <a:spLocks/>
          </p:cNvSpPr>
          <p:nvPr/>
        </p:nvSpPr>
        <p:spPr bwMode="ltGray">
          <a:xfrm rot="3171804" flipH="1">
            <a:off x="3880043" y="3303787"/>
            <a:ext cx="1952625" cy="3117850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2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1268" name="Freeform 4"/>
          <p:cNvSpPr>
            <a:spLocks/>
          </p:cNvSpPr>
          <p:nvPr/>
        </p:nvSpPr>
        <p:spPr bwMode="gray">
          <a:xfrm rot="-46326947">
            <a:off x="6353176" y="3289301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1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69" name="Freeform 5"/>
          <p:cNvSpPr>
            <a:spLocks/>
          </p:cNvSpPr>
          <p:nvPr/>
        </p:nvSpPr>
        <p:spPr bwMode="ltGray">
          <a:xfrm rot="-46246289">
            <a:off x="3576426" y="1097085"/>
            <a:ext cx="2422553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fol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1958171" y="186542"/>
            <a:ext cx="7615262" cy="94456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Направления работы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black">
          <a:xfrm>
            <a:off x="6238876" y="2000241"/>
            <a:ext cx="214314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ОД в РМ –образовательная деятельность в режимных моментах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black">
          <a:xfrm>
            <a:off x="3809985" y="4214818"/>
            <a:ext cx="1955817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Сов ОД – совместная образовательная деятельность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black">
          <a:xfrm>
            <a:off x="6453191" y="4429133"/>
            <a:ext cx="193200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err="1">
                <a:solidFill>
                  <a:srgbClr val="FFFFFF"/>
                </a:solidFill>
              </a:rPr>
              <a:t>Вз</a:t>
            </a:r>
            <a:r>
              <a:rPr lang="ru-RU" sz="1600" b="1" dirty="0">
                <a:solidFill>
                  <a:srgbClr val="FFFFFF"/>
                </a:solidFill>
              </a:rPr>
              <a:t> с – взаимодействие с родителями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black">
          <a:xfrm>
            <a:off x="3667108" y="2071679"/>
            <a:ext cx="2214578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РОД – регламентированная образовательная деятельность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17" name="Picture 6" descr="http://www.weblancer.net/files/portfolio/703/70396/6444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304830" y="3143249"/>
            <a:ext cx="1349293" cy="130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38283" y="1857365"/>
            <a:ext cx="1879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Занятие лепкой – </a:t>
            </a:r>
          </a:p>
          <a:p>
            <a:r>
              <a:rPr lang="ru-RU" sz="1600" dirty="0"/>
              <a:t>1 раз в 2 недели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24465" y="1785926"/>
            <a:ext cx="21547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00B050"/>
                </a:solidFill>
              </a:rPr>
              <a:t>Как часть занятия – 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ФЭМП: лепка ,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геометрических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фигур.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51044" y="4071942"/>
            <a:ext cx="25090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C00000"/>
                </a:solidFill>
              </a:rPr>
              <a:t>Закрепление методов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и приёмов – лепка по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лексической теме; по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желанию детей;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индивидуальная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работа с детьми</a:t>
            </a:r>
            <a:r>
              <a:rPr lang="ru-RU" sz="16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07628" y="3643315"/>
            <a:ext cx="220605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Советы родителям</a:t>
            </a:r>
          </a:p>
          <a:p>
            <a:pPr algn="ctr"/>
            <a:r>
              <a:rPr lang="ru-RU" sz="1600" dirty="0"/>
              <a:t>о пользе лепки;</a:t>
            </a:r>
          </a:p>
          <a:p>
            <a:pPr algn="ctr"/>
            <a:r>
              <a:rPr lang="ru-RU" sz="1600" dirty="0"/>
              <a:t>оформление детских</a:t>
            </a:r>
          </a:p>
          <a:p>
            <a:pPr algn="ctr"/>
            <a:r>
              <a:rPr lang="ru-RU" sz="1600" dirty="0"/>
              <a:t> работ родителями;</a:t>
            </a:r>
          </a:p>
          <a:p>
            <a:pPr algn="ctr"/>
            <a:r>
              <a:rPr lang="ru-RU" sz="1600" dirty="0"/>
              <a:t>изготовление </a:t>
            </a:r>
          </a:p>
          <a:p>
            <a:pPr algn="ctr"/>
            <a:r>
              <a:rPr lang="ru-RU" sz="1600" dirty="0"/>
              <a:t>совместных работ </a:t>
            </a:r>
          </a:p>
          <a:p>
            <a:pPr algn="ctr"/>
            <a:r>
              <a:rPr lang="ru-RU" sz="1600" dirty="0"/>
              <a:t>для групповых</a:t>
            </a:r>
          </a:p>
          <a:p>
            <a:pPr algn="ctr"/>
            <a:r>
              <a:rPr lang="ru-RU" sz="1600" dirty="0"/>
              <a:t> выставок.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3" grpId="0"/>
      <p:bldP spid="11274" grpId="0"/>
      <p:bldP spid="11275" grpId="0"/>
      <p:bldP spid="11280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810380" y="927589"/>
            <a:ext cx="3714535" cy="1431358"/>
            <a:chOff x="3964" y="2036"/>
            <a:chExt cx="1513" cy="348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ltGray">
            <a:xfrm>
              <a:off x="3964" y="2036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ltGray">
            <a:xfrm>
              <a:off x="3964" y="2054"/>
              <a:ext cx="1513" cy="330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Благотворно влияет  на нервную</a:t>
              </a:r>
            </a:p>
            <a:p>
              <a:pPr algn="ctr"/>
              <a:r>
                <a:rPr lang="ru-RU" sz="1600" dirty="0"/>
                <a:t>систему в целом.</a:t>
              </a:r>
            </a:p>
            <a:p>
              <a:pPr algn="ctr"/>
              <a:r>
                <a:rPr lang="ru-RU" sz="1600" dirty="0"/>
                <a:t>Именно поэтому возбудимым, шумным </a:t>
              </a:r>
            </a:p>
            <a:p>
              <a:pPr algn="ctr"/>
              <a:r>
                <a:rPr lang="ru-RU" sz="1600" dirty="0"/>
                <a:t>и активным детям часто рекомендуют </a:t>
              </a:r>
            </a:p>
            <a:p>
              <a:pPr algn="ctr"/>
              <a:r>
                <a:rPr lang="ru-RU" sz="1600" dirty="0"/>
                <a:t>заниматься лепкой.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7839075" y="2786059"/>
            <a:ext cx="2400329" cy="1285883"/>
            <a:chOff x="3964" y="2071"/>
            <a:chExt cx="1484" cy="330"/>
          </a:xfrm>
        </p:grpSpPr>
        <p:sp>
          <p:nvSpPr>
            <p:cNvPr id="12294" name="AutoShape 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gray">
            <a:xfrm>
              <a:off x="3987" y="2091"/>
              <a:ext cx="1432" cy="310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Синхронизирует </a:t>
              </a:r>
            </a:p>
            <a:p>
              <a:pPr algn="ctr"/>
              <a:r>
                <a:rPr lang="ru-RU" sz="1600" dirty="0"/>
                <a:t>работу</a:t>
              </a:r>
            </a:p>
            <a:p>
              <a:pPr algn="ctr"/>
              <a:r>
                <a:rPr lang="ru-RU" sz="1600" dirty="0"/>
                <a:t>обеих рук.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953256" y="4286256"/>
            <a:ext cx="3571900" cy="1643074"/>
            <a:chOff x="3964" y="2071"/>
            <a:chExt cx="1484" cy="330"/>
          </a:xfrm>
        </p:grpSpPr>
        <p:sp>
          <p:nvSpPr>
            <p:cNvPr id="12297" name="AutoShape 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8" name="AutoShape 10"/>
            <p:cNvSpPr>
              <a:spLocks noChangeArrowheads="1"/>
            </p:cNvSpPr>
            <p:nvPr/>
          </p:nvSpPr>
          <p:spPr bwMode="ltGray">
            <a:xfrm>
              <a:off x="3987" y="2083"/>
              <a:ext cx="1432" cy="281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Очень важное и ценное </a:t>
              </a:r>
            </a:p>
            <a:p>
              <a:pPr algn="ctr"/>
              <a:r>
                <a:rPr lang="ru-RU" sz="1600" dirty="0"/>
                <a:t>заключается в том, что лепка</a:t>
              </a:r>
            </a:p>
            <a:p>
              <a:pPr algn="ctr"/>
              <a:r>
                <a:rPr lang="ru-RU" sz="1600" dirty="0"/>
                <a:t>развивает ребёнка эстетически.</a:t>
              </a:r>
            </a:p>
            <a:p>
              <a:pPr algn="ctr"/>
              <a:r>
                <a:rPr lang="ru-RU" sz="1600" dirty="0"/>
                <a:t>Он учится видеть, чувствовать.</a:t>
              </a:r>
            </a:p>
            <a:p>
              <a:pPr algn="ctr"/>
              <a:r>
                <a:rPr lang="ru-RU" sz="1600" dirty="0"/>
                <a:t>оценивать и созидать по законам</a:t>
              </a:r>
            </a:p>
            <a:p>
              <a:pPr algn="ctr"/>
              <a:r>
                <a:rPr lang="ru-RU" sz="1600" dirty="0"/>
                <a:t>красоты.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1881158" y="4714884"/>
            <a:ext cx="3344870" cy="1428760"/>
            <a:chOff x="3964" y="2071"/>
            <a:chExt cx="1484" cy="330"/>
          </a:xfrm>
        </p:grpSpPr>
        <p:sp>
          <p:nvSpPr>
            <p:cNvPr id="12300" name="AutoShape 1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1" name="AutoShape 13"/>
            <p:cNvSpPr>
              <a:spLocks noChangeArrowheads="1"/>
            </p:cNvSpPr>
            <p:nvPr/>
          </p:nvSpPr>
          <p:spPr bwMode="ltGray">
            <a:xfrm>
              <a:off x="3987" y="2091"/>
              <a:ext cx="1432" cy="28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Формирует умение планировать</a:t>
              </a:r>
            </a:p>
            <a:p>
              <a:pPr algn="ctr"/>
              <a:r>
                <a:rPr lang="ru-RU" sz="1600" dirty="0"/>
                <a:t>работу по реализации</a:t>
              </a:r>
            </a:p>
            <a:p>
              <a:pPr algn="ctr"/>
              <a:r>
                <a:rPr lang="ru-RU" sz="1600" dirty="0"/>
                <a:t>замысла,</a:t>
              </a:r>
            </a:p>
            <a:p>
              <a:pPr algn="ctr"/>
              <a:r>
                <a:rPr lang="ru-RU" sz="1600" dirty="0"/>
                <a:t>предвидеть результат</a:t>
              </a:r>
            </a:p>
            <a:p>
              <a:pPr algn="ctr"/>
              <a:r>
                <a:rPr lang="ru-RU" sz="1600" dirty="0"/>
                <a:t>и достигать его.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738282" y="2571745"/>
            <a:ext cx="2714644" cy="1714511"/>
            <a:chOff x="3964" y="2071"/>
            <a:chExt cx="1484" cy="330"/>
          </a:xfrm>
        </p:grpSpPr>
        <p:sp>
          <p:nvSpPr>
            <p:cNvPr id="12303" name="AutoShape 15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55" cy="289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Развивает воображение,</a:t>
              </a:r>
            </a:p>
            <a:p>
              <a:pPr algn="ctr"/>
              <a:r>
                <a:rPr lang="ru-RU" sz="1600" dirty="0"/>
                <a:t>пространственное </a:t>
              </a:r>
            </a:p>
            <a:p>
              <a:pPr algn="ctr"/>
              <a:r>
                <a:rPr lang="ru-RU" sz="1600" dirty="0"/>
                <a:t>мышление,  общую</a:t>
              </a:r>
            </a:p>
            <a:p>
              <a:pPr algn="ctr"/>
              <a:r>
                <a:rPr lang="ru-RU" sz="1600" dirty="0"/>
                <a:t>ручную умелость,</a:t>
              </a:r>
            </a:p>
            <a:p>
              <a:pPr algn="ctr"/>
              <a:r>
                <a:rPr lang="ru-RU" sz="1600" dirty="0"/>
                <a:t>мелкую моторику.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1738282" y="1000108"/>
            <a:ext cx="3857652" cy="1214446"/>
            <a:chOff x="3964" y="2071"/>
            <a:chExt cx="1484" cy="330"/>
          </a:xfrm>
        </p:grpSpPr>
        <p:sp>
          <p:nvSpPr>
            <p:cNvPr id="12306" name="AutoShape 18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7" name="AutoShape 19"/>
            <p:cNvSpPr>
              <a:spLocks noChangeArrowheads="1"/>
            </p:cNvSpPr>
            <p:nvPr/>
          </p:nvSpPr>
          <p:spPr bwMode="ltGray">
            <a:xfrm>
              <a:off x="3987" y="2091"/>
              <a:ext cx="1432" cy="291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Повышает сенсорную </a:t>
              </a:r>
            </a:p>
            <a:p>
              <a:pPr algn="ctr"/>
              <a:r>
                <a:rPr lang="ru-RU" sz="1600" dirty="0"/>
                <a:t>чувствительность, т.е. способствует</a:t>
              </a:r>
            </a:p>
            <a:p>
              <a:pPr algn="ctr"/>
              <a:r>
                <a:rPr lang="ru-RU" sz="1600" dirty="0"/>
                <a:t>тонкому восприятию формы, цвета.</a:t>
              </a:r>
            </a:p>
            <a:p>
              <a:pPr algn="ctr"/>
              <a:r>
                <a:rPr lang="ru-RU" sz="1600" dirty="0"/>
                <a:t>фактуры, пластики.</a:t>
              </a:r>
            </a:p>
          </p:txBody>
        </p:sp>
      </p:grpSp>
      <p:sp>
        <p:nvSpPr>
          <p:cNvPr id="12308" name="AutoShape 20"/>
          <p:cNvSpPr>
            <a:spLocks noChangeArrowheads="1"/>
          </p:cNvSpPr>
          <p:nvPr/>
        </p:nvSpPr>
        <p:spPr bwMode="gray">
          <a:xfrm rot="39573186">
            <a:off x="6240463" y="2346325"/>
            <a:ext cx="730250" cy="266700"/>
          </a:xfrm>
          <a:prstGeom prst="rightArrow">
            <a:avLst>
              <a:gd name="adj1" fmla="val 35167"/>
              <a:gd name="adj2" fmla="val 110880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gray">
          <a:xfrm rot="3465783">
            <a:off x="6241257" y="4337844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gray">
          <a:xfrm rot="35969022">
            <a:off x="5119688" y="2417763"/>
            <a:ext cx="728662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gray">
          <a:xfrm rot="7535209">
            <a:off x="5084763" y="4308476"/>
            <a:ext cx="728663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gray">
          <a:xfrm>
            <a:off x="6773863" y="3384550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gray">
          <a:xfrm rot="-10800000">
            <a:off x="4556125" y="3379788"/>
            <a:ext cx="795338" cy="265112"/>
          </a:xfrm>
          <a:prstGeom prst="rightArrow">
            <a:avLst>
              <a:gd name="adj1" fmla="val 35167"/>
              <a:gd name="adj2" fmla="val 121486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gray">
          <a:xfrm>
            <a:off x="4322764" y="3220919"/>
            <a:ext cx="3444875" cy="519351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dirty="0"/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5008565" y="2749847"/>
            <a:ext cx="1860523" cy="1505632"/>
            <a:chOff x="2238" y="1929"/>
            <a:chExt cx="1273" cy="1031"/>
          </a:xfrm>
        </p:grpSpPr>
        <p:sp>
          <p:nvSpPr>
            <p:cNvPr id="12316" name="Oval 28"/>
            <p:cNvSpPr>
              <a:spLocks noChangeArrowheads="1"/>
            </p:cNvSpPr>
            <p:nvPr/>
          </p:nvSpPr>
          <p:spPr bwMode="gray">
            <a:xfrm>
              <a:off x="2238" y="2272"/>
              <a:ext cx="178" cy="356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tint val="42353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tint val="42353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2317" name="Oval 29"/>
            <p:cNvSpPr>
              <a:spLocks noChangeArrowheads="1"/>
            </p:cNvSpPr>
            <p:nvPr/>
          </p:nvSpPr>
          <p:spPr bwMode="gray">
            <a:xfrm>
              <a:off x="2327" y="2272"/>
              <a:ext cx="1183" cy="356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54118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318" name="Oval 30"/>
            <p:cNvSpPr>
              <a:spLocks noChangeArrowheads="1"/>
            </p:cNvSpPr>
            <p:nvPr/>
          </p:nvSpPr>
          <p:spPr bwMode="gray">
            <a:xfrm>
              <a:off x="2328" y="2274"/>
              <a:ext cx="1183" cy="356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63529"/>
                    <a:invGamma/>
                  </a:srgbClr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319" name="Oval 31"/>
            <p:cNvSpPr>
              <a:spLocks noChangeArrowheads="1"/>
            </p:cNvSpPr>
            <p:nvPr/>
          </p:nvSpPr>
          <p:spPr bwMode="gray">
            <a:xfrm>
              <a:off x="2391" y="2272"/>
              <a:ext cx="1065" cy="356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12321" name="Oval 3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2" name="Oval 3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3" name="Oval 3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4" name="Oval 3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2325" name="Text Box 37"/>
            <p:cNvSpPr txBox="1">
              <a:spLocks noChangeArrowheads="1"/>
            </p:cNvSpPr>
            <p:nvPr/>
          </p:nvSpPr>
          <p:spPr bwMode="gray">
            <a:xfrm>
              <a:off x="2493" y="2310"/>
              <a:ext cx="929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400" b="1" dirty="0"/>
                <a:t>ЛЕПКА</a:t>
              </a:r>
              <a:endParaRPr lang="en-US" sz="2400" b="1" dirty="0"/>
            </a:p>
          </p:txBody>
        </p:sp>
      </p:grpSp>
      <p:sp>
        <p:nvSpPr>
          <p:cNvPr id="12332" name="Rectangle 44"/>
          <p:cNvSpPr>
            <a:spLocks noGrp="1" noChangeArrowheads="1"/>
          </p:cNvSpPr>
          <p:nvPr>
            <p:ph type="title"/>
          </p:nvPr>
        </p:nvSpPr>
        <p:spPr>
          <a:xfrm>
            <a:off x="1981200" y="258764"/>
            <a:ext cx="8472518" cy="741345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Занятие лепкой  комплексно воздействует на развитие ребёнка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524232" y="1428737"/>
            <a:ext cx="6597652" cy="1285516"/>
            <a:chOff x="904" y="2057"/>
            <a:chExt cx="3976" cy="887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gray">
            <a:xfrm>
              <a:off x="912" y="2064"/>
              <a:ext cx="3966" cy="88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dirty="0"/>
                <a:t>Когда образ создаётся из отдельных частей, как из деталей конструктора</a:t>
              </a:r>
            </a:p>
            <a:p>
              <a:r>
                <a:rPr lang="ru-RU" sz="1400" dirty="0"/>
                <a:t>(отсюда и название).Этим </a:t>
              </a:r>
            </a:p>
            <a:p>
              <a:r>
                <a:rPr lang="ru-RU" sz="1400" dirty="0"/>
                <a:t>способом начинают лепить </a:t>
              </a:r>
            </a:p>
            <a:p>
              <a:r>
                <a:rPr lang="ru-RU" sz="1400" dirty="0"/>
                <a:t>уже в 2-3 года(пирамидка.</a:t>
              </a:r>
            </a:p>
            <a:p>
              <a:r>
                <a:rPr lang="ru-RU" sz="1400" dirty="0"/>
                <a:t>бусы. Заборчик, колодец)</a:t>
              </a:r>
            </a:p>
          </p:txBody>
        </p:sp>
      </p:grp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3524232" y="4714884"/>
            <a:ext cx="6572296" cy="1357322"/>
            <a:chOff x="904" y="2057"/>
            <a:chExt cx="3976" cy="804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lt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AutoShape 7"/>
            <p:cNvSpPr>
              <a:spLocks noChangeArrowheads="1"/>
            </p:cNvSpPr>
            <p:nvPr/>
          </p:nvSpPr>
          <p:spPr bwMode="lt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Объединяет  два способа: конструктивный и скульптурный.</a:t>
              </a:r>
            </a:p>
          </p:txBody>
        </p:sp>
      </p:grp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3524233" y="2928934"/>
            <a:ext cx="6643687" cy="1500198"/>
            <a:chOff x="904" y="2057"/>
            <a:chExt cx="4230" cy="986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ltGray">
            <a:xfrm>
              <a:off x="904" y="2057"/>
              <a:ext cx="4230" cy="98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ltGray">
            <a:xfrm>
              <a:off x="912" y="2064"/>
              <a:ext cx="3966" cy="93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Называют пластическим или лепка из целого куска, когда ребёнок</a:t>
              </a:r>
            </a:p>
            <a:p>
              <a:r>
                <a:rPr lang="ru-RU" sz="1400" dirty="0"/>
                <a:t>моделирует форму – основу  разнообразными движениями:</a:t>
              </a:r>
            </a:p>
            <a:p>
              <a:r>
                <a:rPr lang="ru-RU" sz="1400" dirty="0"/>
                <a:t>оттягивает, загибает, сминает,</a:t>
              </a:r>
            </a:p>
            <a:p>
              <a:r>
                <a:rPr lang="ru-RU" sz="1400" dirty="0"/>
                <a:t>прищипывает там, где нужно:</a:t>
              </a:r>
            </a:p>
            <a:p>
              <a:r>
                <a:rPr lang="ru-RU" sz="1400" dirty="0"/>
                <a:t>сверху, по бокам, снизу.</a:t>
              </a:r>
            </a:p>
          </p:txBody>
        </p:sp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1524000" y="1428736"/>
            <a:ext cx="2214546" cy="928694"/>
            <a:chOff x="579" y="1386"/>
            <a:chExt cx="385" cy="383"/>
          </a:xfrm>
        </p:grpSpPr>
        <p:sp>
          <p:nvSpPr>
            <p:cNvPr id="16396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397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398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399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0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1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16402" name="Group 18"/>
          <p:cNvGrpSpPr>
            <a:grpSpLocks/>
          </p:cNvGrpSpPr>
          <p:nvPr/>
        </p:nvGrpSpPr>
        <p:grpSpPr bwMode="auto">
          <a:xfrm>
            <a:off x="1524001" y="3143249"/>
            <a:ext cx="2214577" cy="1000131"/>
            <a:chOff x="579" y="1386"/>
            <a:chExt cx="385" cy="383"/>
          </a:xfrm>
        </p:grpSpPr>
        <p:sp>
          <p:nvSpPr>
            <p:cNvPr id="16403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404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05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6409" name="Group 25"/>
          <p:cNvGrpSpPr>
            <a:grpSpLocks/>
          </p:cNvGrpSpPr>
          <p:nvPr/>
        </p:nvGrpSpPr>
        <p:grpSpPr bwMode="auto">
          <a:xfrm>
            <a:off x="1524000" y="4714884"/>
            <a:ext cx="2285952" cy="981066"/>
            <a:chOff x="579" y="1386"/>
            <a:chExt cx="385" cy="383"/>
          </a:xfrm>
        </p:grpSpPr>
        <p:sp>
          <p:nvSpPr>
            <p:cNvPr id="16410" name="Oval 2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411" name="Group 2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12" name="Oval 2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3" name="Oval 2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4" name="Oval 3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5" name="Oval 3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6419" name="Text Box 35"/>
          <p:cNvSpPr txBox="1">
            <a:spLocks noChangeArrowheads="1"/>
          </p:cNvSpPr>
          <p:nvPr/>
        </p:nvSpPr>
        <p:spPr bwMode="gray">
          <a:xfrm>
            <a:off x="1809720" y="1643050"/>
            <a:ext cx="1714512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Конструктивный 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gray">
          <a:xfrm>
            <a:off x="1809720" y="3429000"/>
            <a:ext cx="164307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Скульптурный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gray">
          <a:xfrm>
            <a:off x="1809720" y="5000636"/>
            <a:ext cx="192882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Комбинированный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2" name="Rectangle 38"/>
          <p:cNvSpPr>
            <a:spLocks noGrp="1" noChangeArrowheads="1"/>
          </p:cNvSpPr>
          <p:nvPr>
            <p:ph type="title"/>
          </p:nvPr>
        </p:nvSpPr>
        <p:spPr>
          <a:xfrm>
            <a:off x="1981200" y="258763"/>
            <a:ext cx="7686700" cy="94456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</a:rPr>
              <a:t>Техника лепки – </a:t>
            </a:r>
            <a:r>
              <a:rPr lang="ru-RU" sz="2000" dirty="0">
                <a:solidFill>
                  <a:schemeClr val="tx1"/>
                </a:solidFill>
              </a:rPr>
              <a:t>разнообразна, но при этом доступна                 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                                          даже маленьким детям</a:t>
            </a:r>
            <a:r>
              <a:rPr lang="ru-RU" sz="2000" dirty="0">
                <a:solidFill>
                  <a:srgbClr val="00B0F0"/>
                </a:solidFill>
              </a:rPr>
              <a:t>.</a:t>
            </a:r>
            <a:endParaRPr lang="en-US" sz="20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b="71193"/>
          <a:stretch>
            <a:fillRect/>
          </a:stretch>
        </p:blipFill>
        <p:spPr bwMode="auto">
          <a:xfrm>
            <a:off x="6096001" y="1928802"/>
            <a:ext cx="421559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l="8000" t="31084" b="42784"/>
          <a:stretch>
            <a:fillRect/>
          </a:stretch>
        </p:blipFill>
        <p:spPr bwMode="auto">
          <a:xfrm>
            <a:off x="6310314" y="3643314"/>
            <a:ext cx="39515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l="9198" t="60559" b="10405"/>
          <a:stretch>
            <a:fillRect/>
          </a:stretch>
        </p:blipFill>
        <p:spPr bwMode="auto">
          <a:xfrm>
            <a:off x="6310316" y="5160984"/>
            <a:ext cx="3929089" cy="96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9" grpId="0"/>
      <p:bldP spid="16420" grpId="0"/>
      <p:bldP spid="164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38348" y="571480"/>
            <a:ext cx="7880132" cy="1285516"/>
            <a:chOff x="861" y="2008"/>
            <a:chExt cx="4017" cy="887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gray">
            <a:xfrm>
              <a:off x="861" y="2008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gray">
            <a:xfrm>
              <a:off x="990" y="2064"/>
              <a:ext cx="3888" cy="831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dirty="0"/>
                <a:t>Нетрадиционные формы лепки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3524232" y="3929864"/>
            <a:ext cx="6626844" cy="1357322"/>
            <a:chOff x="904" y="1592"/>
            <a:chExt cx="4009" cy="804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ltGray">
            <a:xfrm>
              <a:off x="904" y="1592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AutoShape 7"/>
            <p:cNvSpPr>
              <a:spLocks noChangeArrowheads="1"/>
            </p:cNvSpPr>
            <p:nvPr/>
          </p:nvSpPr>
          <p:spPr bwMode="ltGray">
            <a:xfrm>
              <a:off x="947" y="1676"/>
              <a:ext cx="3966" cy="719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* Можно закрашивать шаблон пластилином;</a:t>
              </a:r>
            </a:p>
            <a:p>
              <a:r>
                <a:rPr lang="ru-RU" sz="1400" dirty="0"/>
                <a:t>* процарапывать зубочисткой рисунок на слое пластилина;</a:t>
              </a:r>
            </a:p>
            <a:p>
              <a:r>
                <a:rPr lang="ru-RU" sz="1400" dirty="0"/>
                <a:t>* лепить объёмную картину – барельеф;</a:t>
              </a:r>
            </a:p>
            <a:p>
              <a:r>
                <a:rPr lang="ru-RU" sz="1400" dirty="0"/>
                <a:t>* делать пластилиновую картину.</a:t>
              </a:r>
            </a:p>
            <a:p>
              <a:pPr>
                <a:buFont typeface="Arial" charset="0"/>
                <a:buChar char="•"/>
              </a:pPr>
              <a:endParaRPr lang="ru-RU" sz="1400" dirty="0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3524233" y="2143117"/>
            <a:ext cx="6643687" cy="1558015"/>
            <a:chOff x="949" y="1259"/>
            <a:chExt cx="4230" cy="1024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ltGray">
            <a:xfrm>
              <a:off x="949" y="1259"/>
              <a:ext cx="4230" cy="98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ltGray">
            <a:xfrm>
              <a:off x="1085" y="1353"/>
              <a:ext cx="3966" cy="93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Иногда для лепки удобно использовать готовые </a:t>
              </a:r>
            </a:p>
            <a:p>
              <a:r>
                <a:rPr lang="ru-RU" sz="1400" dirty="0"/>
                <a:t>прочные формы – баночки, бутылочки, пластмассовые </a:t>
              </a:r>
            </a:p>
            <a:p>
              <a:r>
                <a:rPr lang="ru-RU" sz="1400" dirty="0"/>
                <a:t>яйца, коробочки. Они служат прочной и удобной основой.</a:t>
              </a:r>
            </a:p>
            <a:p>
              <a:r>
                <a:rPr lang="ru-RU" sz="1400" dirty="0"/>
                <a:t>А также позволяют избежать лишней работы.</a:t>
              </a: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1524001" y="2428869"/>
            <a:ext cx="2214577" cy="1000131"/>
            <a:chOff x="579" y="1386"/>
            <a:chExt cx="385" cy="383"/>
          </a:xfrm>
        </p:grpSpPr>
        <p:sp>
          <p:nvSpPr>
            <p:cNvPr id="16403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05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1524000" y="4143380"/>
            <a:ext cx="2285952" cy="981066"/>
            <a:chOff x="579" y="1386"/>
            <a:chExt cx="385" cy="383"/>
          </a:xfrm>
        </p:grpSpPr>
        <p:sp>
          <p:nvSpPr>
            <p:cNvPr id="16410" name="Oval 2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12" name="Oval 2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3" name="Oval 2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4" name="Oval 3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5" name="Oval 3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6420" name="Text Box 36"/>
          <p:cNvSpPr txBox="1">
            <a:spLocks noChangeArrowheads="1"/>
          </p:cNvSpPr>
          <p:nvPr/>
        </p:nvSpPr>
        <p:spPr bwMode="gray">
          <a:xfrm>
            <a:off x="1738282" y="2571744"/>
            <a:ext cx="164307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Лепка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по форме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gray">
          <a:xfrm>
            <a:off x="1738282" y="4286256"/>
            <a:ext cx="192882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Рисование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пластилином</a:t>
            </a:r>
          </a:p>
        </p:txBody>
      </p:sp>
      <p:pic>
        <p:nvPicPr>
          <p:cNvPr id="1030" name="Picture 6" descr="http://urokilepki.ru/wp-content/uploads/2011/11/s43001465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l="8864" t="23531" r="56528" b="30280"/>
          <a:stretch>
            <a:fillRect/>
          </a:stretch>
        </p:blipFill>
        <p:spPr bwMode="auto">
          <a:xfrm rot="20872533" flipH="1">
            <a:off x="9272491" y="2390650"/>
            <a:ext cx="1114973" cy="11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stranamasterov.ru/files/imagecache/orig_with_logo/i2011/04/16/detskiy_sad_2210_0.jpg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 t="58441" r="18750" b="-186"/>
          <a:stretch>
            <a:fillRect/>
          </a:stretch>
        </p:blipFill>
        <p:spPr bwMode="auto">
          <a:xfrm>
            <a:off x="7881950" y="3286124"/>
            <a:ext cx="1485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http://www.skazkidoma.ru/Petuh/0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7143" t="8215" r="7143" b="1414"/>
          <a:stretch>
            <a:fillRect/>
          </a:stretch>
        </p:blipFill>
        <p:spPr bwMode="auto">
          <a:xfrm>
            <a:off x="9167834" y="4286256"/>
            <a:ext cx="124691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img0.liveinternet.ru/images/attach/c/2/67/641/67641617_PICT4339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4024298" y="5072074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http://stranamasterov.ru/files/imagecache/orig_with_logo/i2011/01/07/img0201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 r="10001"/>
          <a:stretch>
            <a:fillRect/>
          </a:stretch>
        </p:blipFill>
        <p:spPr bwMode="auto">
          <a:xfrm>
            <a:off x="6953256" y="5072074"/>
            <a:ext cx="1171576" cy="116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stranamasterov.ru/files/imagecache/orig_with_logo4/i2011/05/12/dsc06692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r:link="rId19" cstate="print"/>
          <a:srcRect l="4407" b="5821"/>
          <a:stretch>
            <a:fillRect/>
          </a:stretch>
        </p:blipFill>
        <p:spPr bwMode="auto">
          <a:xfrm>
            <a:off x="5310182" y="5072074"/>
            <a:ext cx="1628776" cy="12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http://stranamasterov.ru/files/imagecache/orig_with_logo3/i0910/5_6y75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r:link="rId22" cstate="print"/>
          <a:srcRect/>
          <a:stretch>
            <a:fillRect/>
          </a:stretch>
        </p:blipFill>
        <p:spPr bwMode="auto">
          <a:xfrm>
            <a:off x="8167703" y="5072074"/>
            <a:ext cx="10017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0" grpId="0"/>
      <p:bldP spid="16421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4011</TotalTime>
  <Words>800</Words>
  <Application>Microsoft Office PowerPoint</Application>
  <PresentationFormat>Широкоэкранный</PresentationFormat>
  <Paragraphs>189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Verdana</vt:lpstr>
      <vt:lpstr>Wingdings</vt:lpstr>
      <vt:lpstr>Wingdings 3</vt:lpstr>
      <vt:lpstr>Аспект</vt:lpstr>
      <vt:lpstr>Презентация PowerPoint</vt:lpstr>
      <vt:lpstr>                     методическое                                        профессиональное                                    объединение </vt:lpstr>
      <vt:lpstr>Презентация PowerPoint</vt:lpstr>
      <vt:lpstr>Презентация PowerPoint</vt:lpstr>
      <vt:lpstr>Презентация PowerPoint</vt:lpstr>
      <vt:lpstr>Направления работы</vt:lpstr>
      <vt:lpstr>Занятие лепкой  комплексно воздействует на развитие ребёнка</vt:lpstr>
      <vt:lpstr>Техника лепки – разнообразна, но при этом доступна                                                              даже маленьким детям.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Бадьина</dc:creator>
  <cp:lastModifiedBy>Ольга Бадьина</cp:lastModifiedBy>
  <cp:revision>24</cp:revision>
  <dcterms:created xsi:type="dcterms:W3CDTF">2021-02-06T12:09:51Z</dcterms:created>
  <dcterms:modified xsi:type="dcterms:W3CDTF">2021-02-14T06:06:30Z</dcterms:modified>
</cp:coreProperties>
</file>