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87" r:id="rId4"/>
    <p:sldId id="300" r:id="rId5"/>
    <p:sldId id="293" r:id="rId6"/>
    <p:sldId id="294" r:id="rId7"/>
    <p:sldId id="296" r:id="rId8"/>
    <p:sldId id="301" r:id="rId9"/>
    <p:sldId id="302" r:id="rId10"/>
    <p:sldId id="281" r:id="rId11"/>
    <p:sldId id="303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87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92696"/>
            <a:ext cx="9073016" cy="1944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423" y="2348880"/>
            <a:ext cx="8746065" cy="194421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СТРОЕВАЯ ПОДГОТОВКА ВОСПИТАНННИКОВ старшего  ДОШКОЛЬНОГО </a:t>
            </a:r>
            <a:r>
              <a:rPr lang="ru-RU" sz="4400" dirty="0" err="1" smtClean="0"/>
              <a:t>ВОЗРАСТа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048" y="0"/>
            <a:ext cx="82444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 smtClean="0"/>
              <a:t>детский сад № 46 «Игрушка» г.о. Тольятти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12012" y="5406315"/>
            <a:ext cx="49084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/>
              <a:t>Н.Н. Смирнова – </a:t>
            </a:r>
          </a:p>
          <a:p>
            <a:pPr algn="r"/>
            <a:r>
              <a:rPr lang="ru-RU" sz="2400" dirty="0" smtClean="0"/>
              <a:t>инструктор по физической культуре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5675527"/>
            <a:ext cx="5940152" cy="11314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29992" y="758314"/>
            <a:ext cx="4806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Перестроение в  колонну по трое, по четверо</a:t>
            </a:r>
            <a:endParaRPr lang="ru-RU" sz="2800" b="1" dirty="0">
              <a:latin typeface="Cambria" pitchFamily="18" charset="0"/>
            </a:endParaRPr>
          </a:p>
        </p:txBody>
      </p:sp>
      <p:pic>
        <p:nvPicPr>
          <p:cNvPr id="3075" name="Picture 3" descr="C:\Users\Алина\Desktop\Новая папк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3528392" cy="3528392"/>
          </a:xfrm>
          <a:prstGeom prst="rect">
            <a:avLst/>
          </a:prstGeom>
          <a:noFill/>
        </p:spPr>
      </p:pic>
      <p:pic>
        <p:nvPicPr>
          <p:cNvPr id="3076" name="Picture 4" descr="C:\Users\Алина\Desktop\Новая папка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24944"/>
            <a:ext cx="3479032" cy="3479032"/>
          </a:xfrm>
          <a:prstGeom prst="rect">
            <a:avLst/>
          </a:prstGeom>
          <a:noFill/>
        </p:spPr>
      </p:pic>
      <p:pic>
        <p:nvPicPr>
          <p:cNvPr id="6" name="Picture 4" descr="C:\Users\Алина\Desktop\Новая папка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0464" y="3077344"/>
            <a:ext cx="3479032" cy="3479032"/>
          </a:xfrm>
          <a:prstGeom prst="rect">
            <a:avLst/>
          </a:prstGeom>
          <a:noFill/>
        </p:spPr>
      </p:pic>
      <p:pic>
        <p:nvPicPr>
          <p:cNvPr id="7" name="Picture 4" descr="C:\Users\Алина\Desktop\Новая папка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068960"/>
            <a:ext cx="3479032" cy="3479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5675527"/>
            <a:ext cx="5940152" cy="11314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29992" y="758314"/>
            <a:ext cx="4806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mbria" pitchFamily="18" charset="0"/>
              </a:rPr>
              <a:t>Построение в круг</a:t>
            </a:r>
            <a:endParaRPr lang="ru-RU" sz="2800" b="1" dirty="0">
              <a:latin typeface="Cambria" pitchFamily="18" charset="0"/>
            </a:endParaRPr>
          </a:p>
        </p:txBody>
      </p:sp>
      <p:pic>
        <p:nvPicPr>
          <p:cNvPr id="4098" name="Picture 2" descr="C:\Users\Алина\Desktop\Новая папка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4536504" cy="3359696"/>
          </a:xfrm>
          <a:prstGeom prst="rect">
            <a:avLst/>
          </a:prstGeom>
          <a:noFill/>
        </p:spPr>
      </p:pic>
      <p:pic>
        <p:nvPicPr>
          <p:cNvPr id="4099" name="Picture 3" descr="C:\Users\Алина\Desktop\Новая папка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852936"/>
            <a:ext cx="4355976" cy="32876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6512" y="-3"/>
            <a:ext cx="9180000" cy="17485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764704"/>
            <a:ext cx="8712968" cy="396044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ru-RU" sz="4400" b="1" dirty="0" smtClean="0"/>
              <a:t>   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 ЗА  ВНИМАНИЕ!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59832" y="548680"/>
            <a:ext cx="591500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Цель:</a:t>
            </a:r>
            <a:r>
              <a:rPr lang="ru-RU" sz="2400" dirty="0" smtClean="0"/>
              <a:t> повысить компетенцию воспитателей по вопросам строевой подготовки воспитанников старшего дошкольного возраста.</a:t>
            </a:r>
          </a:p>
          <a:p>
            <a:r>
              <a:rPr lang="ru-RU" sz="2400" b="1" dirty="0" smtClean="0"/>
              <a:t>Значение строевой подготовки  </a:t>
            </a:r>
            <a:r>
              <a:rPr lang="ru-RU" sz="2400" dirty="0" smtClean="0"/>
              <a:t>служит средством постепенного и умеренного разогревания мышц, содействует формированию правильной и красивой осанки , регулирует эмоциональный настрой детей; • является наиболее целесообразным способом организации детей ;</a:t>
            </a:r>
          </a:p>
          <a:p>
            <a:r>
              <a:rPr lang="ru-RU" sz="2400" dirty="0" smtClean="0"/>
              <a:t> • решает задачи развития чувства ритма и темпа движений, способности соразмерять их по времени и в пространстве;</a:t>
            </a:r>
          </a:p>
          <a:p>
            <a:r>
              <a:rPr lang="ru-RU" sz="2400" dirty="0" smtClean="0"/>
              <a:t> • обладает большой зрелищностью и может использоваться как составная часть праздничных мероприятий;</a:t>
            </a:r>
          </a:p>
          <a:p>
            <a:r>
              <a:rPr lang="ru-RU" sz="2400" dirty="0" smtClean="0"/>
              <a:t> • является средством воспитания у занимающихся дисциплинированности, организованности, развивает навыки коллективных действий.</a:t>
            </a:r>
            <a:endParaRPr lang="ru-RU" sz="2400" dirty="0"/>
          </a:p>
        </p:txBody>
      </p:sp>
      <p:pic>
        <p:nvPicPr>
          <p:cNvPr id="4" name="Picture 2" descr="C:\Users\userrr\Desktop\пут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24" y="144016"/>
            <a:ext cx="2938008" cy="3501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90851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88640"/>
            <a:ext cx="8064896" cy="6120680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sz="2800" b="1" dirty="0"/>
          </a:p>
          <a:p>
            <a:pPr algn="ctr"/>
            <a:r>
              <a:rPr lang="ru-RU" sz="4200" b="1" dirty="0" smtClean="0"/>
              <a:t>Задачи строевой подготовки</a:t>
            </a:r>
          </a:p>
          <a:p>
            <a:r>
              <a:rPr lang="ru-RU" sz="2800" dirty="0" smtClean="0"/>
              <a:t> -формировать дисциплинированность, собранность, организованность воспитанников; </a:t>
            </a:r>
          </a:p>
          <a:p>
            <a:r>
              <a:rPr lang="ru-RU" sz="2800" dirty="0" smtClean="0"/>
              <a:t> -развивать ориентировку в пространстве, умение быстро и четко выполнять строевые приемы в одиночном порядке и в подгруппе, развивать чувства ритма и темпа;</a:t>
            </a:r>
          </a:p>
          <a:p>
            <a:r>
              <a:rPr lang="ru-RU" sz="2800" dirty="0" smtClean="0"/>
              <a:t>  -воспитывать патриотические чувства, чувства товарищества и коллективизма. </a:t>
            </a:r>
          </a:p>
          <a:p>
            <a:r>
              <a:rPr lang="ru-RU" sz="2800" dirty="0" smtClean="0"/>
              <a:t> - способствовать организации НОД, повышению моторной плотности занятия.</a:t>
            </a:r>
          </a:p>
          <a:p>
            <a:r>
              <a:rPr lang="ru-RU" sz="2800" dirty="0" smtClean="0"/>
              <a:t>  - формировать привычку образцового внешнего вида</a:t>
            </a:r>
          </a:p>
          <a:p>
            <a:r>
              <a:rPr lang="ru-RU" sz="2800" dirty="0" smtClean="0"/>
              <a:t> -формировать правильную осанку </a:t>
            </a:r>
          </a:p>
        </p:txBody>
      </p:sp>
      <p:pic>
        <p:nvPicPr>
          <p:cNvPr id="4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6094310"/>
            <a:ext cx="4499992" cy="763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17513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02562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Содержание обучения строевым упражнениям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147248" cy="38164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200" b="1" dirty="0" smtClean="0"/>
              <a:t>Старшая группа</a:t>
            </a:r>
          </a:p>
          <a:p>
            <a:pPr algn="just"/>
            <a:r>
              <a:rPr lang="ru-RU" dirty="0" smtClean="0"/>
              <a:t>Учить : -построению в колонну, в шеренгу, в круг; -перестроению в колонну по двое, по трое; -равнению в затылок, в колонне, в шеренге; -размыканию в колонне на вытянутые руки вперед, в шеренге – на вытянутые руки в стороны; -поворотам направо, налево , кругом переступанием, прыжком.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 • Подготовительная к школе группа </a:t>
            </a:r>
          </a:p>
          <a:p>
            <a:pPr algn="just"/>
            <a:r>
              <a:rPr lang="ru-RU" dirty="0" smtClean="0"/>
              <a:t>Учить: -построению самостоятельно в колонну по одному, в круг, в шеренгу; -перестроению в колонну по двое, по трое, по четыре по ходу; -перестроению из одного круга в несколько; -расчету на первый-второй и перестроению из одной шеренги в две; -равнению в колонне, шеренге, кругу; -размыканию и смыканию приставным шагом -поворотам направо, налево, кругом </a:t>
            </a:r>
            <a:endParaRPr lang="ru-RU" dirty="0"/>
          </a:p>
        </p:txBody>
      </p:sp>
      <p:pic>
        <p:nvPicPr>
          <p:cNvPr id="4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733256"/>
            <a:ext cx="4572000" cy="763690"/>
          </a:xfrm>
          <a:prstGeom prst="rect">
            <a:avLst/>
          </a:prstGeom>
          <a:noFill/>
        </p:spPr>
      </p:pic>
      <p:pic>
        <p:nvPicPr>
          <p:cNvPr id="5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5885656"/>
            <a:ext cx="4572000" cy="763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074415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60648"/>
            <a:ext cx="8280920" cy="593576"/>
          </a:xfrm>
          <a:prstGeom prst="rect">
            <a:avLst/>
          </a:prstGeo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800" b="1" kern="1200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chemeClr val="tx1"/>
                </a:solidFill>
              </a:rPr>
              <a:t>Классификация строевых упражнений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51519" y="1124744"/>
            <a:ext cx="8564575" cy="5733256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73152" indent="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6052" indent="-342900" algn="just"/>
            <a:endParaRPr lang="ru-RU" sz="3100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08720"/>
            <a:ext cx="864096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000" dirty="0" smtClean="0"/>
              <a:t>1.Строевые приемы: </a:t>
            </a:r>
          </a:p>
          <a:p>
            <a:pPr marL="342900" indent="-342900"/>
            <a:r>
              <a:rPr lang="ru-RU" sz="2000" dirty="0" smtClean="0"/>
              <a:t>Выполнение команд «Становись!», «Равняйсь!», «Смирно!», «Вольно!», «Отставить!», «Разойдись!», повороты на месте и расчет.</a:t>
            </a:r>
          </a:p>
          <a:p>
            <a:pPr marL="342900" indent="-342900"/>
            <a:r>
              <a:rPr lang="ru-RU" sz="2000" dirty="0" smtClean="0"/>
              <a:t> 2. Построения и перестроения: </a:t>
            </a:r>
          </a:p>
          <a:p>
            <a:pPr marL="342900" indent="-342900"/>
            <a:r>
              <a:rPr lang="ru-RU" sz="2000" dirty="0" smtClean="0"/>
              <a:t>Умение строиться в различные виды строя, шеренгу, колонну, круг, а также перестраиваться в них. </a:t>
            </a:r>
          </a:p>
          <a:p>
            <a:pPr marL="342900" indent="-342900"/>
            <a:r>
              <a:rPr lang="ru-RU" sz="2000" dirty="0" smtClean="0"/>
              <a:t>3. Передвижения: </a:t>
            </a:r>
          </a:p>
          <a:p>
            <a:pPr marL="342900" indent="-342900"/>
            <a:r>
              <a:rPr lang="ru-RU" sz="2000" dirty="0" smtClean="0"/>
              <a:t>Упражнения с передвижениями различного характера и способами их выполнения, остановками, поворотами. </a:t>
            </a:r>
          </a:p>
          <a:p>
            <a:pPr marL="342900" indent="-342900"/>
            <a:r>
              <a:rPr lang="ru-RU" sz="2000" dirty="0" smtClean="0"/>
              <a:t>4. Размыкания и смыкания: </a:t>
            </a:r>
          </a:p>
          <a:p>
            <a:pPr marL="342900" indent="-342900"/>
            <a:r>
              <a:rPr lang="ru-RU" sz="2000" dirty="0" smtClean="0"/>
              <a:t> • Строй ― это размещение занимающихся для совместных действий.</a:t>
            </a:r>
          </a:p>
          <a:p>
            <a:pPr marL="342900" indent="-342900"/>
            <a:r>
              <a:rPr lang="ru-RU" sz="2000" dirty="0" smtClean="0"/>
              <a:t> • Строевые упражнения ― совместные действия занимающихся в том или ином строю.</a:t>
            </a:r>
          </a:p>
          <a:p>
            <a:pPr marL="342900" indent="-342900"/>
            <a:r>
              <a:rPr lang="ru-RU" sz="2000" dirty="0" smtClean="0"/>
              <a:t> • Построение – первоначальное размещение занимающихся в том или ином строю по команде.</a:t>
            </a:r>
          </a:p>
          <a:p>
            <a:pPr marL="342900" indent="-342900"/>
            <a:r>
              <a:rPr lang="ru-RU" sz="2000" dirty="0" smtClean="0"/>
              <a:t> • Перестроение - переход из одного строя в другой по команде</a:t>
            </a:r>
          </a:p>
          <a:p>
            <a:pPr marL="342900" indent="-342900">
              <a:buAutoNum type="arabicPeriod"/>
            </a:pPr>
            <a:endParaRPr lang="ru-RU" sz="2000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09894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92696"/>
            <a:ext cx="3168352" cy="73759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Новизна: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060848"/>
            <a:ext cx="7920880" cy="367240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Создание </a:t>
            </a:r>
            <a:r>
              <a:rPr lang="ru-RU" sz="3200" dirty="0"/>
              <a:t>в дошкольном </a:t>
            </a:r>
            <a:r>
              <a:rPr lang="ru-RU" sz="3200" dirty="0" smtClean="0"/>
              <a:t>учреждении условий и системы работы для развития и выполнения  строевой подготовки воспитанников старшего дошкольного возраста, а также родителей (законных представителей).</a:t>
            </a:r>
            <a:endParaRPr lang="ru-RU" dirty="0"/>
          </a:p>
        </p:txBody>
      </p:sp>
      <p:pic>
        <p:nvPicPr>
          <p:cNvPr id="4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5517232"/>
            <a:ext cx="4499992" cy="1051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67802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4320480" cy="731168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Эффективность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568952" cy="518457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Объединение  </a:t>
            </a:r>
            <a:r>
              <a:rPr lang="ru-RU" sz="2800" dirty="0"/>
              <a:t>интересов  ДОУ и </a:t>
            </a:r>
            <a:r>
              <a:rPr lang="ru-RU" sz="2800" dirty="0" smtClean="0"/>
              <a:t>родителей в </a:t>
            </a:r>
            <a:r>
              <a:rPr lang="ru-RU" sz="2800" dirty="0"/>
              <a:t>стремлении укрепить позиции в привлечении их к </a:t>
            </a:r>
            <a:r>
              <a:rPr lang="ru-RU" sz="2800" dirty="0" smtClean="0"/>
              <a:t>обучению строевым упражнениям, занятиям </a:t>
            </a:r>
            <a:r>
              <a:rPr lang="ru-RU" sz="2800" dirty="0"/>
              <a:t>физической культурой и спортом, к ведению здорового образа </a:t>
            </a:r>
            <a:r>
              <a:rPr lang="ru-RU" sz="2800" dirty="0" smtClean="0"/>
              <a:t>жизни.</a:t>
            </a:r>
          </a:p>
          <a:p>
            <a:r>
              <a:rPr lang="ru-RU" sz="2800" dirty="0" smtClean="0"/>
              <a:t>Воспитывать  у занимающихся дисциплинированность организованность, чувство патриотизма, развивать навыки коллективных действий.</a:t>
            </a:r>
            <a:endParaRPr lang="ru-RU" sz="2800" dirty="0"/>
          </a:p>
          <a:p>
            <a:endParaRPr lang="ru-RU" sz="2400" b="1" dirty="0"/>
          </a:p>
        </p:txBody>
      </p:sp>
      <p:pic>
        <p:nvPicPr>
          <p:cNvPr id="4" name="Picture 3" descr="C:\Users\Sennikova\Desktop\normy-gto-201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5517232"/>
            <a:ext cx="4499992" cy="1051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588216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-99392"/>
            <a:ext cx="6408712" cy="7311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Построение в </a:t>
            </a:r>
            <a:r>
              <a:rPr lang="ru-RU" sz="4000" b="1" dirty="0" err="1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ширенгу</a:t>
            </a:r>
            <a:r>
              <a:rPr lang="ru-RU" sz="40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, равняйсь!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Алина\Desktop\Новая папк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96952"/>
            <a:ext cx="4104456" cy="3466653"/>
          </a:xfrm>
          <a:prstGeom prst="rect">
            <a:avLst/>
          </a:prstGeom>
          <a:noFill/>
        </p:spPr>
      </p:pic>
      <p:pic>
        <p:nvPicPr>
          <p:cNvPr id="1027" name="Picture 3" descr="C:\Users\Алина\Desktop\Новая папка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331296" cy="3312368"/>
          </a:xfrm>
          <a:prstGeom prst="rect">
            <a:avLst/>
          </a:prstGeom>
          <a:noFill/>
        </p:spPr>
      </p:pic>
      <p:pic>
        <p:nvPicPr>
          <p:cNvPr id="5" name="Picture 3" descr="C:\Users\Алина\Desktop\Новая папка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331296" cy="3312368"/>
          </a:xfrm>
          <a:prstGeom prst="rect">
            <a:avLst/>
          </a:prstGeom>
          <a:noFill/>
        </p:spPr>
      </p:pic>
      <p:pic>
        <p:nvPicPr>
          <p:cNvPr id="6" name="Picture 3" descr="C:\Users\Алина\Desktop\Новая папка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68760"/>
            <a:ext cx="4331296" cy="36087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776" y="1116033"/>
            <a:ext cx="39056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Перестроение в две,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 три </a:t>
            </a:r>
            <a:r>
              <a:rPr lang="ru-RU" sz="3200" b="1" dirty="0" err="1" smtClean="0">
                <a:solidFill>
                  <a:srgbClr val="FFFF00"/>
                </a:solidFill>
              </a:rPr>
              <a:t>ширенги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endParaRPr lang="ru-RU" sz="3200" b="1" dirty="0" smtClean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Алина\Desktop\Новая папк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64704"/>
            <a:ext cx="4105880" cy="3600400"/>
          </a:xfrm>
          <a:prstGeom prst="rect">
            <a:avLst/>
          </a:prstGeom>
          <a:noFill/>
        </p:spPr>
      </p:pic>
      <p:pic>
        <p:nvPicPr>
          <p:cNvPr id="2051" name="Picture 3" descr="C:\Users\Алина\Desktop\Новая папка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4176464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1972</TotalTime>
  <Words>581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СТРОЕВАЯ ПОДГОТОВКА ВОСПИТАНННИКОВ старшего  ДОШКОЛЬНОГО ВОЗРАСТа</vt:lpstr>
      <vt:lpstr>Слайд 2</vt:lpstr>
      <vt:lpstr>Слайд 3</vt:lpstr>
      <vt:lpstr>Содержание обучения строевым упражнениям</vt:lpstr>
      <vt:lpstr>Слайд 5</vt:lpstr>
      <vt:lpstr>Новизна:</vt:lpstr>
      <vt:lpstr>Эффективность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Sennikova</dc:creator>
  <cp:lastModifiedBy>Алина</cp:lastModifiedBy>
  <cp:revision>158</cp:revision>
  <dcterms:created xsi:type="dcterms:W3CDTF">2015-07-23T12:17:32Z</dcterms:created>
  <dcterms:modified xsi:type="dcterms:W3CDTF">2023-03-16T13:21:38Z</dcterms:modified>
</cp:coreProperties>
</file>