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259" r:id="rId2"/>
    <p:sldId id="323" r:id="rId3"/>
    <p:sldId id="261" r:id="rId4"/>
    <p:sldId id="324" r:id="rId5"/>
    <p:sldId id="278" r:id="rId6"/>
    <p:sldId id="354" r:id="rId7"/>
    <p:sldId id="285" r:id="rId8"/>
    <p:sldId id="279" r:id="rId9"/>
    <p:sldId id="280" r:id="rId10"/>
    <p:sldId id="281" r:id="rId11"/>
    <p:sldId id="327" r:id="rId12"/>
    <p:sldId id="268" r:id="rId13"/>
    <p:sldId id="344" r:id="rId14"/>
    <p:sldId id="345" r:id="rId15"/>
    <p:sldId id="288" r:id="rId16"/>
    <p:sldId id="286" r:id="rId17"/>
    <p:sldId id="326" r:id="rId18"/>
    <p:sldId id="332" r:id="rId19"/>
    <p:sldId id="339" r:id="rId20"/>
    <p:sldId id="338" r:id="rId21"/>
    <p:sldId id="337" r:id="rId22"/>
    <p:sldId id="336" r:id="rId23"/>
    <p:sldId id="347" r:id="rId24"/>
    <p:sldId id="349" r:id="rId25"/>
    <p:sldId id="350" r:id="rId26"/>
    <p:sldId id="353" r:id="rId27"/>
    <p:sldId id="351" r:id="rId28"/>
    <p:sldId id="342" r:id="rId29"/>
    <p:sldId id="348" r:id="rId30"/>
    <p:sldId id="263" r:id="rId31"/>
    <p:sldId id="303" r:id="rId32"/>
    <p:sldId id="282" r:id="rId33"/>
    <p:sldId id="283" r:id="rId34"/>
    <p:sldId id="284" r:id="rId35"/>
    <p:sldId id="352" r:id="rId36"/>
    <p:sldId id="360" r:id="rId37"/>
    <p:sldId id="363" r:id="rId38"/>
    <p:sldId id="355" r:id="rId39"/>
    <p:sldId id="356" r:id="rId40"/>
    <p:sldId id="357" r:id="rId41"/>
    <p:sldId id="358" r:id="rId42"/>
    <p:sldId id="362" r:id="rId43"/>
    <p:sldId id="364" r:id="rId44"/>
    <p:sldId id="366" r:id="rId45"/>
    <p:sldId id="316" r:id="rId46"/>
    <p:sldId id="322" r:id="rId47"/>
    <p:sldId id="272" r:id="rId48"/>
    <p:sldId id="271" r:id="rId49"/>
    <p:sldId id="277" r:id="rId50"/>
    <p:sldId id="274" r:id="rId51"/>
    <p:sldId id="273" r:id="rId52"/>
    <p:sldId id="275" r:id="rId53"/>
    <p:sldId id="270" r:id="rId54"/>
    <p:sldId id="297" r:id="rId55"/>
    <p:sldId id="298" r:id="rId56"/>
    <p:sldId id="299" r:id="rId57"/>
    <p:sldId id="307" r:id="rId58"/>
    <p:sldId id="301" r:id="rId59"/>
    <p:sldId id="305" r:id="rId60"/>
    <p:sldId id="309" r:id="rId61"/>
    <p:sldId id="311" r:id="rId62"/>
    <p:sldId id="312" r:id="rId6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55" autoAdjust="0"/>
    <p:restoredTop sz="78514" autoAdjust="0"/>
  </p:normalViewPr>
  <p:slideViewPr>
    <p:cSldViewPr>
      <p:cViewPr varScale="1">
        <p:scale>
          <a:sx n="91" d="100"/>
          <a:sy n="91" d="100"/>
        </p:scale>
        <p:origin x="-220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576F51-EC75-44DA-ABAD-1564D0E56742}" type="datetimeFigureOut">
              <a:rPr lang="ru-RU" smtClean="0"/>
              <a:t>28.05.2017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7BF8C6-6466-444A-BDB3-40801ED0FB67}" type="slidenum">
              <a:rPr lang="ru-RU" smtClean="0"/>
              <a:t>‹#›</a:t>
            </a:fld>
            <a:endParaRPr lang="ru-RU"/>
          </a:p>
        </p:txBody>
      </p:sp>
    </p:spTree>
    <p:extLst>
      <p:ext uri="{BB962C8B-B14F-4D97-AF65-F5344CB8AC3E}">
        <p14:creationId xmlns:p14="http://schemas.microsoft.com/office/powerpoint/2010/main" val="3470684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7BF8C6-6466-444A-BDB3-40801ED0FB67}" type="slidenum">
              <a:rPr lang="ru-RU" smtClean="0"/>
              <a:t>1</a:t>
            </a:fld>
            <a:endParaRPr lang="ru-RU"/>
          </a:p>
        </p:txBody>
      </p:sp>
    </p:spTree>
    <p:extLst>
      <p:ext uri="{BB962C8B-B14F-4D97-AF65-F5344CB8AC3E}">
        <p14:creationId xmlns:p14="http://schemas.microsoft.com/office/powerpoint/2010/main" val="101526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7BF8C6-6466-444A-BDB3-40801ED0FB67}" type="slidenum">
              <a:rPr lang="ru-RU" smtClean="0"/>
              <a:t>2</a:t>
            </a:fld>
            <a:endParaRPr lang="ru-RU"/>
          </a:p>
        </p:txBody>
      </p:sp>
    </p:spTree>
    <p:extLst>
      <p:ext uri="{BB962C8B-B14F-4D97-AF65-F5344CB8AC3E}">
        <p14:creationId xmlns:p14="http://schemas.microsoft.com/office/powerpoint/2010/main" val="1015262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7BF8C6-6466-444A-BDB3-40801ED0FB67}" type="slidenum">
              <a:rPr lang="ru-RU" smtClean="0"/>
              <a:t>4</a:t>
            </a:fld>
            <a:endParaRPr lang="ru-RU"/>
          </a:p>
        </p:txBody>
      </p:sp>
    </p:spTree>
    <p:extLst>
      <p:ext uri="{BB962C8B-B14F-4D97-AF65-F5344CB8AC3E}">
        <p14:creationId xmlns:p14="http://schemas.microsoft.com/office/powerpoint/2010/main" val="1040880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C0A8279-6A21-4807-A036-9CB4524DC12C}" type="datetimeFigureOut">
              <a:rPr lang="ru-RU" smtClean="0"/>
              <a:t>28.05.2017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2517431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0A8279-6A21-4807-A036-9CB4524DC12C}" type="datetimeFigureOut">
              <a:rPr lang="ru-RU" smtClean="0"/>
              <a:t>28.05.2017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2887777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0A8279-6A21-4807-A036-9CB4524DC12C}" type="datetimeFigureOut">
              <a:rPr lang="ru-RU" smtClean="0"/>
              <a:t>28.05.2017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1815432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0A8279-6A21-4807-A036-9CB4524DC12C}" type="datetimeFigureOut">
              <a:rPr lang="ru-RU" smtClean="0"/>
              <a:t>28.05.2017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597139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C0A8279-6A21-4807-A036-9CB4524DC12C}" type="datetimeFigureOut">
              <a:rPr lang="ru-RU" smtClean="0"/>
              <a:t>28.05.2017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165147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C0A8279-6A21-4807-A036-9CB4524DC12C}" type="datetimeFigureOut">
              <a:rPr lang="ru-RU" smtClean="0"/>
              <a:t>28.05.2017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2781224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C0A8279-6A21-4807-A036-9CB4524DC12C}" type="datetimeFigureOut">
              <a:rPr lang="ru-RU" smtClean="0"/>
              <a:t>28.05.2017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187252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C0A8279-6A21-4807-A036-9CB4524DC12C}" type="datetimeFigureOut">
              <a:rPr lang="ru-RU" smtClean="0"/>
              <a:t>28.05.2017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2657914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C0A8279-6A21-4807-A036-9CB4524DC12C}" type="datetimeFigureOut">
              <a:rPr lang="ru-RU" smtClean="0"/>
              <a:t>28.05.2017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698322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C0A8279-6A21-4807-A036-9CB4524DC12C}" type="datetimeFigureOut">
              <a:rPr lang="ru-RU" smtClean="0"/>
              <a:t>28.05.2017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697093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C0A8279-6A21-4807-A036-9CB4524DC12C}" type="datetimeFigureOut">
              <a:rPr lang="ru-RU" smtClean="0"/>
              <a:t>28.05.2017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E0372C-B4D9-405B-9428-CDED1CDB9F54}" type="slidenum">
              <a:rPr lang="ru-RU" smtClean="0"/>
              <a:t>‹#›</a:t>
            </a:fld>
            <a:endParaRPr lang="ru-RU"/>
          </a:p>
        </p:txBody>
      </p:sp>
    </p:spTree>
    <p:extLst>
      <p:ext uri="{BB962C8B-B14F-4D97-AF65-F5344CB8AC3E}">
        <p14:creationId xmlns:p14="http://schemas.microsoft.com/office/powerpoint/2010/main" val="3472559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0A8279-6A21-4807-A036-9CB4524DC12C}" type="datetimeFigureOut">
              <a:rPr lang="ru-RU" smtClean="0"/>
              <a:t>28.05.2017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E0372C-B4D9-405B-9428-CDED1CDB9F54}" type="slidenum">
              <a:rPr lang="ru-RU" smtClean="0"/>
              <a:t>‹#›</a:t>
            </a:fld>
            <a:endParaRPr lang="ru-RU"/>
          </a:p>
        </p:txBody>
      </p:sp>
    </p:spTree>
    <p:extLst>
      <p:ext uri="{BB962C8B-B14F-4D97-AF65-F5344CB8AC3E}">
        <p14:creationId xmlns:p14="http://schemas.microsoft.com/office/powerpoint/2010/main" val="2072666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9.jpeg"/><Relationship Id="rId7" Type="http://schemas.openxmlformats.org/officeDocument/2006/relationships/image" Target="../media/image42.jpe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41.jpeg"/><Relationship Id="rId11" Type="http://schemas.openxmlformats.org/officeDocument/2006/relationships/image" Target="../media/image34.jpeg"/><Relationship Id="rId5" Type="http://schemas.openxmlformats.org/officeDocument/2006/relationships/image" Target="../media/image40.jpeg"/><Relationship Id="rId10" Type="http://schemas.openxmlformats.org/officeDocument/2006/relationships/image" Target="../media/image36.jpeg"/><Relationship Id="rId4" Type="http://schemas.openxmlformats.org/officeDocument/2006/relationships/image" Target="../media/image35.jpeg"/><Relationship Id="rId9" Type="http://schemas.openxmlformats.org/officeDocument/2006/relationships/image" Target="../media/image4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6.xml"/><Relationship Id="rId4" Type="http://schemas.openxmlformats.org/officeDocument/2006/relationships/image" Target="../media/image53.jpeg"/></Relationships>
</file>

<file path=ppt/slides/_rels/slide3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2123728" y="2651212"/>
            <a:ext cx="5065712" cy="165618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600" b="1" dirty="0" smtClean="0"/>
              <a:t>APPEARANCE</a:t>
            </a:r>
            <a:endParaRPr lang="ru-RU"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6" name="Пятно 1 15"/>
          <p:cNvSpPr/>
          <p:nvPr/>
        </p:nvSpPr>
        <p:spPr>
          <a:xfrm>
            <a:off x="417240" y="3356991"/>
            <a:ext cx="1490464" cy="1569075"/>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endParaRPr lang="ru-RU" dirty="0"/>
          </a:p>
        </p:txBody>
      </p:sp>
      <p:sp>
        <p:nvSpPr>
          <p:cNvPr id="17" name="Пятно 1 16"/>
          <p:cNvSpPr/>
          <p:nvPr/>
        </p:nvSpPr>
        <p:spPr>
          <a:xfrm>
            <a:off x="3373016" y="5237280"/>
            <a:ext cx="914400"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endParaRPr lang="ru-RU" dirty="0"/>
          </a:p>
        </p:txBody>
      </p:sp>
      <p:sp>
        <p:nvSpPr>
          <p:cNvPr id="18" name="Пятно 1 17"/>
          <p:cNvSpPr/>
          <p:nvPr/>
        </p:nvSpPr>
        <p:spPr>
          <a:xfrm>
            <a:off x="6501358" y="4926067"/>
            <a:ext cx="914400"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endParaRPr lang="ru-RU" dirty="0"/>
          </a:p>
        </p:txBody>
      </p:sp>
      <p:sp>
        <p:nvSpPr>
          <p:cNvPr id="19" name="Пятно 1 18"/>
          <p:cNvSpPr/>
          <p:nvPr/>
        </p:nvSpPr>
        <p:spPr>
          <a:xfrm>
            <a:off x="7453580" y="2564904"/>
            <a:ext cx="914400"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endParaRPr lang="ru-RU" dirty="0"/>
          </a:p>
        </p:txBody>
      </p:sp>
      <p:sp>
        <p:nvSpPr>
          <p:cNvPr id="20" name="Пятно 1 19"/>
          <p:cNvSpPr/>
          <p:nvPr/>
        </p:nvSpPr>
        <p:spPr>
          <a:xfrm>
            <a:off x="5137526" y="1412776"/>
            <a:ext cx="914400"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endParaRPr lang="ru-RU" dirty="0"/>
          </a:p>
        </p:txBody>
      </p:sp>
      <p:sp>
        <p:nvSpPr>
          <p:cNvPr id="21" name="Пятно 1 20"/>
          <p:cNvSpPr/>
          <p:nvPr/>
        </p:nvSpPr>
        <p:spPr>
          <a:xfrm>
            <a:off x="2123728" y="620688"/>
            <a:ext cx="1706488" cy="1485367"/>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endParaRPr lang="ru-RU" dirty="0"/>
          </a:p>
        </p:txBody>
      </p:sp>
      <p:sp>
        <p:nvSpPr>
          <p:cNvPr id="22" name="Пятно 1 21"/>
          <p:cNvSpPr/>
          <p:nvPr/>
        </p:nvSpPr>
        <p:spPr>
          <a:xfrm>
            <a:off x="1331640" y="1988840"/>
            <a:ext cx="914400"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endParaRPr lang="ru-RU" dirty="0"/>
          </a:p>
        </p:txBody>
      </p:sp>
    </p:spTree>
    <p:extLst>
      <p:ext uri="{BB962C8B-B14F-4D97-AF65-F5344CB8AC3E}">
        <p14:creationId xmlns:p14="http://schemas.microsoft.com/office/powerpoint/2010/main" val="12043210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i="1" dirty="0"/>
              <a:t>s</a:t>
            </a:r>
            <a:r>
              <a:rPr lang="en-US" b="1" i="1" dirty="0" smtClean="0"/>
              <a:t>nub</a:t>
            </a:r>
            <a:r>
              <a:rPr lang="ru-RU" b="1" i="1" dirty="0" smtClean="0"/>
              <a:t> </a:t>
            </a:r>
            <a:r>
              <a:rPr lang="en-US" dirty="0"/>
              <a:t>[ </a:t>
            </a:r>
            <a:r>
              <a:rPr lang="en-US" dirty="0" err="1"/>
              <a:t>snʌb</a:t>
            </a:r>
            <a:r>
              <a:rPr lang="en-US" dirty="0"/>
              <a:t> ] </a:t>
            </a:r>
            <a:r>
              <a:rPr lang="en-US" b="1" i="1" dirty="0" smtClean="0"/>
              <a:t>nose</a:t>
            </a:r>
            <a:r>
              <a:rPr lang="ru-RU" b="1" i="1" dirty="0" smtClean="0"/>
              <a:t/>
            </a:r>
            <a:br>
              <a:rPr lang="ru-RU" b="1" i="1" dirty="0" smtClean="0"/>
            </a:br>
            <a:r>
              <a:rPr lang="ru-RU" i="1" dirty="0"/>
              <a:t>курносый</a:t>
            </a:r>
            <a:endParaRPr lang="ru-RU" b="1" i="1" dirty="0"/>
          </a:p>
        </p:txBody>
      </p:sp>
      <p:pic>
        <p:nvPicPr>
          <p:cNvPr id="16388" name="Picture 4" descr="http://proxy11.media.online.ua/photo/r2-4daebf48d9/999438_64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4653136"/>
            <a:ext cx="1310638" cy="907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6235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latin typeface="Century Gothic" pitchFamily="34" charset="0"/>
              </a:rPr>
              <a:t>He/she has a… nose (with freckles on it)</a:t>
            </a:r>
            <a:endParaRPr lang="ru-RU" dirty="0"/>
          </a:p>
        </p:txBody>
      </p:sp>
      <p:sp>
        <p:nvSpPr>
          <p:cNvPr id="3" name="Прямоугольник 2"/>
          <p:cNvSpPr/>
          <p:nvPr/>
        </p:nvSpPr>
        <p:spPr>
          <a:xfrm>
            <a:off x="6300192" y="1268760"/>
            <a:ext cx="2448272" cy="3970318"/>
          </a:xfrm>
          <a:prstGeom prst="rect">
            <a:avLst/>
          </a:prstGeom>
        </p:spPr>
        <p:txBody>
          <a:bodyPr wrap="square">
            <a:spAutoFit/>
          </a:bodyPr>
          <a:lstStyle/>
          <a:p>
            <a:pPr fontAlgn="auto">
              <a:spcBef>
                <a:spcPts val="0"/>
              </a:spcBef>
              <a:spcAft>
                <a:spcPts val="0"/>
              </a:spcAft>
              <a:defRPr/>
            </a:pPr>
            <a:r>
              <a:rPr lang="en-US" sz="3600" dirty="0" smtClean="0"/>
              <a:t>-long</a:t>
            </a:r>
            <a:endParaRPr lang="en-US" sz="3600" dirty="0"/>
          </a:p>
          <a:p>
            <a:pPr fontAlgn="auto">
              <a:spcBef>
                <a:spcPts val="0"/>
              </a:spcBef>
              <a:spcAft>
                <a:spcPts val="0"/>
              </a:spcAft>
              <a:defRPr/>
            </a:pPr>
            <a:r>
              <a:rPr lang="en-US" sz="3600" dirty="0"/>
              <a:t>-short</a:t>
            </a:r>
          </a:p>
          <a:p>
            <a:pPr fontAlgn="auto">
              <a:spcBef>
                <a:spcPts val="0"/>
              </a:spcBef>
              <a:spcAft>
                <a:spcPts val="0"/>
              </a:spcAft>
              <a:defRPr/>
            </a:pPr>
            <a:r>
              <a:rPr lang="en-US" sz="3600" dirty="0"/>
              <a:t>-straight</a:t>
            </a:r>
          </a:p>
          <a:p>
            <a:pPr fontAlgn="auto">
              <a:spcBef>
                <a:spcPts val="0"/>
              </a:spcBef>
              <a:spcAft>
                <a:spcPts val="0"/>
              </a:spcAft>
              <a:defRPr/>
            </a:pPr>
            <a:r>
              <a:rPr lang="en-US" sz="3600" dirty="0"/>
              <a:t>-snub</a:t>
            </a:r>
          </a:p>
          <a:p>
            <a:pPr fontAlgn="auto">
              <a:spcBef>
                <a:spcPts val="0"/>
              </a:spcBef>
              <a:spcAft>
                <a:spcPts val="0"/>
              </a:spcAft>
              <a:defRPr/>
            </a:pPr>
            <a:r>
              <a:rPr lang="en-US" sz="3600" dirty="0"/>
              <a:t>-turned-up</a:t>
            </a:r>
          </a:p>
          <a:p>
            <a:pPr fontAlgn="auto">
              <a:spcBef>
                <a:spcPts val="0"/>
              </a:spcBef>
              <a:spcAft>
                <a:spcPts val="0"/>
              </a:spcAft>
              <a:defRPr/>
            </a:pPr>
            <a:r>
              <a:rPr lang="en-US" sz="3600" dirty="0" smtClean="0"/>
              <a:t>-pointed</a:t>
            </a:r>
            <a:r>
              <a:rPr lang="ru-RU" sz="3600" dirty="0" smtClean="0"/>
              <a:t> </a:t>
            </a:r>
            <a:r>
              <a:rPr lang="en-US" sz="3600" dirty="0" smtClean="0"/>
              <a:t>  </a:t>
            </a:r>
            <a:endParaRPr lang="en-US" sz="3600" dirty="0"/>
          </a:p>
          <a:p>
            <a:pPr fontAlgn="auto">
              <a:spcBef>
                <a:spcPts val="0"/>
              </a:spcBef>
              <a:spcAft>
                <a:spcPts val="0"/>
              </a:spcAft>
              <a:defRPr/>
            </a:pPr>
            <a:endParaRPr lang="en-US" sz="3600" dirty="0"/>
          </a:p>
        </p:txBody>
      </p:sp>
      <p:pic>
        <p:nvPicPr>
          <p:cNvPr id="4" name="Picture 4" descr="http://proxy11.media.online.ua/photo/r2-4daebf48d9/999438_64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831757"/>
            <a:ext cx="864096" cy="81326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funlib.ru/cimg/2014/102005/24471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5330472"/>
            <a:ext cx="864096" cy="10967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i2.woman.ru/images/article/7/1/img_7190961157af6887c6abb3f35f15733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9833" y="5428947"/>
            <a:ext cx="1008112" cy="9249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3102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smtClean="0"/>
              <a:t>Eyes</a:t>
            </a:r>
            <a:r>
              <a:rPr lang="ru-RU" b="1" i="1" dirty="0" smtClean="0"/>
              <a:t> </a:t>
            </a:r>
            <a:r>
              <a:rPr lang="en-US" b="1" i="1" dirty="0" smtClean="0"/>
              <a:t>can be…….</a:t>
            </a:r>
            <a:endParaRPr lang="ru-RU" dirty="0"/>
          </a:p>
        </p:txBody>
      </p:sp>
      <p:pic>
        <p:nvPicPr>
          <p:cNvPr id="9218" name="Picture 2" descr="http://www.bodygirl.ru/images/cover/krasivie_jenskie_glaz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5731293"/>
            <a:ext cx="1728192" cy="97162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www.stihi.ru/pics/2015/07/16/480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3355584"/>
            <a:ext cx="1440160" cy="764775"/>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siblinza.ru/wa-data/public/photos/29/00/29/29.97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0032" y="3276464"/>
            <a:ext cx="1296144" cy="705158"/>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http://kasatkin.pro/wp-content/uploads/2014/07/omzYA4D7eDI.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45853" y="6022044"/>
            <a:ext cx="950283" cy="557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52274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hazel</a:t>
            </a:r>
            <a:r>
              <a:rPr lang="en-US" dirty="0"/>
              <a:t>[ ˈ</a:t>
            </a:r>
            <a:r>
              <a:rPr lang="en-US" dirty="0" err="1" smtClean="0"/>
              <a:t>heɪzəl</a:t>
            </a:r>
            <a:r>
              <a:rPr lang="en-US" dirty="0" smtClean="0"/>
              <a:t> ]</a:t>
            </a:r>
            <a:r>
              <a:rPr lang="en-US" b="1" dirty="0" smtClean="0"/>
              <a:t>-</a:t>
            </a:r>
            <a:r>
              <a:rPr lang="ru-RU" sz="3600" i="1" dirty="0" smtClean="0"/>
              <a:t>кари</a:t>
            </a:r>
            <a:r>
              <a:rPr lang="ru-RU" sz="3600" i="1" dirty="0"/>
              <a:t>й</a:t>
            </a:r>
            <a:r>
              <a:rPr lang="en-US" sz="3600" b="1" dirty="0" smtClean="0"/>
              <a:t/>
            </a:r>
            <a:br>
              <a:rPr lang="en-US" sz="3600" b="1" dirty="0" smtClean="0"/>
            </a:br>
            <a:endParaRPr lang="ru-RU" sz="3600" dirty="0"/>
          </a:p>
        </p:txBody>
      </p:sp>
      <p:pic>
        <p:nvPicPr>
          <p:cNvPr id="23554" name="Picture 2" descr="https://upload.wikimedia.org/wikipedia/en/4/47/Hazel_eyes_HNP_20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50" y="4869160"/>
            <a:ext cx="3198654" cy="1408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0182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Narrow</a:t>
            </a:r>
            <a:br>
              <a:rPr lang="en-US" b="1" dirty="0" smtClean="0"/>
            </a:br>
            <a:endParaRPr lang="ru-RU" dirty="0"/>
          </a:p>
        </p:txBody>
      </p:sp>
      <p:pic>
        <p:nvPicPr>
          <p:cNvPr id="24578" name="Picture 2" descr="http://babyben.ru/images/babyben/2016/06/qlzd4lt3maxh13aa4bzpx4te_origina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7704" y="4941168"/>
            <a:ext cx="1131328" cy="754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0553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i="1" dirty="0"/>
              <a:t>Eyes</a:t>
            </a:r>
            <a:r>
              <a:rPr lang="ru-RU" b="1" i="1" dirty="0"/>
              <a:t> </a:t>
            </a:r>
            <a:r>
              <a:rPr lang="en-US" b="1" i="1" dirty="0"/>
              <a:t>can be</a:t>
            </a:r>
            <a:r>
              <a:rPr lang="en-US" b="1" dirty="0" smtClean="0"/>
              <a:t> …….with long eyelashes</a:t>
            </a:r>
            <a:br>
              <a:rPr lang="en-US" b="1" dirty="0" smtClean="0"/>
            </a:br>
            <a:r>
              <a:rPr lang="en-US" dirty="0"/>
              <a:t>[ ˈ</a:t>
            </a:r>
            <a:r>
              <a:rPr lang="en-US" dirty="0" err="1" smtClean="0"/>
              <a:t>aɪ</a:t>
            </a:r>
            <a:r>
              <a:rPr lang="en-US" dirty="0" smtClean="0"/>
              <a:t> </a:t>
            </a:r>
            <a:r>
              <a:rPr lang="en-US" dirty="0" err="1" smtClean="0"/>
              <a:t>læʃ</a:t>
            </a:r>
            <a:r>
              <a:rPr lang="en-US" dirty="0" smtClean="0"/>
              <a:t> </a:t>
            </a:r>
            <a:r>
              <a:rPr lang="en-US" dirty="0"/>
              <a:t>]</a:t>
            </a:r>
            <a:endParaRPr lang="ru-RU" dirty="0"/>
          </a:p>
        </p:txBody>
      </p:sp>
      <p:pic>
        <p:nvPicPr>
          <p:cNvPr id="22530" name="Picture 2" descr="http://www.beaut-boutique.com/wp-content/uploads/2013/08/Lashes-3-900x65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5226912"/>
            <a:ext cx="1656184" cy="1154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95389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t>…….with </a:t>
            </a:r>
            <a:r>
              <a:rPr lang="en-US" i="1" dirty="0" smtClean="0"/>
              <a:t>bushy</a:t>
            </a:r>
            <a:r>
              <a:rPr lang="en-US" dirty="0"/>
              <a:t> [ ˈ</a:t>
            </a:r>
            <a:r>
              <a:rPr lang="en-US" dirty="0" err="1" smtClean="0"/>
              <a:t>bʊʃ</a:t>
            </a:r>
            <a:r>
              <a:rPr lang="en-US" dirty="0"/>
              <a:t> </a:t>
            </a:r>
            <a:r>
              <a:rPr lang="en-US" dirty="0" smtClean="0"/>
              <a:t>i ]</a:t>
            </a:r>
            <a:r>
              <a:rPr lang="ru-RU" dirty="0" smtClean="0"/>
              <a:t>густые </a:t>
            </a:r>
            <a:r>
              <a:rPr lang="en-US" b="1" dirty="0" smtClean="0"/>
              <a:t> eyelashes</a:t>
            </a:r>
            <a:br>
              <a:rPr lang="en-US" b="1" dirty="0" smtClean="0"/>
            </a:br>
            <a:endParaRPr lang="ru-RU" dirty="0"/>
          </a:p>
        </p:txBody>
      </p:sp>
      <p:pic>
        <p:nvPicPr>
          <p:cNvPr id="21506" name="Picture 2" descr="https://www.theatticspa.co.uk/wp-content/uploads/2016/04/eye-rituals-1024x76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5373216"/>
            <a:ext cx="1374799"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67060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274042"/>
          </a:xfrm>
        </p:spPr>
        <p:txBody>
          <a:bodyPr>
            <a:normAutofit fontScale="90000"/>
          </a:bodyPr>
          <a:lstStyle/>
          <a:p>
            <a:endParaRPr lang="ru-RU" dirty="0"/>
          </a:p>
        </p:txBody>
      </p:sp>
      <p:sp>
        <p:nvSpPr>
          <p:cNvPr id="3" name="Прямоугольник 2"/>
          <p:cNvSpPr/>
          <p:nvPr/>
        </p:nvSpPr>
        <p:spPr>
          <a:xfrm>
            <a:off x="251520" y="476672"/>
            <a:ext cx="8280920" cy="1384995"/>
          </a:xfrm>
          <a:prstGeom prst="rect">
            <a:avLst/>
          </a:prstGeom>
        </p:spPr>
        <p:txBody>
          <a:bodyPr wrap="square">
            <a:spAutoFit/>
          </a:bodyPr>
          <a:lstStyle/>
          <a:p>
            <a:r>
              <a:rPr lang="en-US" sz="2800" b="1" dirty="0"/>
              <a:t>He/she has (</a:t>
            </a:r>
            <a:r>
              <a:rPr lang="en-US" sz="2800" b="1" dirty="0" err="1"/>
              <a:t>ir</a:t>
            </a:r>
            <a:r>
              <a:rPr lang="en-US" sz="2800" b="1" dirty="0"/>
              <a:t>)regular , delicate(rough) </a:t>
            </a:r>
            <a:r>
              <a:rPr lang="en-US" sz="2800" b="1" dirty="0" smtClean="0"/>
              <a:t>features</a:t>
            </a:r>
            <a:r>
              <a:rPr lang="ru-RU" sz="2800" b="1" dirty="0" smtClean="0"/>
              <a:t>(черты лица ).</a:t>
            </a:r>
            <a:endParaRPr lang="en-US" sz="2800" b="1" dirty="0"/>
          </a:p>
          <a:p>
            <a:r>
              <a:rPr lang="en-US" sz="2800" b="1" dirty="0"/>
              <a:t>His/her … eyes with … eyelashes </a:t>
            </a:r>
            <a:r>
              <a:rPr lang="en-US" sz="2800" b="1" dirty="0" smtClean="0"/>
              <a:t>  are </a:t>
            </a:r>
            <a:r>
              <a:rPr lang="en-US" sz="2800" dirty="0"/>
              <a:t>…</a:t>
            </a:r>
          </a:p>
        </p:txBody>
      </p:sp>
      <p:sp>
        <p:nvSpPr>
          <p:cNvPr id="4" name="Прямоугольник 3"/>
          <p:cNvSpPr/>
          <p:nvPr/>
        </p:nvSpPr>
        <p:spPr>
          <a:xfrm>
            <a:off x="827584" y="1997839"/>
            <a:ext cx="1440160" cy="3816429"/>
          </a:xfrm>
          <a:prstGeom prst="rect">
            <a:avLst/>
          </a:prstGeom>
        </p:spPr>
        <p:txBody>
          <a:bodyPr wrap="square">
            <a:spAutoFit/>
          </a:bodyPr>
          <a:lstStyle/>
          <a:p>
            <a:pPr fontAlgn="auto">
              <a:spcBef>
                <a:spcPts val="0"/>
              </a:spcBef>
              <a:spcAft>
                <a:spcPts val="0"/>
              </a:spcAft>
              <a:defRPr/>
            </a:pPr>
            <a:r>
              <a:rPr lang="en-US" dirty="0" smtClean="0">
                <a:solidFill>
                  <a:srgbClr val="0070C0"/>
                </a:solidFill>
              </a:rPr>
              <a:t>-</a:t>
            </a:r>
            <a:r>
              <a:rPr lang="en-US" sz="3200" dirty="0" smtClean="0">
                <a:solidFill>
                  <a:srgbClr val="0070C0"/>
                </a:solidFill>
              </a:rPr>
              <a:t>big</a:t>
            </a:r>
            <a:endParaRPr lang="en-US" sz="3200" dirty="0">
              <a:solidFill>
                <a:srgbClr val="0070C0"/>
              </a:solidFill>
            </a:endParaRPr>
          </a:p>
          <a:p>
            <a:pPr fontAlgn="auto">
              <a:spcBef>
                <a:spcPts val="0"/>
              </a:spcBef>
              <a:spcAft>
                <a:spcPts val="0"/>
              </a:spcAft>
              <a:defRPr/>
            </a:pPr>
            <a:r>
              <a:rPr lang="en-US" sz="3200" dirty="0">
                <a:solidFill>
                  <a:srgbClr val="0070C0"/>
                </a:solidFill>
              </a:rPr>
              <a:t>-small</a:t>
            </a:r>
          </a:p>
          <a:p>
            <a:pPr fontAlgn="auto">
              <a:spcBef>
                <a:spcPts val="0"/>
              </a:spcBef>
              <a:spcAft>
                <a:spcPts val="0"/>
              </a:spcAft>
              <a:defRPr/>
            </a:pPr>
            <a:r>
              <a:rPr lang="en-US" sz="3200" dirty="0">
                <a:solidFill>
                  <a:srgbClr val="0070C0"/>
                </a:solidFill>
              </a:rPr>
              <a:t>-black</a:t>
            </a:r>
          </a:p>
          <a:p>
            <a:pPr fontAlgn="auto">
              <a:spcBef>
                <a:spcPts val="0"/>
              </a:spcBef>
              <a:spcAft>
                <a:spcPts val="0"/>
              </a:spcAft>
              <a:defRPr/>
            </a:pPr>
            <a:r>
              <a:rPr lang="en-US" sz="3200" dirty="0" smtClean="0">
                <a:solidFill>
                  <a:srgbClr val="0070C0"/>
                </a:solidFill>
              </a:rPr>
              <a:t>-blue</a:t>
            </a:r>
            <a:endParaRPr lang="en-US" sz="3200" dirty="0">
              <a:solidFill>
                <a:srgbClr val="0070C0"/>
              </a:solidFill>
            </a:endParaRPr>
          </a:p>
          <a:p>
            <a:pPr fontAlgn="auto">
              <a:spcBef>
                <a:spcPts val="0"/>
              </a:spcBef>
              <a:spcAft>
                <a:spcPts val="0"/>
              </a:spcAft>
              <a:defRPr/>
            </a:pPr>
            <a:r>
              <a:rPr lang="ru-RU" sz="3200" dirty="0">
                <a:solidFill>
                  <a:srgbClr val="0070C0"/>
                </a:solidFill>
              </a:rPr>
              <a:t>-</a:t>
            </a:r>
            <a:r>
              <a:rPr lang="en-US" sz="3200" dirty="0" smtClean="0">
                <a:solidFill>
                  <a:srgbClr val="0070C0"/>
                </a:solidFill>
              </a:rPr>
              <a:t>brown</a:t>
            </a:r>
            <a:endParaRPr lang="en-US" sz="3200" dirty="0">
              <a:solidFill>
                <a:srgbClr val="0070C0"/>
              </a:solidFill>
            </a:endParaRPr>
          </a:p>
          <a:p>
            <a:pPr fontAlgn="auto">
              <a:spcBef>
                <a:spcPts val="0"/>
              </a:spcBef>
              <a:spcAft>
                <a:spcPts val="0"/>
              </a:spcAft>
              <a:defRPr/>
            </a:pPr>
            <a:r>
              <a:rPr lang="en-US" sz="3200" dirty="0" smtClean="0">
                <a:solidFill>
                  <a:srgbClr val="0070C0"/>
                </a:solidFill>
              </a:rPr>
              <a:t>- </a:t>
            </a:r>
            <a:r>
              <a:rPr lang="en-US" sz="3200" dirty="0">
                <a:solidFill>
                  <a:srgbClr val="0070C0"/>
                </a:solidFill>
              </a:rPr>
              <a:t>hazel</a:t>
            </a:r>
          </a:p>
          <a:p>
            <a:pPr fontAlgn="auto">
              <a:spcBef>
                <a:spcPts val="0"/>
              </a:spcBef>
              <a:spcAft>
                <a:spcPts val="0"/>
              </a:spcAft>
              <a:defRPr/>
            </a:pPr>
            <a:r>
              <a:rPr lang="en-US" sz="3200" dirty="0" smtClean="0">
                <a:solidFill>
                  <a:srgbClr val="0070C0"/>
                </a:solidFill>
              </a:rPr>
              <a:t>-</a:t>
            </a:r>
            <a:r>
              <a:rPr lang="ru-RU" sz="3200" dirty="0">
                <a:solidFill>
                  <a:srgbClr val="0070C0"/>
                </a:solidFill>
              </a:rPr>
              <a:t> </a:t>
            </a:r>
            <a:r>
              <a:rPr lang="ru-RU" sz="3200" dirty="0" smtClean="0">
                <a:solidFill>
                  <a:srgbClr val="0070C0"/>
                </a:solidFill>
              </a:rPr>
              <a:t> </a:t>
            </a:r>
            <a:r>
              <a:rPr lang="en-US" sz="3200" dirty="0" smtClean="0">
                <a:solidFill>
                  <a:srgbClr val="0070C0"/>
                </a:solidFill>
              </a:rPr>
              <a:t>green</a:t>
            </a:r>
            <a:endParaRPr lang="en-US" sz="3200" dirty="0">
              <a:solidFill>
                <a:srgbClr val="0070C0"/>
              </a:solidFill>
            </a:endParaRPr>
          </a:p>
          <a:p>
            <a:pPr fontAlgn="auto">
              <a:spcBef>
                <a:spcPts val="0"/>
              </a:spcBef>
              <a:spcAft>
                <a:spcPts val="0"/>
              </a:spcAft>
              <a:defRPr/>
            </a:pPr>
            <a:endParaRPr lang="en-US" dirty="0">
              <a:solidFill>
                <a:srgbClr val="0070C0"/>
              </a:solidFill>
            </a:endParaRPr>
          </a:p>
        </p:txBody>
      </p:sp>
      <p:sp>
        <p:nvSpPr>
          <p:cNvPr id="5" name="Прямоугольник 4"/>
          <p:cNvSpPr/>
          <p:nvPr/>
        </p:nvSpPr>
        <p:spPr>
          <a:xfrm>
            <a:off x="2987824" y="2060847"/>
            <a:ext cx="1872208" cy="3539430"/>
          </a:xfrm>
          <a:prstGeom prst="rect">
            <a:avLst/>
          </a:prstGeom>
        </p:spPr>
        <p:txBody>
          <a:bodyPr wrap="square">
            <a:spAutoFit/>
          </a:bodyPr>
          <a:lstStyle/>
          <a:p>
            <a:pPr fontAlgn="auto">
              <a:spcBef>
                <a:spcPts val="0"/>
              </a:spcBef>
              <a:spcAft>
                <a:spcPts val="0"/>
              </a:spcAft>
              <a:defRPr/>
            </a:pPr>
            <a:r>
              <a:rPr lang="ru-RU" dirty="0" smtClean="0"/>
              <a:t>- </a:t>
            </a:r>
            <a:r>
              <a:rPr lang="en-US" sz="2800" dirty="0" smtClean="0"/>
              <a:t>long</a:t>
            </a:r>
            <a:endParaRPr lang="en-US" sz="2800" dirty="0"/>
          </a:p>
          <a:p>
            <a:pPr fontAlgn="auto">
              <a:spcBef>
                <a:spcPts val="0"/>
              </a:spcBef>
              <a:spcAft>
                <a:spcPts val="0"/>
              </a:spcAft>
              <a:defRPr/>
            </a:pPr>
            <a:r>
              <a:rPr lang="en-US" sz="2800" dirty="0"/>
              <a:t>-short</a:t>
            </a:r>
          </a:p>
          <a:p>
            <a:pPr fontAlgn="auto">
              <a:spcBef>
                <a:spcPts val="0"/>
              </a:spcBef>
              <a:spcAft>
                <a:spcPts val="0"/>
              </a:spcAft>
              <a:defRPr/>
            </a:pPr>
            <a:r>
              <a:rPr lang="en-US" sz="2800" dirty="0"/>
              <a:t>-black</a:t>
            </a:r>
          </a:p>
          <a:p>
            <a:pPr fontAlgn="auto">
              <a:spcBef>
                <a:spcPts val="0"/>
              </a:spcBef>
              <a:spcAft>
                <a:spcPts val="0"/>
              </a:spcAft>
              <a:defRPr/>
            </a:pPr>
            <a:r>
              <a:rPr lang="en-US" sz="2800" dirty="0"/>
              <a:t>-dark</a:t>
            </a:r>
          </a:p>
          <a:p>
            <a:pPr fontAlgn="auto">
              <a:spcBef>
                <a:spcPts val="0"/>
              </a:spcBef>
              <a:spcAft>
                <a:spcPts val="0"/>
              </a:spcAft>
              <a:defRPr/>
            </a:pPr>
            <a:r>
              <a:rPr lang="en-US" sz="2800" dirty="0"/>
              <a:t>-fair</a:t>
            </a:r>
          </a:p>
          <a:p>
            <a:pPr fontAlgn="auto">
              <a:spcBef>
                <a:spcPts val="0"/>
              </a:spcBef>
              <a:spcAft>
                <a:spcPts val="0"/>
              </a:spcAft>
              <a:defRPr/>
            </a:pPr>
            <a:r>
              <a:rPr lang="en-US" sz="2800" dirty="0"/>
              <a:t>-thick</a:t>
            </a:r>
          </a:p>
          <a:p>
            <a:pPr fontAlgn="auto">
              <a:spcBef>
                <a:spcPts val="0"/>
              </a:spcBef>
              <a:spcAft>
                <a:spcPts val="0"/>
              </a:spcAft>
              <a:defRPr/>
            </a:pPr>
            <a:r>
              <a:rPr lang="en-US" sz="2800" dirty="0"/>
              <a:t>-thin</a:t>
            </a:r>
          </a:p>
          <a:p>
            <a:pPr fontAlgn="auto">
              <a:spcBef>
                <a:spcPts val="0"/>
              </a:spcBef>
              <a:spcAft>
                <a:spcPts val="0"/>
              </a:spcAft>
              <a:defRPr/>
            </a:pPr>
            <a:r>
              <a:rPr lang="en-US" sz="2800" dirty="0"/>
              <a:t>-curly</a:t>
            </a:r>
          </a:p>
        </p:txBody>
      </p:sp>
      <p:sp>
        <p:nvSpPr>
          <p:cNvPr id="7" name="Прямоугольник 6"/>
          <p:cNvSpPr/>
          <p:nvPr/>
        </p:nvSpPr>
        <p:spPr>
          <a:xfrm>
            <a:off x="6012160" y="2274838"/>
            <a:ext cx="2880320" cy="2800767"/>
          </a:xfrm>
          <a:prstGeom prst="rect">
            <a:avLst/>
          </a:prstGeom>
        </p:spPr>
        <p:txBody>
          <a:bodyPr wrap="square">
            <a:spAutoFit/>
          </a:bodyPr>
          <a:lstStyle/>
          <a:p>
            <a:pPr fontAlgn="auto">
              <a:spcBef>
                <a:spcPts val="0"/>
              </a:spcBef>
              <a:spcAft>
                <a:spcPts val="0"/>
              </a:spcAft>
              <a:defRPr/>
            </a:pPr>
            <a:r>
              <a:rPr lang="en-US" sz="4400" dirty="0" smtClean="0">
                <a:solidFill>
                  <a:schemeClr val="accent6">
                    <a:lumMod val="75000"/>
                  </a:schemeClr>
                </a:solidFill>
              </a:rPr>
              <a:t>-expressive</a:t>
            </a:r>
            <a:endParaRPr lang="en-US" sz="4400" dirty="0">
              <a:solidFill>
                <a:schemeClr val="accent6">
                  <a:lumMod val="75000"/>
                </a:schemeClr>
              </a:solidFill>
            </a:endParaRPr>
          </a:p>
          <a:p>
            <a:pPr fontAlgn="auto">
              <a:spcBef>
                <a:spcPts val="0"/>
              </a:spcBef>
              <a:spcAft>
                <a:spcPts val="0"/>
              </a:spcAft>
              <a:defRPr/>
            </a:pPr>
            <a:r>
              <a:rPr lang="en-US" sz="4400" dirty="0">
                <a:solidFill>
                  <a:schemeClr val="accent6">
                    <a:lumMod val="75000"/>
                  </a:schemeClr>
                </a:solidFill>
              </a:rPr>
              <a:t>-kind</a:t>
            </a:r>
          </a:p>
          <a:p>
            <a:pPr fontAlgn="auto">
              <a:spcBef>
                <a:spcPts val="0"/>
              </a:spcBef>
              <a:spcAft>
                <a:spcPts val="0"/>
              </a:spcAft>
              <a:defRPr/>
            </a:pPr>
            <a:r>
              <a:rPr lang="en-US" sz="4400" dirty="0">
                <a:solidFill>
                  <a:schemeClr val="accent6">
                    <a:lumMod val="75000"/>
                  </a:schemeClr>
                </a:solidFill>
              </a:rPr>
              <a:t>-clever</a:t>
            </a:r>
          </a:p>
          <a:p>
            <a:pPr fontAlgn="auto">
              <a:spcBef>
                <a:spcPts val="0"/>
              </a:spcBef>
              <a:spcAft>
                <a:spcPts val="0"/>
              </a:spcAft>
              <a:defRPr/>
            </a:pPr>
            <a:r>
              <a:rPr lang="en-US" sz="4400" dirty="0">
                <a:solidFill>
                  <a:schemeClr val="accent6">
                    <a:lumMod val="75000"/>
                  </a:schemeClr>
                </a:solidFill>
              </a:rPr>
              <a:t>-beautiful</a:t>
            </a:r>
          </a:p>
        </p:txBody>
      </p:sp>
    </p:spTree>
    <p:extLst>
      <p:ext uri="{BB962C8B-B14F-4D97-AF65-F5344CB8AC3E}">
        <p14:creationId xmlns:p14="http://schemas.microsoft.com/office/powerpoint/2010/main" val="1544164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Рисунок 1" descr="глаза.jpg"/>
          <p:cNvPicPr>
            <a:picLocks noChangeAspect="1"/>
          </p:cNvPicPr>
          <p:nvPr/>
        </p:nvPicPr>
        <p:blipFill>
          <a:blip r:embed="rId2" cstate="print"/>
          <a:srcRect l="2856" t="11823" r="5714" b="11330"/>
          <a:stretch>
            <a:fillRect/>
          </a:stretch>
        </p:blipFill>
        <p:spPr bwMode="auto">
          <a:xfrm>
            <a:off x="3107531" y="1052736"/>
            <a:ext cx="1018664" cy="463029"/>
          </a:xfrm>
          <a:prstGeom prst="rect">
            <a:avLst/>
          </a:prstGeom>
          <a:noFill/>
          <a:ln w="9525">
            <a:noFill/>
            <a:miter lim="800000"/>
            <a:headEnd/>
            <a:tailEnd/>
          </a:ln>
        </p:spPr>
      </p:pic>
      <p:pic>
        <p:nvPicPr>
          <p:cNvPr id="15363" name="Рисунок 2" descr="глаза1.jpg"/>
          <p:cNvPicPr>
            <a:picLocks noChangeAspect="1"/>
          </p:cNvPicPr>
          <p:nvPr/>
        </p:nvPicPr>
        <p:blipFill>
          <a:blip r:embed="rId3" cstate="print"/>
          <a:srcRect b="12854"/>
          <a:stretch>
            <a:fillRect/>
          </a:stretch>
        </p:blipFill>
        <p:spPr bwMode="auto">
          <a:xfrm>
            <a:off x="179512" y="3573016"/>
            <a:ext cx="1139119" cy="668102"/>
          </a:xfrm>
          <a:prstGeom prst="rect">
            <a:avLst/>
          </a:prstGeom>
          <a:noFill/>
          <a:ln w="9525">
            <a:noFill/>
            <a:miter lim="800000"/>
            <a:headEnd/>
            <a:tailEnd/>
          </a:ln>
        </p:spPr>
      </p:pic>
      <p:pic>
        <p:nvPicPr>
          <p:cNvPr id="15364" name="Рисунок 3" descr="глаза3.jpg"/>
          <p:cNvPicPr>
            <a:picLocks noChangeAspect="1"/>
          </p:cNvPicPr>
          <p:nvPr/>
        </p:nvPicPr>
        <p:blipFill>
          <a:blip r:embed="rId4" cstate="print"/>
          <a:srcRect b="44615"/>
          <a:stretch>
            <a:fillRect/>
          </a:stretch>
        </p:blipFill>
        <p:spPr bwMode="auto">
          <a:xfrm>
            <a:off x="6156176" y="3429000"/>
            <a:ext cx="723756" cy="350912"/>
          </a:xfrm>
          <a:prstGeom prst="rect">
            <a:avLst/>
          </a:prstGeom>
          <a:noFill/>
          <a:ln w="9525">
            <a:noFill/>
            <a:miter lim="800000"/>
            <a:headEnd/>
            <a:tailEnd/>
          </a:ln>
        </p:spPr>
      </p:pic>
      <p:pic>
        <p:nvPicPr>
          <p:cNvPr id="15369" name="Рисунок 11" descr="малышок.jpg"/>
          <p:cNvPicPr>
            <a:picLocks noChangeAspect="1"/>
          </p:cNvPicPr>
          <p:nvPr/>
        </p:nvPicPr>
        <p:blipFill>
          <a:blip r:embed="rId5" cstate="print"/>
          <a:srcRect l="16000" t="32359" r="18668" b="31758"/>
          <a:stretch>
            <a:fillRect/>
          </a:stretch>
        </p:blipFill>
        <p:spPr bwMode="auto">
          <a:xfrm>
            <a:off x="4286250" y="6165304"/>
            <a:ext cx="735070" cy="335509"/>
          </a:xfrm>
          <a:prstGeom prst="rect">
            <a:avLst/>
          </a:prstGeom>
          <a:noFill/>
          <a:ln w="9525">
            <a:noFill/>
            <a:miter lim="800000"/>
            <a:headEnd/>
            <a:tailEnd/>
          </a:ln>
        </p:spPr>
      </p:pic>
    </p:spTree>
    <p:extLst>
      <p:ext uri="{BB962C8B-B14F-4D97-AF65-F5344CB8AC3E}">
        <p14:creationId xmlns:p14="http://schemas.microsoft.com/office/powerpoint/2010/main" val="10843870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a:t>Hair </a:t>
            </a:r>
            <a:r>
              <a:rPr lang="en-US" dirty="0"/>
              <a:t>[ </a:t>
            </a:r>
            <a:r>
              <a:rPr lang="en-US" dirty="0" err="1" smtClean="0"/>
              <a:t>heə</a:t>
            </a:r>
            <a:r>
              <a:rPr lang="en-US" dirty="0" smtClean="0"/>
              <a:t> </a:t>
            </a:r>
            <a:r>
              <a:rPr lang="en-US" dirty="0"/>
              <a:t>] </a:t>
            </a:r>
            <a:r>
              <a:rPr lang="en-US" b="1" i="1" dirty="0" smtClean="0"/>
              <a:t>style and </a:t>
            </a:r>
            <a:r>
              <a:rPr lang="en-US" b="1" i="1" dirty="0" err="1" smtClean="0"/>
              <a:t>colour</a:t>
            </a:r>
            <a:endParaRPr lang="ru-RU" dirty="0"/>
          </a:p>
        </p:txBody>
      </p:sp>
      <p:pic>
        <p:nvPicPr>
          <p:cNvPr id="7176" name="Picture 8" descr="http://www.besthairstyles2013.com/wp-content/uploads/2013/06/blonde-highlights-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6" y="2996952"/>
            <a:ext cx="1347656" cy="763877"/>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http://raikovstudio.ru/wp-content/uploads/2015/05/1341164.62480176.original.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04217" y="3135718"/>
            <a:ext cx="635935" cy="445324"/>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descr="http://www.artsmartiauxcombat.com/images/hairstyles-for-medium-hair-2013-i1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5" y="5805264"/>
            <a:ext cx="978485" cy="944563"/>
          </a:xfrm>
          <a:prstGeom prst="rect">
            <a:avLst/>
          </a:prstGeom>
          <a:noFill/>
          <a:extLst>
            <a:ext uri="{909E8E84-426E-40DD-AFC4-6F175D3DCCD1}">
              <a14:hiddenFill xmlns:a14="http://schemas.microsoft.com/office/drawing/2010/main">
                <a:solidFill>
                  <a:srgbClr val="FFFFFF"/>
                </a:solidFill>
              </a14:hiddenFill>
            </a:ext>
          </a:extLst>
        </p:spPr>
      </p:pic>
      <p:pic>
        <p:nvPicPr>
          <p:cNvPr id="7182" name="Picture 14" descr="http://inform-buro.org/uploads/posts/2013-04/yxov93y21y.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85425" y="5589240"/>
            <a:ext cx="951731" cy="666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3785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2123728" y="2651212"/>
            <a:ext cx="5065712" cy="165618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3600" b="1" dirty="0" smtClean="0"/>
              <a:t>APPEARANCE</a:t>
            </a:r>
            <a:endParaRPr lang="ru-RU"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6" name="Пятно 1 15"/>
          <p:cNvSpPr/>
          <p:nvPr/>
        </p:nvSpPr>
        <p:spPr>
          <a:xfrm>
            <a:off x="416070" y="2903240"/>
            <a:ext cx="1923681" cy="1989229"/>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Face </a:t>
            </a:r>
            <a:endParaRPr lang="ru-RU" sz="2800" dirty="0"/>
          </a:p>
        </p:txBody>
      </p:sp>
      <p:sp>
        <p:nvSpPr>
          <p:cNvPr id="17" name="Пятно 1 16"/>
          <p:cNvSpPr/>
          <p:nvPr/>
        </p:nvSpPr>
        <p:spPr>
          <a:xfrm>
            <a:off x="1691680" y="4437112"/>
            <a:ext cx="2964904" cy="2088232"/>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Age </a:t>
            </a:r>
            <a:endParaRPr lang="ru-RU" sz="3600" dirty="0"/>
          </a:p>
        </p:txBody>
      </p:sp>
      <p:sp>
        <p:nvSpPr>
          <p:cNvPr id="18" name="Пятно 1 17"/>
          <p:cNvSpPr/>
          <p:nvPr/>
        </p:nvSpPr>
        <p:spPr>
          <a:xfrm>
            <a:off x="5580112" y="4221088"/>
            <a:ext cx="2880320" cy="2448271"/>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a:t>Height</a:t>
            </a:r>
            <a:endParaRPr lang="ru-RU" sz="2800" dirty="0"/>
          </a:p>
        </p:txBody>
      </p:sp>
      <p:sp>
        <p:nvSpPr>
          <p:cNvPr id="19" name="Пятно 1 18"/>
          <p:cNvSpPr/>
          <p:nvPr/>
        </p:nvSpPr>
        <p:spPr>
          <a:xfrm>
            <a:off x="7453580" y="2564904"/>
            <a:ext cx="914400"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endParaRPr lang="ru-RU" dirty="0"/>
          </a:p>
        </p:txBody>
      </p:sp>
      <p:sp>
        <p:nvSpPr>
          <p:cNvPr id="20" name="Пятно 1 19"/>
          <p:cNvSpPr/>
          <p:nvPr/>
        </p:nvSpPr>
        <p:spPr>
          <a:xfrm>
            <a:off x="4860032" y="548680"/>
            <a:ext cx="3507948" cy="1778496"/>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character</a:t>
            </a:r>
            <a:endParaRPr lang="ru-RU" sz="3200" dirty="0"/>
          </a:p>
        </p:txBody>
      </p:sp>
      <p:sp>
        <p:nvSpPr>
          <p:cNvPr id="21" name="Пятно 1 20"/>
          <p:cNvSpPr/>
          <p:nvPr/>
        </p:nvSpPr>
        <p:spPr>
          <a:xfrm>
            <a:off x="2915816" y="620688"/>
            <a:ext cx="1740768" cy="1485367"/>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a:t>Hair</a:t>
            </a:r>
            <a:endParaRPr lang="ru-RU" sz="2800" dirty="0"/>
          </a:p>
        </p:txBody>
      </p:sp>
      <p:sp>
        <p:nvSpPr>
          <p:cNvPr id="22" name="Пятно 1 21"/>
          <p:cNvSpPr/>
          <p:nvPr/>
        </p:nvSpPr>
        <p:spPr>
          <a:xfrm>
            <a:off x="611560" y="836712"/>
            <a:ext cx="1634480" cy="2066528"/>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smtClean="0"/>
              <a:t>Built</a:t>
            </a:r>
            <a:endParaRPr lang="ru-RU" sz="2800" dirty="0"/>
          </a:p>
        </p:txBody>
      </p:sp>
    </p:spTree>
    <p:extLst>
      <p:ext uri="{BB962C8B-B14F-4D97-AF65-F5344CB8AC3E}">
        <p14:creationId xmlns:p14="http://schemas.microsoft.com/office/powerpoint/2010/main" val="40786340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en-US" dirty="0" smtClean="0"/>
              <a:t>wavy</a:t>
            </a:r>
            <a:r>
              <a:rPr lang="en-US" dirty="0"/>
              <a:t>  [ ˈ</a:t>
            </a:r>
            <a:r>
              <a:rPr lang="en-US" dirty="0" err="1" smtClean="0"/>
              <a:t>weɪ</a:t>
            </a:r>
            <a:r>
              <a:rPr lang="en-US" dirty="0" smtClean="0"/>
              <a:t> vi ]</a:t>
            </a:r>
            <a:r>
              <a:rPr lang="ru-RU" i="1" dirty="0"/>
              <a:t> волнистый</a:t>
            </a:r>
            <a:r>
              <a:rPr lang="en-US" dirty="0" smtClean="0"/>
              <a:t> ,shoulder length</a:t>
            </a:r>
            <a:endParaRPr lang="ru-RU" dirty="0"/>
          </a:p>
        </p:txBody>
      </p:sp>
      <p:pic>
        <p:nvPicPr>
          <p:cNvPr id="4" name="Picture 12" descr="http://www.artsmartiauxcombat.com/images/hairstyles-for-medium-hair-2013-i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808" y="4509120"/>
            <a:ext cx="1193275"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2656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curly </a:t>
            </a:r>
            <a:r>
              <a:rPr lang="en-US" dirty="0"/>
              <a:t> [ ˈ</a:t>
            </a:r>
            <a:r>
              <a:rPr lang="en-US" dirty="0" err="1"/>
              <a:t>kɜːli</a:t>
            </a:r>
            <a:r>
              <a:rPr lang="en-US" dirty="0"/>
              <a:t> </a:t>
            </a:r>
            <a:r>
              <a:rPr lang="en-US" dirty="0" smtClean="0"/>
              <a:t>] ,thick</a:t>
            </a:r>
            <a:r>
              <a:rPr lang="el-GR" dirty="0"/>
              <a:t> [ θ</a:t>
            </a:r>
            <a:r>
              <a:rPr lang="en-US" dirty="0" err="1"/>
              <a:t>ɪk</a:t>
            </a:r>
            <a:r>
              <a:rPr lang="en-US" dirty="0"/>
              <a:t> ]</a:t>
            </a:r>
            <a:br>
              <a:rPr lang="en-US" dirty="0"/>
            </a:br>
            <a:r>
              <a:rPr lang="en-US" dirty="0"/>
              <a:t> </a:t>
            </a:r>
            <a:r>
              <a:rPr lang="en-US" dirty="0" smtClean="0"/>
              <a:t> </a:t>
            </a:r>
            <a:r>
              <a:rPr lang="ru-RU" dirty="0"/>
              <a:t> </a:t>
            </a:r>
            <a:r>
              <a:rPr lang="en-US" dirty="0" smtClean="0"/>
              <a:t>     </a:t>
            </a:r>
            <a:r>
              <a:rPr lang="ru-RU" i="1" dirty="0" smtClean="0"/>
              <a:t>кудрявый</a:t>
            </a:r>
            <a:r>
              <a:rPr lang="en-US" dirty="0" smtClean="0"/>
              <a:t>            </a:t>
            </a:r>
            <a:r>
              <a:rPr lang="ru-RU" i="1" dirty="0" smtClean="0"/>
              <a:t>густой</a:t>
            </a:r>
            <a:endParaRPr lang="ru-RU" dirty="0"/>
          </a:p>
        </p:txBody>
      </p:sp>
      <p:pic>
        <p:nvPicPr>
          <p:cNvPr id="3" name="Picture 10" descr="http://raikovstudio.ru/wp-content/uploads/2015/05/1341164.62480176.original.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5311968"/>
            <a:ext cx="1152128" cy="781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27685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fair</a:t>
            </a:r>
            <a:r>
              <a:rPr lang="en-US" dirty="0"/>
              <a:t> [ </a:t>
            </a:r>
            <a:r>
              <a:rPr lang="en-US" dirty="0" err="1"/>
              <a:t>feə</a:t>
            </a:r>
            <a:r>
              <a:rPr lang="en-US" dirty="0"/>
              <a:t>(r) ] </a:t>
            </a:r>
            <a:r>
              <a:rPr lang="en-US" dirty="0" smtClean="0"/>
              <a:t>/ blond</a:t>
            </a:r>
            <a:r>
              <a:rPr lang="en-US" dirty="0"/>
              <a:t> [ </a:t>
            </a:r>
            <a:r>
              <a:rPr lang="en-US" dirty="0" err="1"/>
              <a:t>blɒnd</a:t>
            </a:r>
            <a:r>
              <a:rPr lang="en-US" dirty="0"/>
              <a:t> ]</a:t>
            </a:r>
            <a:r>
              <a:rPr lang="en-US" dirty="0" smtClean="0"/>
              <a:t>, straight, thin</a:t>
            </a:r>
            <a:r>
              <a:rPr lang="el-GR" dirty="0"/>
              <a:t>[ θ</a:t>
            </a:r>
            <a:r>
              <a:rPr lang="en-US" dirty="0" err="1"/>
              <a:t>ɪn</a:t>
            </a:r>
            <a:r>
              <a:rPr lang="en-US" dirty="0"/>
              <a:t> </a:t>
            </a:r>
            <a:r>
              <a:rPr lang="en-US" dirty="0" smtClean="0"/>
              <a:t>]</a:t>
            </a:r>
            <a:r>
              <a:rPr lang="ru-RU" i="1" dirty="0"/>
              <a:t> тонкий</a:t>
            </a:r>
            <a:endParaRPr lang="ru-RU" dirty="0"/>
          </a:p>
        </p:txBody>
      </p:sp>
      <p:pic>
        <p:nvPicPr>
          <p:cNvPr id="3" name="Picture 8" descr="http://www.besthairstyles2013.com/wp-content/uploads/2013/06/blonde-highlights-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5876454"/>
            <a:ext cx="1224136" cy="792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4398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en-US" dirty="0">
                <a:latin typeface="Century Gothic" pitchFamily="34" charset="0"/>
              </a:rPr>
              <a:t>He/she wears </a:t>
            </a:r>
            <a:r>
              <a:rPr lang="en-US" dirty="0" smtClean="0">
                <a:latin typeface="Century Gothic" pitchFamily="34" charset="0"/>
              </a:rPr>
              <a:t>her</a:t>
            </a:r>
            <a:r>
              <a:rPr lang="ru-RU" dirty="0" smtClean="0">
                <a:latin typeface="Century Gothic" pitchFamily="34" charset="0"/>
              </a:rPr>
              <a:t>  </a:t>
            </a:r>
            <a:r>
              <a:rPr lang="en-US" b="1" dirty="0" smtClean="0">
                <a:latin typeface="Century Gothic" pitchFamily="34" charset="0"/>
              </a:rPr>
              <a:t>straight</a:t>
            </a:r>
            <a:r>
              <a:rPr lang="en-US" dirty="0">
                <a:latin typeface="Century Gothic" pitchFamily="34" charset="0"/>
              </a:rPr>
              <a:t> hair</a:t>
            </a:r>
            <a:br>
              <a:rPr lang="en-US" dirty="0">
                <a:latin typeface="Century Gothic" pitchFamily="34" charset="0"/>
              </a:rPr>
            </a:br>
            <a:r>
              <a:rPr lang="en-US" b="1" dirty="0" smtClean="0"/>
              <a:t>in </a:t>
            </a:r>
            <a:r>
              <a:rPr lang="en-US" b="1" dirty="0"/>
              <a:t>a pony </a:t>
            </a:r>
            <a:r>
              <a:rPr lang="en-US" b="1" dirty="0" smtClean="0"/>
              <a:t>tail</a:t>
            </a:r>
            <a:r>
              <a:rPr lang="ru-RU" b="1" dirty="0" smtClean="0"/>
              <a:t>.</a:t>
            </a:r>
            <a:r>
              <a:rPr lang="ru-RU" b="1" dirty="0"/>
              <a:t/>
            </a:r>
            <a:br>
              <a:rPr lang="ru-RU" b="1" dirty="0"/>
            </a:br>
            <a:endParaRPr lang="ru-RU" b="1" dirty="0"/>
          </a:p>
        </p:txBody>
      </p:sp>
      <p:pic>
        <p:nvPicPr>
          <p:cNvPr id="3" name="Рисунок 10" descr="хвост.jpg"/>
          <p:cNvPicPr>
            <a:picLocks noChangeAspect="1"/>
          </p:cNvPicPr>
          <p:nvPr/>
        </p:nvPicPr>
        <p:blipFill>
          <a:blip r:embed="rId2" cstate="print"/>
          <a:srcRect/>
          <a:stretch>
            <a:fillRect/>
          </a:stretch>
        </p:blipFill>
        <p:spPr bwMode="auto">
          <a:xfrm>
            <a:off x="2483768" y="5824802"/>
            <a:ext cx="288032" cy="484518"/>
          </a:xfrm>
          <a:prstGeom prst="rect">
            <a:avLst/>
          </a:prstGeom>
          <a:noFill/>
          <a:ln w="9525">
            <a:noFill/>
            <a:miter lim="800000"/>
            <a:headEnd/>
            <a:tailEnd/>
          </a:ln>
        </p:spPr>
      </p:pic>
    </p:spTree>
    <p:extLst>
      <p:ext uri="{BB962C8B-B14F-4D97-AF65-F5344CB8AC3E}">
        <p14:creationId xmlns:p14="http://schemas.microsoft.com/office/powerpoint/2010/main" val="27399860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1368152"/>
          </a:xfrm>
        </p:spPr>
        <p:txBody>
          <a:bodyPr>
            <a:normAutofit fontScale="90000"/>
          </a:bodyPr>
          <a:lstStyle/>
          <a:p>
            <a:r>
              <a:rPr lang="en-US" dirty="0" err="1" smtClean="0"/>
              <a:t>close-cropped</a:t>
            </a:r>
            <a:r>
              <a:rPr lang="en-US" dirty="0" err="1"/>
              <a:t>|kləʊsˈ</a:t>
            </a:r>
            <a:r>
              <a:rPr lang="en-US" dirty="0" err="1" smtClean="0"/>
              <a:t>krɒpt</a:t>
            </a:r>
            <a:r>
              <a:rPr lang="en-US" dirty="0" smtClean="0"/>
              <a:t>|</a:t>
            </a:r>
            <a:r>
              <a:rPr lang="ru-RU" dirty="0"/>
              <a:t>коротко </a:t>
            </a:r>
            <a:r>
              <a:rPr lang="ru-RU" dirty="0" smtClean="0"/>
              <a:t>стриженный</a:t>
            </a:r>
            <a:r>
              <a:rPr lang="en-US" dirty="0"/>
              <a:t> </a:t>
            </a:r>
            <a:r>
              <a:rPr lang="ru-RU" dirty="0"/>
              <a:t/>
            </a:r>
            <a:br>
              <a:rPr lang="ru-RU" dirty="0"/>
            </a:br>
            <a:endParaRPr lang="ru-RU" dirty="0"/>
          </a:p>
        </p:txBody>
      </p:sp>
      <p:pic>
        <p:nvPicPr>
          <p:cNvPr id="3" name="Рисунок 3" descr="волосы2.jpg"/>
          <p:cNvPicPr>
            <a:picLocks noChangeAspect="1"/>
          </p:cNvPicPr>
          <p:nvPr/>
        </p:nvPicPr>
        <p:blipFill>
          <a:blip r:embed="rId2" cstate="print"/>
          <a:srcRect/>
          <a:stretch>
            <a:fillRect/>
          </a:stretch>
        </p:blipFill>
        <p:spPr bwMode="auto">
          <a:xfrm>
            <a:off x="2267744" y="5125460"/>
            <a:ext cx="1224136" cy="1327876"/>
          </a:xfrm>
          <a:prstGeom prst="rect">
            <a:avLst/>
          </a:prstGeom>
          <a:noFill/>
          <a:ln w="9525">
            <a:noFill/>
            <a:miter lim="800000"/>
            <a:headEnd/>
            <a:tailEnd/>
          </a:ln>
        </p:spPr>
      </p:pic>
    </p:spTree>
    <p:extLst>
      <p:ext uri="{BB962C8B-B14F-4D97-AF65-F5344CB8AC3E}">
        <p14:creationId xmlns:p14="http://schemas.microsoft.com/office/powerpoint/2010/main" val="645654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en-US" dirty="0" smtClean="0"/>
              <a:t>in a plait</a:t>
            </a:r>
            <a:r>
              <a:rPr lang="en-US" dirty="0"/>
              <a:t> [ </a:t>
            </a:r>
            <a:r>
              <a:rPr lang="en-US" dirty="0" err="1"/>
              <a:t>plæt</a:t>
            </a:r>
            <a:r>
              <a:rPr lang="en-US" dirty="0"/>
              <a:t> </a:t>
            </a:r>
            <a:r>
              <a:rPr lang="en-US" dirty="0" smtClean="0"/>
              <a:t>]</a:t>
            </a:r>
            <a:r>
              <a:rPr lang="ru-RU" i="1" dirty="0"/>
              <a:t> </a:t>
            </a:r>
            <a:r>
              <a:rPr lang="ru-RU" i="1" dirty="0" smtClean="0"/>
              <a:t>(коса)</a:t>
            </a:r>
            <a:endParaRPr lang="ru-RU" dirty="0"/>
          </a:p>
        </p:txBody>
      </p:sp>
      <p:pic>
        <p:nvPicPr>
          <p:cNvPr id="3" name="Рисунок 9" descr="коса.jpg"/>
          <p:cNvPicPr>
            <a:picLocks noChangeAspect="1"/>
          </p:cNvPicPr>
          <p:nvPr/>
        </p:nvPicPr>
        <p:blipFill>
          <a:blip r:embed="rId2" cstate="print"/>
          <a:srcRect/>
          <a:stretch>
            <a:fillRect/>
          </a:stretch>
        </p:blipFill>
        <p:spPr bwMode="auto">
          <a:xfrm>
            <a:off x="3203848" y="4523192"/>
            <a:ext cx="792088" cy="1210063"/>
          </a:xfrm>
          <a:prstGeom prst="rect">
            <a:avLst/>
          </a:prstGeom>
          <a:noFill/>
          <a:ln w="9525">
            <a:noFill/>
            <a:miter lim="800000"/>
            <a:headEnd/>
            <a:tailEnd/>
          </a:ln>
        </p:spPr>
      </p:pic>
    </p:spTree>
    <p:extLst>
      <p:ext uri="{BB962C8B-B14F-4D97-AF65-F5344CB8AC3E}">
        <p14:creationId xmlns:p14="http://schemas.microsoft.com/office/powerpoint/2010/main" val="2277903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Не</a:t>
            </a:r>
            <a:r>
              <a:rPr lang="en-US" dirty="0"/>
              <a:t> </a:t>
            </a:r>
            <a:r>
              <a:rPr lang="en-US" dirty="0" smtClean="0"/>
              <a:t> is bald</a:t>
            </a:r>
            <a:r>
              <a:rPr lang="en-US" dirty="0"/>
              <a:t>  [ </a:t>
            </a:r>
            <a:r>
              <a:rPr lang="en-US" dirty="0" err="1"/>
              <a:t>bɔːld</a:t>
            </a:r>
            <a:r>
              <a:rPr lang="en-US" dirty="0"/>
              <a:t> </a:t>
            </a:r>
            <a:r>
              <a:rPr lang="en-US" dirty="0" smtClean="0"/>
              <a:t>].</a:t>
            </a:r>
            <a:endParaRPr lang="ru-RU" dirty="0"/>
          </a:p>
        </p:txBody>
      </p:sp>
      <p:pic>
        <p:nvPicPr>
          <p:cNvPr id="3" name="Picture 14" descr="http://inform-buro.org/uploads/posts/2013-04/yxov93y21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5229200"/>
            <a:ext cx="1173427" cy="954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14986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143000"/>
          </a:xfrm>
        </p:spPr>
        <p:txBody>
          <a:bodyPr>
            <a:normAutofit/>
          </a:bodyPr>
          <a:lstStyle/>
          <a:p>
            <a:r>
              <a:rPr lang="en-US" dirty="0">
                <a:latin typeface="Century Gothic" pitchFamily="34" charset="0"/>
              </a:rPr>
              <a:t>He/she wears his/her … </a:t>
            </a:r>
            <a:r>
              <a:rPr lang="en-US" dirty="0" smtClean="0">
                <a:latin typeface="Century Gothic" pitchFamily="34" charset="0"/>
              </a:rPr>
              <a:t>hair</a:t>
            </a:r>
            <a:r>
              <a:rPr lang="ru-RU" dirty="0" smtClean="0">
                <a:latin typeface="Century Gothic" pitchFamily="34" charset="0"/>
              </a:rPr>
              <a:t>…</a:t>
            </a:r>
            <a:endParaRPr lang="ru-RU" dirty="0"/>
          </a:p>
        </p:txBody>
      </p:sp>
      <p:sp>
        <p:nvSpPr>
          <p:cNvPr id="3" name="Прямоугольник 2"/>
          <p:cNvSpPr/>
          <p:nvPr/>
        </p:nvSpPr>
        <p:spPr>
          <a:xfrm>
            <a:off x="5220072" y="1196752"/>
            <a:ext cx="1656184" cy="3539430"/>
          </a:xfrm>
          <a:prstGeom prst="rect">
            <a:avLst/>
          </a:prstGeom>
        </p:spPr>
        <p:txBody>
          <a:bodyPr wrap="square">
            <a:spAutoFit/>
          </a:bodyPr>
          <a:lstStyle/>
          <a:p>
            <a:pPr fontAlgn="auto">
              <a:spcBef>
                <a:spcPts val="0"/>
              </a:spcBef>
              <a:spcAft>
                <a:spcPts val="0"/>
              </a:spcAft>
              <a:defRPr/>
            </a:pPr>
            <a:r>
              <a:rPr lang="en-US" sz="3200" dirty="0"/>
              <a:t>-</a:t>
            </a:r>
            <a:r>
              <a:rPr lang="en-US" sz="3200" dirty="0">
                <a:solidFill>
                  <a:srgbClr val="002060"/>
                </a:solidFill>
              </a:rPr>
              <a:t>straight</a:t>
            </a:r>
          </a:p>
          <a:p>
            <a:pPr fontAlgn="auto">
              <a:spcBef>
                <a:spcPts val="0"/>
              </a:spcBef>
              <a:spcAft>
                <a:spcPts val="0"/>
              </a:spcAft>
              <a:defRPr/>
            </a:pPr>
            <a:r>
              <a:rPr lang="en-US" sz="3200" dirty="0">
                <a:solidFill>
                  <a:srgbClr val="002060"/>
                </a:solidFill>
              </a:rPr>
              <a:t>-wavy</a:t>
            </a:r>
          </a:p>
          <a:p>
            <a:pPr fontAlgn="auto">
              <a:spcBef>
                <a:spcPts val="0"/>
              </a:spcBef>
              <a:spcAft>
                <a:spcPts val="0"/>
              </a:spcAft>
              <a:defRPr/>
            </a:pPr>
            <a:r>
              <a:rPr lang="en-US" sz="3200" dirty="0">
                <a:solidFill>
                  <a:srgbClr val="002060"/>
                </a:solidFill>
              </a:rPr>
              <a:t>-curly</a:t>
            </a:r>
          </a:p>
          <a:p>
            <a:pPr fontAlgn="auto">
              <a:spcBef>
                <a:spcPts val="0"/>
              </a:spcBef>
              <a:spcAft>
                <a:spcPts val="0"/>
              </a:spcAft>
              <a:defRPr/>
            </a:pPr>
            <a:r>
              <a:rPr lang="en-US" sz="3200" dirty="0">
                <a:solidFill>
                  <a:srgbClr val="002060"/>
                </a:solidFill>
              </a:rPr>
              <a:t>-dark</a:t>
            </a:r>
          </a:p>
          <a:p>
            <a:pPr fontAlgn="auto">
              <a:spcBef>
                <a:spcPts val="0"/>
              </a:spcBef>
              <a:spcAft>
                <a:spcPts val="0"/>
              </a:spcAft>
              <a:defRPr/>
            </a:pPr>
            <a:r>
              <a:rPr lang="en-US" sz="3200" dirty="0">
                <a:solidFill>
                  <a:srgbClr val="002060"/>
                </a:solidFill>
              </a:rPr>
              <a:t>-fair</a:t>
            </a:r>
          </a:p>
          <a:p>
            <a:pPr fontAlgn="auto">
              <a:spcBef>
                <a:spcPts val="0"/>
              </a:spcBef>
              <a:spcAft>
                <a:spcPts val="0"/>
              </a:spcAft>
              <a:defRPr/>
            </a:pPr>
            <a:r>
              <a:rPr lang="en-US" sz="3200" dirty="0">
                <a:solidFill>
                  <a:srgbClr val="002060"/>
                </a:solidFill>
              </a:rPr>
              <a:t>-black</a:t>
            </a:r>
          </a:p>
          <a:p>
            <a:pPr fontAlgn="auto">
              <a:spcBef>
                <a:spcPts val="0"/>
              </a:spcBef>
              <a:spcAft>
                <a:spcPts val="0"/>
              </a:spcAft>
              <a:defRPr/>
            </a:pPr>
            <a:r>
              <a:rPr lang="en-US" sz="3200" dirty="0">
                <a:solidFill>
                  <a:srgbClr val="002060"/>
                </a:solidFill>
              </a:rPr>
              <a:t>-blond</a:t>
            </a:r>
          </a:p>
        </p:txBody>
      </p:sp>
      <p:sp>
        <p:nvSpPr>
          <p:cNvPr id="4" name="Прямоугольник 3"/>
          <p:cNvSpPr/>
          <p:nvPr/>
        </p:nvSpPr>
        <p:spPr>
          <a:xfrm>
            <a:off x="7308304" y="1443841"/>
            <a:ext cx="1728192" cy="4247317"/>
          </a:xfrm>
          <a:prstGeom prst="rect">
            <a:avLst/>
          </a:prstGeom>
        </p:spPr>
        <p:txBody>
          <a:bodyPr wrap="square">
            <a:spAutoFit/>
          </a:bodyPr>
          <a:lstStyle/>
          <a:p>
            <a:pPr fontAlgn="auto">
              <a:spcBef>
                <a:spcPts val="0"/>
              </a:spcBef>
              <a:spcAft>
                <a:spcPts val="0"/>
              </a:spcAft>
              <a:defRPr/>
            </a:pPr>
            <a:r>
              <a:rPr lang="en-US" sz="2800" dirty="0"/>
              <a:t>-long</a:t>
            </a:r>
          </a:p>
          <a:p>
            <a:pPr fontAlgn="auto">
              <a:spcBef>
                <a:spcPts val="0"/>
              </a:spcBef>
              <a:spcAft>
                <a:spcPts val="0"/>
              </a:spcAft>
              <a:defRPr/>
            </a:pPr>
            <a:r>
              <a:rPr lang="en-US" sz="2800" dirty="0"/>
              <a:t>-short</a:t>
            </a:r>
          </a:p>
          <a:p>
            <a:pPr fontAlgn="auto">
              <a:spcBef>
                <a:spcPts val="0"/>
              </a:spcBef>
              <a:spcAft>
                <a:spcPts val="0"/>
              </a:spcAft>
              <a:defRPr/>
            </a:pPr>
            <a:r>
              <a:rPr lang="en-US" sz="2800" dirty="0"/>
              <a:t>-</a:t>
            </a:r>
            <a:r>
              <a:rPr lang="en-US" sz="2800" dirty="0" smtClean="0"/>
              <a:t>shoulder-length</a:t>
            </a:r>
            <a:endParaRPr lang="en-US" sz="2800" dirty="0"/>
          </a:p>
          <a:p>
            <a:pPr fontAlgn="auto">
              <a:spcBef>
                <a:spcPts val="0"/>
              </a:spcBef>
              <a:spcAft>
                <a:spcPts val="0"/>
              </a:spcAft>
              <a:defRPr/>
            </a:pPr>
            <a:r>
              <a:rPr lang="ru-RU" sz="2800" dirty="0" smtClean="0"/>
              <a:t>-</a:t>
            </a:r>
            <a:r>
              <a:rPr lang="en-US" sz="2800" dirty="0" smtClean="0"/>
              <a:t>in </a:t>
            </a:r>
            <a:r>
              <a:rPr lang="en-US" sz="2800" dirty="0"/>
              <a:t>a pony </a:t>
            </a:r>
            <a:r>
              <a:rPr lang="en-US" sz="2800" dirty="0" smtClean="0"/>
              <a:t>tail</a:t>
            </a:r>
            <a:endParaRPr lang="ru-RU" sz="2800" dirty="0" smtClean="0"/>
          </a:p>
          <a:p>
            <a:pPr fontAlgn="auto">
              <a:spcBef>
                <a:spcPts val="0"/>
              </a:spcBef>
              <a:spcAft>
                <a:spcPts val="0"/>
              </a:spcAft>
              <a:defRPr/>
            </a:pPr>
            <a:r>
              <a:rPr lang="ru-RU" sz="2800" dirty="0" smtClean="0"/>
              <a:t>-</a:t>
            </a:r>
            <a:r>
              <a:rPr lang="en-US" sz="2800" dirty="0" smtClean="0"/>
              <a:t>close-cropped</a:t>
            </a:r>
            <a:endParaRPr lang="ru-RU" sz="2800" dirty="0" smtClean="0"/>
          </a:p>
          <a:p>
            <a:pPr>
              <a:defRPr/>
            </a:pPr>
            <a:r>
              <a:rPr lang="ru-RU" sz="2800" dirty="0" smtClean="0"/>
              <a:t>-</a:t>
            </a:r>
            <a:r>
              <a:rPr lang="en-US" sz="2800" dirty="0" smtClean="0"/>
              <a:t>in </a:t>
            </a:r>
            <a:r>
              <a:rPr lang="en-US" sz="2800" dirty="0"/>
              <a:t>a plait</a:t>
            </a:r>
          </a:p>
          <a:p>
            <a:pPr fontAlgn="auto">
              <a:spcBef>
                <a:spcPts val="0"/>
              </a:spcBef>
              <a:spcAft>
                <a:spcPts val="0"/>
              </a:spcAft>
              <a:defRPr/>
            </a:pPr>
            <a:endParaRPr lang="en-US" dirty="0"/>
          </a:p>
        </p:txBody>
      </p:sp>
      <p:sp>
        <p:nvSpPr>
          <p:cNvPr id="5" name="Прямоугольник 4"/>
          <p:cNvSpPr/>
          <p:nvPr/>
        </p:nvSpPr>
        <p:spPr>
          <a:xfrm>
            <a:off x="323528" y="6021288"/>
            <a:ext cx="3816424" cy="646331"/>
          </a:xfrm>
          <a:prstGeom prst="rect">
            <a:avLst/>
          </a:prstGeom>
        </p:spPr>
        <p:txBody>
          <a:bodyPr wrap="square">
            <a:spAutoFit/>
          </a:bodyPr>
          <a:lstStyle/>
          <a:p>
            <a:r>
              <a:rPr lang="en-US" sz="3600" dirty="0"/>
              <a:t>He is</a:t>
            </a:r>
          </a:p>
        </p:txBody>
      </p:sp>
      <p:sp>
        <p:nvSpPr>
          <p:cNvPr id="6" name="Прямоугольник 5"/>
          <p:cNvSpPr/>
          <p:nvPr/>
        </p:nvSpPr>
        <p:spPr>
          <a:xfrm>
            <a:off x="323528" y="6021288"/>
            <a:ext cx="3600400" cy="646331"/>
          </a:xfrm>
          <a:prstGeom prst="rect">
            <a:avLst/>
          </a:prstGeom>
        </p:spPr>
        <p:txBody>
          <a:bodyPr wrap="square">
            <a:spAutoFit/>
          </a:bodyPr>
          <a:lstStyle/>
          <a:p>
            <a:pPr algn="ctr" fontAlgn="auto">
              <a:spcBef>
                <a:spcPts val="0"/>
              </a:spcBef>
              <a:spcAft>
                <a:spcPts val="0"/>
              </a:spcAft>
              <a:defRPr/>
            </a:pPr>
            <a:r>
              <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bald.</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679409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Рисунок 1" descr="волосы.jpg"/>
          <p:cNvPicPr>
            <a:picLocks noChangeAspect="1"/>
          </p:cNvPicPr>
          <p:nvPr/>
        </p:nvPicPr>
        <p:blipFill>
          <a:blip r:embed="rId2" cstate="print"/>
          <a:srcRect/>
          <a:stretch>
            <a:fillRect/>
          </a:stretch>
        </p:blipFill>
        <p:spPr bwMode="auto">
          <a:xfrm>
            <a:off x="285750" y="214313"/>
            <a:ext cx="4810125" cy="2765425"/>
          </a:xfrm>
          <a:prstGeom prst="rect">
            <a:avLst/>
          </a:prstGeom>
          <a:noFill/>
          <a:ln w="9525">
            <a:noFill/>
            <a:miter lim="800000"/>
            <a:headEnd/>
            <a:tailEnd/>
          </a:ln>
        </p:spPr>
      </p:pic>
      <p:pic>
        <p:nvPicPr>
          <p:cNvPr id="22531" name="Рисунок 2" descr="волосы1.jpg"/>
          <p:cNvPicPr>
            <a:picLocks noChangeAspect="1"/>
          </p:cNvPicPr>
          <p:nvPr/>
        </p:nvPicPr>
        <p:blipFill>
          <a:blip r:embed="rId3" cstate="print"/>
          <a:srcRect/>
          <a:stretch>
            <a:fillRect/>
          </a:stretch>
        </p:blipFill>
        <p:spPr bwMode="auto">
          <a:xfrm>
            <a:off x="214313" y="3143250"/>
            <a:ext cx="1547812" cy="1743075"/>
          </a:xfrm>
          <a:prstGeom prst="rect">
            <a:avLst/>
          </a:prstGeom>
          <a:noFill/>
          <a:ln w="9525">
            <a:noFill/>
            <a:miter lim="800000"/>
            <a:headEnd/>
            <a:tailEnd/>
          </a:ln>
        </p:spPr>
      </p:pic>
      <p:pic>
        <p:nvPicPr>
          <p:cNvPr id="22532" name="Рисунок 3" descr="волосы2.jpg"/>
          <p:cNvPicPr>
            <a:picLocks noChangeAspect="1"/>
          </p:cNvPicPr>
          <p:nvPr/>
        </p:nvPicPr>
        <p:blipFill>
          <a:blip r:embed="rId4" cstate="print"/>
          <a:srcRect/>
          <a:stretch>
            <a:fillRect/>
          </a:stretch>
        </p:blipFill>
        <p:spPr bwMode="auto">
          <a:xfrm>
            <a:off x="5357813" y="500063"/>
            <a:ext cx="1720850" cy="2466975"/>
          </a:xfrm>
          <a:prstGeom prst="rect">
            <a:avLst/>
          </a:prstGeom>
          <a:noFill/>
          <a:ln w="9525">
            <a:noFill/>
            <a:miter lim="800000"/>
            <a:headEnd/>
            <a:tailEnd/>
          </a:ln>
        </p:spPr>
      </p:pic>
      <p:pic>
        <p:nvPicPr>
          <p:cNvPr id="22533" name="Рисунок 4" descr="волосы3.jpg"/>
          <p:cNvPicPr>
            <a:picLocks noChangeAspect="1"/>
          </p:cNvPicPr>
          <p:nvPr/>
        </p:nvPicPr>
        <p:blipFill>
          <a:blip r:embed="rId5" cstate="print"/>
          <a:srcRect/>
          <a:stretch>
            <a:fillRect/>
          </a:stretch>
        </p:blipFill>
        <p:spPr bwMode="auto">
          <a:xfrm>
            <a:off x="2071688" y="3143250"/>
            <a:ext cx="1357312" cy="1465263"/>
          </a:xfrm>
          <a:prstGeom prst="rect">
            <a:avLst/>
          </a:prstGeom>
          <a:noFill/>
          <a:ln w="9525">
            <a:noFill/>
            <a:miter lim="800000"/>
            <a:headEnd/>
            <a:tailEnd/>
          </a:ln>
        </p:spPr>
      </p:pic>
      <p:pic>
        <p:nvPicPr>
          <p:cNvPr id="22534" name="Рисунок 5" descr="волосы4.jpg"/>
          <p:cNvPicPr>
            <a:picLocks noChangeAspect="1"/>
          </p:cNvPicPr>
          <p:nvPr/>
        </p:nvPicPr>
        <p:blipFill>
          <a:blip r:embed="rId6" cstate="print"/>
          <a:srcRect/>
          <a:stretch>
            <a:fillRect/>
          </a:stretch>
        </p:blipFill>
        <p:spPr bwMode="auto">
          <a:xfrm>
            <a:off x="7286625" y="414338"/>
            <a:ext cx="1571625" cy="2035175"/>
          </a:xfrm>
          <a:prstGeom prst="rect">
            <a:avLst/>
          </a:prstGeom>
          <a:noFill/>
          <a:ln w="9525">
            <a:noFill/>
            <a:miter lim="800000"/>
            <a:headEnd/>
            <a:tailEnd/>
          </a:ln>
        </p:spPr>
      </p:pic>
      <p:pic>
        <p:nvPicPr>
          <p:cNvPr id="22535" name="Рисунок 6" descr="волосы5.jpg"/>
          <p:cNvPicPr>
            <a:picLocks noChangeAspect="1"/>
          </p:cNvPicPr>
          <p:nvPr/>
        </p:nvPicPr>
        <p:blipFill>
          <a:blip r:embed="rId7" cstate="print"/>
          <a:srcRect/>
          <a:stretch>
            <a:fillRect/>
          </a:stretch>
        </p:blipFill>
        <p:spPr bwMode="auto">
          <a:xfrm>
            <a:off x="3714750" y="3500438"/>
            <a:ext cx="1701800" cy="2286000"/>
          </a:xfrm>
          <a:prstGeom prst="rect">
            <a:avLst/>
          </a:prstGeom>
          <a:noFill/>
          <a:ln w="9525">
            <a:noFill/>
            <a:miter lim="800000"/>
            <a:headEnd/>
            <a:tailEnd/>
          </a:ln>
        </p:spPr>
      </p:pic>
      <p:pic>
        <p:nvPicPr>
          <p:cNvPr id="22536" name="Рисунок 7" descr="волосы6.jpg"/>
          <p:cNvPicPr>
            <a:picLocks noChangeAspect="1"/>
          </p:cNvPicPr>
          <p:nvPr/>
        </p:nvPicPr>
        <p:blipFill>
          <a:blip r:embed="rId8" cstate="print"/>
          <a:srcRect/>
          <a:stretch>
            <a:fillRect/>
          </a:stretch>
        </p:blipFill>
        <p:spPr bwMode="auto">
          <a:xfrm>
            <a:off x="2214563" y="4826000"/>
            <a:ext cx="1285875" cy="1903413"/>
          </a:xfrm>
          <a:prstGeom prst="rect">
            <a:avLst/>
          </a:prstGeom>
          <a:noFill/>
          <a:ln w="9525">
            <a:noFill/>
            <a:miter lim="800000"/>
            <a:headEnd/>
            <a:tailEnd/>
          </a:ln>
        </p:spPr>
      </p:pic>
      <p:pic>
        <p:nvPicPr>
          <p:cNvPr id="22537" name="Рисунок 8" descr="волосы7.jpg"/>
          <p:cNvPicPr>
            <a:picLocks noChangeAspect="1"/>
          </p:cNvPicPr>
          <p:nvPr/>
        </p:nvPicPr>
        <p:blipFill>
          <a:blip r:embed="rId9" cstate="print"/>
          <a:srcRect/>
          <a:stretch>
            <a:fillRect/>
          </a:stretch>
        </p:blipFill>
        <p:spPr bwMode="auto">
          <a:xfrm>
            <a:off x="357188" y="5072063"/>
            <a:ext cx="1214437" cy="1674812"/>
          </a:xfrm>
          <a:prstGeom prst="rect">
            <a:avLst/>
          </a:prstGeom>
          <a:noFill/>
          <a:ln w="9525">
            <a:noFill/>
            <a:miter lim="800000"/>
            <a:headEnd/>
            <a:tailEnd/>
          </a:ln>
        </p:spPr>
      </p:pic>
      <p:pic>
        <p:nvPicPr>
          <p:cNvPr id="22538" name="Рисунок 9" descr="коса.jpg"/>
          <p:cNvPicPr>
            <a:picLocks noChangeAspect="1"/>
          </p:cNvPicPr>
          <p:nvPr/>
        </p:nvPicPr>
        <p:blipFill>
          <a:blip r:embed="rId10" cstate="print"/>
          <a:srcRect/>
          <a:stretch>
            <a:fillRect/>
          </a:stretch>
        </p:blipFill>
        <p:spPr bwMode="auto">
          <a:xfrm>
            <a:off x="7358063" y="2928938"/>
            <a:ext cx="1509712" cy="2643187"/>
          </a:xfrm>
          <a:prstGeom prst="rect">
            <a:avLst/>
          </a:prstGeom>
          <a:noFill/>
          <a:ln w="9525">
            <a:noFill/>
            <a:miter lim="800000"/>
            <a:headEnd/>
            <a:tailEnd/>
          </a:ln>
        </p:spPr>
      </p:pic>
      <p:pic>
        <p:nvPicPr>
          <p:cNvPr id="22539" name="Рисунок 10" descr="хвост.jpg"/>
          <p:cNvPicPr>
            <a:picLocks noChangeAspect="1"/>
          </p:cNvPicPr>
          <p:nvPr/>
        </p:nvPicPr>
        <p:blipFill>
          <a:blip r:embed="rId11" cstate="print"/>
          <a:srcRect/>
          <a:stretch>
            <a:fillRect/>
          </a:stretch>
        </p:blipFill>
        <p:spPr bwMode="auto">
          <a:xfrm>
            <a:off x="5940152" y="4129088"/>
            <a:ext cx="1587500" cy="2617787"/>
          </a:xfrm>
          <a:prstGeom prst="rect">
            <a:avLst/>
          </a:prstGeom>
          <a:noFill/>
          <a:ln w="9525">
            <a:noFill/>
            <a:miter lim="800000"/>
            <a:headEnd/>
            <a:tailEnd/>
          </a:ln>
        </p:spPr>
      </p:pic>
    </p:spTree>
    <p:extLst>
      <p:ext uri="{BB962C8B-B14F-4D97-AF65-F5344CB8AC3E}">
        <p14:creationId xmlns:p14="http://schemas.microsoft.com/office/powerpoint/2010/main" val="14994229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143000"/>
          </a:xfrm>
        </p:spPr>
        <p:txBody>
          <a:bodyPr>
            <a:normAutofit/>
          </a:bodyPr>
          <a:lstStyle/>
          <a:p>
            <a:r>
              <a:rPr lang="en-US" dirty="0">
                <a:latin typeface="Century Gothic" pitchFamily="34" charset="0"/>
              </a:rPr>
              <a:t>He/she wears his/her … </a:t>
            </a:r>
            <a:r>
              <a:rPr lang="en-US" dirty="0" smtClean="0">
                <a:latin typeface="Century Gothic" pitchFamily="34" charset="0"/>
              </a:rPr>
              <a:t>hair</a:t>
            </a:r>
            <a:r>
              <a:rPr lang="ru-RU" dirty="0" smtClean="0">
                <a:latin typeface="Century Gothic" pitchFamily="34" charset="0"/>
              </a:rPr>
              <a:t>…</a:t>
            </a:r>
            <a:endParaRPr lang="ru-RU" dirty="0"/>
          </a:p>
        </p:txBody>
      </p:sp>
      <p:sp>
        <p:nvSpPr>
          <p:cNvPr id="3" name="Прямоугольник 2"/>
          <p:cNvSpPr/>
          <p:nvPr/>
        </p:nvSpPr>
        <p:spPr>
          <a:xfrm>
            <a:off x="5220072" y="1196752"/>
            <a:ext cx="1656184" cy="3539430"/>
          </a:xfrm>
          <a:prstGeom prst="rect">
            <a:avLst/>
          </a:prstGeom>
        </p:spPr>
        <p:txBody>
          <a:bodyPr wrap="square">
            <a:spAutoFit/>
          </a:bodyPr>
          <a:lstStyle/>
          <a:p>
            <a:pPr fontAlgn="auto">
              <a:spcBef>
                <a:spcPts val="0"/>
              </a:spcBef>
              <a:spcAft>
                <a:spcPts val="0"/>
              </a:spcAft>
              <a:defRPr/>
            </a:pPr>
            <a:r>
              <a:rPr lang="en-US" sz="3200" dirty="0"/>
              <a:t>-</a:t>
            </a:r>
            <a:r>
              <a:rPr lang="en-US" sz="3200" dirty="0">
                <a:solidFill>
                  <a:srgbClr val="002060"/>
                </a:solidFill>
              </a:rPr>
              <a:t>straight</a:t>
            </a:r>
          </a:p>
          <a:p>
            <a:pPr fontAlgn="auto">
              <a:spcBef>
                <a:spcPts val="0"/>
              </a:spcBef>
              <a:spcAft>
                <a:spcPts val="0"/>
              </a:spcAft>
              <a:defRPr/>
            </a:pPr>
            <a:r>
              <a:rPr lang="en-US" sz="3200" dirty="0">
                <a:solidFill>
                  <a:srgbClr val="002060"/>
                </a:solidFill>
              </a:rPr>
              <a:t>-wavy</a:t>
            </a:r>
          </a:p>
          <a:p>
            <a:pPr fontAlgn="auto">
              <a:spcBef>
                <a:spcPts val="0"/>
              </a:spcBef>
              <a:spcAft>
                <a:spcPts val="0"/>
              </a:spcAft>
              <a:defRPr/>
            </a:pPr>
            <a:r>
              <a:rPr lang="en-US" sz="3200" dirty="0">
                <a:solidFill>
                  <a:srgbClr val="002060"/>
                </a:solidFill>
              </a:rPr>
              <a:t>-curly</a:t>
            </a:r>
          </a:p>
          <a:p>
            <a:pPr fontAlgn="auto">
              <a:spcBef>
                <a:spcPts val="0"/>
              </a:spcBef>
              <a:spcAft>
                <a:spcPts val="0"/>
              </a:spcAft>
              <a:defRPr/>
            </a:pPr>
            <a:r>
              <a:rPr lang="en-US" sz="3200" dirty="0">
                <a:solidFill>
                  <a:srgbClr val="002060"/>
                </a:solidFill>
              </a:rPr>
              <a:t>-dark</a:t>
            </a:r>
          </a:p>
          <a:p>
            <a:pPr fontAlgn="auto">
              <a:spcBef>
                <a:spcPts val="0"/>
              </a:spcBef>
              <a:spcAft>
                <a:spcPts val="0"/>
              </a:spcAft>
              <a:defRPr/>
            </a:pPr>
            <a:r>
              <a:rPr lang="en-US" sz="3200" dirty="0">
                <a:solidFill>
                  <a:srgbClr val="002060"/>
                </a:solidFill>
              </a:rPr>
              <a:t>-fair</a:t>
            </a:r>
          </a:p>
          <a:p>
            <a:pPr fontAlgn="auto">
              <a:spcBef>
                <a:spcPts val="0"/>
              </a:spcBef>
              <a:spcAft>
                <a:spcPts val="0"/>
              </a:spcAft>
              <a:defRPr/>
            </a:pPr>
            <a:r>
              <a:rPr lang="en-US" sz="3200" dirty="0">
                <a:solidFill>
                  <a:srgbClr val="002060"/>
                </a:solidFill>
              </a:rPr>
              <a:t>-black</a:t>
            </a:r>
          </a:p>
          <a:p>
            <a:pPr fontAlgn="auto">
              <a:spcBef>
                <a:spcPts val="0"/>
              </a:spcBef>
              <a:spcAft>
                <a:spcPts val="0"/>
              </a:spcAft>
              <a:defRPr/>
            </a:pPr>
            <a:r>
              <a:rPr lang="en-US" sz="3200" dirty="0">
                <a:solidFill>
                  <a:srgbClr val="002060"/>
                </a:solidFill>
              </a:rPr>
              <a:t>-blond</a:t>
            </a:r>
          </a:p>
        </p:txBody>
      </p:sp>
      <p:sp>
        <p:nvSpPr>
          <p:cNvPr id="4" name="Прямоугольник 3"/>
          <p:cNvSpPr/>
          <p:nvPr/>
        </p:nvSpPr>
        <p:spPr>
          <a:xfrm>
            <a:off x="7308304" y="1443841"/>
            <a:ext cx="1728192" cy="4247317"/>
          </a:xfrm>
          <a:prstGeom prst="rect">
            <a:avLst/>
          </a:prstGeom>
        </p:spPr>
        <p:txBody>
          <a:bodyPr wrap="square">
            <a:spAutoFit/>
          </a:bodyPr>
          <a:lstStyle/>
          <a:p>
            <a:pPr fontAlgn="auto">
              <a:spcBef>
                <a:spcPts val="0"/>
              </a:spcBef>
              <a:spcAft>
                <a:spcPts val="0"/>
              </a:spcAft>
              <a:defRPr/>
            </a:pPr>
            <a:r>
              <a:rPr lang="en-US" sz="2800" dirty="0"/>
              <a:t>-long</a:t>
            </a:r>
          </a:p>
          <a:p>
            <a:pPr fontAlgn="auto">
              <a:spcBef>
                <a:spcPts val="0"/>
              </a:spcBef>
              <a:spcAft>
                <a:spcPts val="0"/>
              </a:spcAft>
              <a:defRPr/>
            </a:pPr>
            <a:r>
              <a:rPr lang="en-US" sz="2800" dirty="0"/>
              <a:t>-short</a:t>
            </a:r>
          </a:p>
          <a:p>
            <a:pPr fontAlgn="auto">
              <a:spcBef>
                <a:spcPts val="0"/>
              </a:spcBef>
              <a:spcAft>
                <a:spcPts val="0"/>
              </a:spcAft>
              <a:defRPr/>
            </a:pPr>
            <a:r>
              <a:rPr lang="en-US" sz="2800" dirty="0"/>
              <a:t>-</a:t>
            </a:r>
            <a:r>
              <a:rPr lang="en-US" sz="2800" dirty="0" smtClean="0"/>
              <a:t>shoulder-length</a:t>
            </a:r>
            <a:endParaRPr lang="en-US" sz="2800" dirty="0"/>
          </a:p>
          <a:p>
            <a:pPr fontAlgn="auto">
              <a:spcBef>
                <a:spcPts val="0"/>
              </a:spcBef>
              <a:spcAft>
                <a:spcPts val="0"/>
              </a:spcAft>
              <a:defRPr/>
            </a:pPr>
            <a:r>
              <a:rPr lang="ru-RU" sz="2800" dirty="0" smtClean="0"/>
              <a:t>-</a:t>
            </a:r>
            <a:r>
              <a:rPr lang="en-US" sz="2800" dirty="0" smtClean="0"/>
              <a:t>in </a:t>
            </a:r>
            <a:r>
              <a:rPr lang="en-US" sz="2800" dirty="0"/>
              <a:t>a pony </a:t>
            </a:r>
            <a:r>
              <a:rPr lang="en-US" sz="2800" dirty="0" smtClean="0"/>
              <a:t>tail</a:t>
            </a:r>
            <a:endParaRPr lang="ru-RU" sz="2800" dirty="0" smtClean="0"/>
          </a:p>
          <a:p>
            <a:pPr fontAlgn="auto">
              <a:spcBef>
                <a:spcPts val="0"/>
              </a:spcBef>
              <a:spcAft>
                <a:spcPts val="0"/>
              </a:spcAft>
              <a:defRPr/>
            </a:pPr>
            <a:r>
              <a:rPr lang="ru-RU" sz="2800" dirty="0" smtClean="0"/>
              <a:t>-</a:t>
            </a:r>
            <a:r>
              <a:rPr lang="en-US" sz="2800" dirty="0" smtClean="0"/>
              <a:t>close-cropped</a:t>
            </a:r>
            <a:endParaRPr lang="ru-RU" sz="2800" dirty="0" smtClean="0"/>
          </a:p>
          <a:p>
            <a:pPr>
              <a:defRPr/>
            </a:pPr>
            <a:r>
              <a:rPr lang="ru-RU" sz="2800" dirty="0" smtClean="0"/>
              <a:t>-</a:t>
            </a:r>
            <a:r>
              <a:rPr lang="en-US" sz="2800" dirty="0" smtClean="0"/>
              <a:t>in </a:t>
            </a:r>
            <a:r>
              <a:rPr lang="en-US" sz="2800" dirty="0"/>
              <a:t>a plait</a:t>
            </a:r>
          </a:p>
          <a:p>
            <a:pPr fontAlgn="auto">
              <a:spcBef>
                <a:spcPts val="0"/>
              </a:spcBef>
              <a:spcAft>
                <a:spcPts val="0"/>
              </a:spcAft>
              <a:defRPr/>
            </a:pPr>
            <a:endParaRPr lang="en-US" dirty="0"/>
          </a:p>
        </p:txBody>
      </p:sp>
      <p:sp>
        <p:nvSpPr>
          <p:cNvPr id="5" name="Прямоугольник 4"/>
          <p:cNvSpPr/>
          <p:nvPr/>
        </p:nvSpPr>
        <p:spPr>
          <a:xfrm>
            <a:off x="323528" y="6021288"/>
            <a:ext cx="3816424" cy="646331"/>
          </a:xfrm>
          <a:prstGeom prst="rect">
            <a:avLst/>
          </a:prstGeom>
        </p:spPr>
        <p:txBody>
          <a:bodyPr wrap="square">
            <a:spAutoFit/>
          </a:bodyPr>
          <a:lstStyle/>
          <a:p>
            <a:r>
              <a:rPr lang="en-US" sz="3600" dirty="0"/>
              <a:t>He is</a:t>
            </a:r>
          </a:p>
        </p:txBody>
      </p:sp>
      <p:sp>
        <p:nvSpPr>
          <p:cNvPr id="6" name="Прямоугольник 5"/>
          <p:cNvSpPr/>
          <p:nvPr/>
        </p:nvSpPr>
        <p:spPr>
          <a:xfrm>
            <a:off x="323528" y="6021288"/>
            <a:ext cx="3600400" cy="646331"/>
          </a:xfrm>
          <a:prstGeom prst="rect">
            <a:avLst/>
          </a:prstGeom>
        </p:spPr>
        <p:txBody>
          <a:bodyPr wrap="square">
            <a:spAutoFit/>
          </a:bodyPr>
          <a:lstStyle/>
          <a:p>
            <a:pPr algn="ctr" fontAlgn="auto">
              <a:spcBef>
                <a:spcPts val="0"/>
              </a:spcBef>
              <a:spcAft>
                <a:spcPts val="0"/>
              </a:spcAft>
              <a:defRPr/>
            </a:pPr>
            <a:r>
              <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bald.</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4309768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8000" dirty="0" smtClean="0"/>
              <a:t>face</a:t>
            </a:r>
            <a:endParaRPr lang="ru-RU" sz="8000" dirty="0"/>
          </a:p>
        </p:txBody>
      </p:sp>
      <p:pic>
        <p:nvPicPr>
          <p:cNvPr id="2051" name="Picture 3" descr="C:\Users\User\Desktop\zxuniklnilu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562" y="5013176"/>
            <a:ext cx="2007223" cy="1235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3493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smtClean="0"/>
              <a:t>Built</a:t>
            </a:r>
            <a:r>
              <a:rPr lang="ru-RU" b="1" i="1" dirty="0" smtClean="0"/>
              <a:t> </a:t>
            </a:r>
            <a:r>
              <a:rPr lang="en-US" b="1" i="1" dirty="0" smtClean="0"/>
              <a:t>and </a:t>
            </a:r>
            <a:r>
              <a:rPr lang="en-US" b="1" i="1" dirty="0"/>
              <a:t> </a:t>
            </a:r>
            <a:r>
              <a:rPr lang="en-US" b="1" i="1" dirty="0" smtClean="0"/>
              <a:t>Height </a:t>
            </a:r>
            <a:r>
              <a:rPr lang="en-US" dirty="0"/>
              <a:t> [ </a:t>
            </a:r>
            <a:r>
              <a:rPr lang="en-US" dirty="0" err="1"/>
              <a:t>haɪt</a:t>
            </a:r>
            <a:r>
              <a:rPr lang="en-US" dirty="0"/>
              <a:t> </a:t>
            </a:r>
            <a:r>
              <a:rPr lang="en-US" dirty="0" smtClean="0"/>
              <a:t>]</a:t>
            </a:r>
            <a:r>
              <a:rPr lang="ru-RU" i="1" dirty="0"/>
              <a:t>  рост</a:t>
            </a:r>
            <a:endParaRPr lang="ru-RU" dirty="0"/>
          </a:p>
        </p:txBody>
      </p:sp>
      <p:pic>
        <p:nvPicPr>
          <p:cNvPr id="5123" name="Picture 3" descr="C:\Users\User\Desktop\k4RvhxVPkX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5565320"/>
            <a:ext cx="971599" cy="131919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User\Desktop\6_54346a7ca52ea3aed16964950d7890b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5552283"/>
            <a:ext cx="1008112" cy="1045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03051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girl is slim(</a:t>
            </a:r>
            <a:r>
              <a:rPr lang="ru-RU" dirty="0" smtClean="0"/>
              <a:t>худой )</a:t>
            </a:r>
            <a:r>
              <a:rPr lang="en-US" dirty="0" smtClean="0"/>
              <a:t> and short.</a:t>
            </a:r>
            <a:endParaRPr lang="ru-RU" dirty="0"/>
          </a:p>
        </p:txBody>
      </p:sp>
      <p:pic>
        <p:nvPicPr>
          <p:cNvPr id="35842" name="Picture 2" descr="http://cs305302.userapi.com/v305302014/40bf/Nb4FXVnKkR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71800" y="5084154"/>
            <a:ext cx="1224136" cy="1468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3216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He is well-built and tall.</a:t>
            </a:r>
            <a:endParaRPr lang="ru-RU" dirty="0"/>
          </a:p>
        </p:txBody>
      </p:sp>
      <p:pic>
        <p:nvPicPr>
          <p:cNvPr id="17410" name="Picture 2" descr="https://t3.ftcdn.net/jpg/00/82/44/98/500_F_82449820_iNbDL8lOVyKOuuDJC2MPHDsK0smqPULx.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792" y="5013176"/>
            <a:ext cx="728181" cy="1090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1571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plump</a:t>
            </a:r>
            <a:r>
              <a:rPr lang="en-US" dirty="0"/>
              <a:t>[ </a:t>
            </a:r>
            <a:r>
              <a:rPr lang="en-US" dirty="0" err="1"/>
              <a:t>plʌmp</a:t>
            </a:r>
            <a:r>
              <a:rPr lang="en-US" dirty="0"/>
              <a:t> </a:t>
            </a:r>
            <a:r>
              <a:rPr lang="en-US" dirty="0" smtClean="0"/>
              <a:t>]</a:t>
            </a:r>
            <a:r>
              <a:rPr lang="ru-RU" i="1" dirty="0"/>
              <a:t> полный</a:t>
            </a:r>
            <a:endParaRPr lang="ru-RU" dirty="0"/>
          </a:p>
        </p:txBody>
      </p:sp>
      <p:pic>
        <p:nvPicPr>
          <p:cNvPr id="18434" name="Picture 2" descr="https://s-media-cache-ak0.pinimg.com/736x/91/80/80/9180803f4c9e09fcda3c923f3f4e17a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5949280"/>
            <a:ext cx="543822" cy="792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7007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stout  [ </a:t>
            </a:r>
            <a:r>
              <a:rPr lang="en-US" dirty="0" err="1"/>
              <a:t>staʊt</a:t>
            </a:r>
            <a:r>
              <a:rPr lang="en-US" dirty="0"/>
              <a:t> </a:t>
            </a:r>
            <a:r>
              <a:rPr lang="en-US" dirty="0" smtClean="0"/>
              <a:t>]</a:t>
            </a:r>
            <a:r>
              <a:rPr lang="ru-RU" i="1" dirty="0"/>
              <a:t> полный</a:t>
            </a:r>
            <a:r>
              <a:rPr lang="en-US" dirty="0"/>
              <a:t/>
            </a:r>
            <a:br>
              <a:rPr lang="en-US" dirty="0"/>
            </a:br>
            <a:endParaRPr lang="ru-RU" dirty="0"/>
          </a:p>
        </p:txBody>
      </p:sp>
      <p:pic>
        <p:nvPicPr>
          <p:cNvPr id="19460" name="Picture 4" descr="http://blog.lighterlife.com/wp-content/uploads/2015/04/1625516_643950029055951_1256661385129095284_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5229200"/>
            <a:ext cx="1361606"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1743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pic>
        <p:nvPicPr>
          <p:cNvPr id="11266" name="Picture 2" descr="http://cs315630.userapi.com/v315630965/1050/c5Ph2rjZ9U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916832"/>
            <a:ext cx="1103602" cy="66201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4572000" y="4927547"/>
            <a:ext cx="4392488" cy="1754326"/>
          </a:xfrm>
          <a:prstGeom prst="rect">
            <a:avLst/>
          </a:prstGeom>
        </p:spPr>
        <p:txBody>
          <a:bodyPr wrap="square">
            <a:spAutoFit/>
          </a:bodyPr>
          <a:lstStyle/>
          <a:p>
            <a:r>
              <a:rPr lang="en-US" dirty="0"/>
              <a:t>- Look at that slim girl with fair hair, full lips and blue eyes </a:t>
            </a:r>
            <a:r>
              <a:rPr lang="en-US" dirty="0" smtClean="0"/>
              <a:t/>
            </a:r>
            <a:br>
              <a:rPr lang="en-US" dirty="0" smtClean="0"/>
            </a:br>
            <a:r>
              <a:rPr lang="en-US" dirty="0"/>
              <a:t>- Yes, she is good-looking. I know her. She`s sister of my friend </a:t>
            </a:r>
            <a:r>
              <a:rPr lang="en-US" dirty="0" smtClean="0"/>
              <a:t/>
            </a:r>
            <a:br>
              <a:rPr lang="en-US" dirty="0" smtClean="0"/>
            </a:br>
            <a:r>
              <a:rPr lang="en-US" dirty="0"/>
              <a:t>- May be you introduce me to her </a:t>
            </a:r>
            <a:r>
              <a:rPr lang="en-US" dirty="0" smtClean="0"/>
              <a:t/>
            </a:r>
            <a:br>
              <a:rPr lang="en-US" dirty="0" smtClean="0"/>
            </a:br>
            <a:r>
              <a:rPr lang="en-US" dirty="0"/>
              <a:t>- Sure </a:t>
            </a:r>
            <a:endParaRPr lang="ru-RU" dirty="0"/>
          </a:p>
        </p:txBody>
      </p:sp>
      <p:sp>
        <p:nvSpPr>
          <p:cNvPr id="6" name="Прямоугольник 5"/>
          <p:cNvSpPr/>
          <p:nvPr/>
        </p:nvSpPr>
        <p:spPr>
          <a:xfrm>
            <a:off x="4427984" y="2492896"/>
            <a:ext cx="4418100" cy="2031325"/>
          </a:xfrm>
          <a:prstGeom prst="rect">
            <a:avLst/>
          </a:prstGeom>
        </p:spPr>
        <p:txBody>
          <a:bodyPr wrap="square">
            <a:spAutoFit/>
          </a:bodyPr>
          <a:lstStyle/>
          <a:p>
            <a:r>
              <a:rPr lang="ru-RU" i="1" dirty="0" smtClean="0"/>
              <a:t>-</a:t>
            </a:r>
            <a:r>
              <a:rPr lang="en-US" i="1" dirty="0" smtClean="0"/>
              <a:t>I </a:t>
            </a:r>
            <a:r>
              <a:rPr lang="en-US" i="1" dirty="0"/>
              <a:t>think I`m too fat. I`m going to go to the sport club </a:t>
            </a:r>
            <a:r>
              <a:rPr lang="en-US" i="1" dirty="0" smtClean="0"/>
              <a:t/>
            </a:r>
            <a:br>
              <a:rPr lang="en-US" i="1" dirty="0" smtClean="0"/>
            </a:br>
            <a:r>
              <a:rPr lang="en-US" i="1" dirty="0"/>
              <a:t>-          You`re not fat. You`re a little plump </a:t>
            </a:r>
            <a:r>
              <a:rPr lang="en-US" i="1" dirty="0" smtClean="0"/>
              <a:t/>
            </a:r>
            <a:br>
              <a:rPr lang="en-US" i="1" dirty="0" smtClean="0"/>
            </a:br>
            <a:r>
              <a:rPr lang="en-US" i="1" dirty="0"/>
              <a:t>-          And I have a very long nose. I need a </a:t>
            </a:r>
            <a:r>
              <a:rPr lang="ru-RU" i="1" dirty="0" smtClean="0"/>
              <a:t>       </a:t>
            </a:r>
            <a:r>
              <a:rPr lang="en-US" i="1" dirty="0" smtClean="0"/>
              <a:t>plastic </a:t>
            </a:r>
            <a:r>
              <a:rPr lang="en-US" i="1" dirty="0"/>
              <a:t>surgery </a:t>
            </a:r>
            <a:r>
              <a:rPr lang="en-US" i="1" dirty="0" smtClean="0"/>
              <a:t/>
            </a:r>
            <a:br>
              <a:rPr lang="en-US" i="1" dirty="0" smtClean="0"/>
            </a:br>
            <a:r>
              <a:rPr lang="en-US" i="1" dirty="0"/>
              <a:t>-          Are you crazy? </a:t>
            </a:r>
            <a:r>
              <a:rPr lang="en-US" i="1" dirty="0" smtClean="0"/>
              <a:t/>
            </a:r>
            <a:br>
              <a:rPr lang="en-US" i="1" dirty="0" smtClean="0"/>
            </a:br>
            <a:r>
              <a:rPr lang="en-US" i="1" dirty="0"/>
              <a:t>-          No, I`m joking </a:t>
            </a:r>
            <a:endParaRPr lang="ru-RU" i="1" dirty="0"/>
          </a:p>
        </p:txBody>
      </p:sp>
      <p:sp>
        <p:nvSpPr>
          <p:cNvPr id="8" name="TextBox 7"/>
          <p:cNvSpPr txBox="1"/>
          <p:nvPr/>
        </p:nvSpPr>
        <p:spPr>
          <a:xfrm>
            <a:off x="6012161" y="4524221"/>
            <a:ext cx="756084" cy="369332"/>
          </a:xfrm>
          <a:prstGeom prst="rect">
            <a:avLst/>
          </a:prstGeom>
          <a:noFill/>
        </p:spPr>
        <p:txBody>
          <a:bodyPr wrap="square" rtlCol="0">
            <a:spAutoFit/>
          </a:bodyPr>
          <a:lstStyle/>
          <a:p>
            <a:r>
              <a:rPr lang="ru-RU" b="1" dirty="0" smtClean="0"/>
              <a:t>№ 3</a:t>
            </a:r>
            <a:endParaRPr lang="ru-RU" b="1" dirty="0"/>
          </a:p>
        </p:txBody>
      </p:sp>
      <p:sp>
        <p:nvSpPr>
          <p:cNvPr id="11" name="Прямоугольник 10"/>
          <p:cNvSpPr/>
          <p:nvPr/>
        </p:nvSpPr>
        <p:spPr>
          <a:xfrm>
            <a:off x="4462761" y="260648"/>
            <a:ext cx="4464496" cy="1754326"/>
          </a:xfrm>
          <a:prstGeom prst="rect">
            <a:avLst/>
          </a:prstGeom>
        </p:spPr>
        <p:txBody>
          <a:bodyPr wrap="square">
            <a:spAutoFit/>
          </a:bodyPr>
          <a:lstStyle/>
          <a:p>
            <a:r>
              <a:rPr lang="en-US" dirty="0" smtClean="0"/>
              <a:t>- I want to dye my hair </a:t>
            </a:r>
          </a:p>
          <a:p>
            <a:r>
              <a:rPr lang="en-US" dirty="0" smtClean="0"/>
              <a:t>- Which color would you like? Brown, red or black? </a:t>
            </a:r>
          </a:p>
          <a:p>
            <a:r>
              <a:rPr lang="en-US" dirty="0" smtClean="0"/>
              <a:t>- I don`t know. Can we help me to choose? </a:t>
            </a:r>
          </a:p>
          <a:p>
            <a:r>
              <a:rPr lang="en-US" dirty="0" smtClean="0"/>
              <a:t>- I think, brown is better for you </a:t>
            </a:r>
          </a:p>
          <a:p>
            <a:r>
              <a:rPr lang="en-US" dirty="0" smtClean="0"/>
              <a:t>- Ok </a:t>
            </a:r>
            <a:endParaRPr lang="en-US" dirty="0"/>
          </a:p>
        </p:txBody>
      </p:sp>
      <p:sp>
        <p:nvSpPr>
          <p:cNvPr id="12" name="TextBox 11"/>
          <p:cNvSpPr txBox="1"/>
          <p:nvPr/>
        </p:nvSpPr>
        <p:spPr>
          <a:xfrm>
            <a:off x="6012161" y="2209510"/>
            <a:ext cx="576063" cy="369332"/>
          </a:xfrm>
          <a:prstGeom prst="rect">
            <a:avLst/>
          </a:prstGeom>
          <a:noFill/>
        </p:spPr>
        <p:txBody>
          <a:bodyPr wrap="square" rtlCol="0">
            <a:spAutoFit/>
          </a:bodyPr>
          <a:lstStyle/>
          <a:p>
            <a:r>
              <a:rPr lang="ru-RU" b="1" dirty="0" smtClean="0"/>
              <a:t>№2</a:t>
            </a:r>
            <a:endParaRPr lang="ru-RU" b="1" dirty="0"/>
          </a:p>
        </p:txBody>
      </p:sp>
      <p:pic>
        <p:nvPicPr>
          <p:cNvPr id="11269" name="Picture 5" descr="http://socpatron.ru/images/144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717032"/>
            <a:ext cx="1681501" cy="991855"/>
          </a:xfrm>
          <a:prstGeom prst="rect">
            <a:avLst/>
          </a:prstGeom>
          <a:noFill/>
          <a:extLst>
            <a:ext uri="{909E8E84-426E-40DD-AFC4-6F175D3DCCD1}">
              <a14:hiddenFill xmlns:a14="http://schemas.microsoft.com/office/drawing/2010/main">
                <a:solidFill>
                  <a:srgbClr val="FFFFFF"/>
                </a:solidFill>
              </a14:hiddenFill>
            </a:ext>
          </a:extLst>
        </p:spPr>
      </p:pic>
      <p:pic>
        <p:nvPicPr>
          <p:cNvPr id="11271" name="Picture 7" descr="http://bobkare.pp.ua/foto/kak-samoj-pokrasit-korotkie-volosyi-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3" y="5445224"/>
            <a:ext cx="1799639" cy="1236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9963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title"/>
          </p:nvPr>
        </p:nvSpPr>
        <p:spPr>
          <a:xfrm>
            <a:off x="4643438" y="836613"/>
            <a:ext cx="4248150" cy="720725"/>
          </a:xfrm>
        </p:spPr>
        <p:txBody>
          <a:bodyPr/>
          <a:lstStyle/>
          <a:p>
            <a:pPr eaLnBrk="1" hangingPunct="1"/>
            <a:r>
              <a:rPr lang="en-US" altLang="ru-RU" sz="2800" b="0" smtClean="0"/>
              <a:t>What does she look like?</a:t>
            </a:r>
            <a:endParaRPr lang="ru-RU" altLang="ru-RU" sz="2800" b="0" smtClean="0"/>
          </a:p>
        </p:txBody>
      </p:sp>
      <p:pic>
        <p:nvPicPr>
          <p:cNvPr id="4099" name="Picture 4" descr="Отсканировано 28"/>
          <p:cNvPicPr>
            <a:picLocks noChangeAspect="1" noChangeArrowheads="1"/>
          </p:cNvPicPr>
          <p:nvPr/>
        </p:nvPicPr>
        <p:blipFill>
          <a:blip r:embed="rId2" cstate="print">
            <a:extLst>
              <a:ext uri="{28A0092B-C50C-407E-A947-70E740481C1C}">
                <a14:useLocalDpi xmlns:a14="http://schemas.microsoft.com/office/drawing/2010/main" val="0"/>
              </a:ext>
            </a:extLst>
          </a:blip>
          <a:srcRect l="27107" r="9682"/>
          <a:stretch>
            <a:fillRect/>
          </a:stretch>
        </p:blipFill>
        <p:spPr bwMode="auto">
          <a:xfrm>
            <a:off x="179389" y="5689038"/>
            <a:ext cx="648196" cy="90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 Box 5"/>
          <p:cNvSpPr txBox="1">
            <a:spLocks noChangeArrowheads="1"/>
          </p:cNvSpPr>
          <p:nvPr/>
        </p:nvSpPr>
        <p:spPr bwMode="auto">
          <a:xfrm>
            <a:off x="4427538" y="2349500"/>
            <a:ext cx="4537075"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ru-RU" sz="2000" smtClean="0">
                <a:solidFill>
                  <a:srgbClr val="003366"/>
                </a:solidFill>
              </a:rPr>
              <a:t>I think she is …</a:t>
            </a:r>
          </a:p>
          <a:p>
            <a:pPr eaLnBrk="1" fontAlgn="base" hangingPunct="1">
              <a:spcBef>
                <a:spcPct val="0"/>
              </a:spcBef>
              <a:spcAft>
                <a:spcPct val="0"/>
              </a:spcAft>
            </a:pPr>
            <a:r>
              <a:rPr lang="en-US" altLang="ru-RU" sz="2000" smtClean="0">
                <a:solidFill>
                  <a:srgbClr val="003366"/>
                </a:solidFill>
              </a:rPr>
              <a:t>She’s got …(hair, eyes, nose, face)</a:t>
            </a:r>
          </a:p>
          <a:p>
            <a:pPr eaLnBrk="1" fontAlgn="base" hangingPunct="1">
              <a:spcBef>
                <a:spcPct val="0"/>
              </a:spcBef>
              <a:spcAft>
                <a:spcPct val="0"/>
              </a:spcAft>
            </a:pPr>
            <a:r>
              <a:rPr lang="en-US" altLang="ru-RU" sz="2000" smtClean="0">
                <a:solidFill>
                  <a:srgbClr val="003366"/>
                </a:solidFill>
              </a:rPr>
              <a:t>Her (hair, eyes, face, nose) is</a:t>
            </a:r>
            <a:r>
              <a:rPr lang="ru-RU" altLang="ru-RU" sz="2000" smtClean="0">
                <a:solidFill>
                  <a:srgbClr val="003366"/>
                </a:solidFill>
              </a:rPr>
              <a:t> / </a:t>
            </a:r>
            <a:r>
              <a:rPr lang="en-US" altLang="ru-RU" sz="2000" smtClean="0">
                <a:solidFill>
                  <a:srgbClr val="003366"/>
                </a:solidFill>
              </a:rPr>
              <a:t>are … </a:t>
            </a:r>
          </a:p>
          <a:p>
            <a:pPr eaLnBrk="1" fontAlgn="base" hangingPunct="1">
              <a:spcBef>
                <a:spcPct val="0"/>
              </a:spcBef>
              <a:spcAft>
                <a:spcPct val="0"/>
              </a:spcAft>
            </a:pPr>
            <a:r>
              <a:rPr lang="en-US" altLang="ru-RU" sz="2000" smtClean="0">
                <a:solidFill>
                  <a:srgbClr val="003366"/>
                </a:solidFill>
              </a:rPr>
              <a:t>She is …</a:t>
            </a:r>
          </a:p>
          <a:p>
            <a:pPr eaLnBrk="1" fontAlgn="base" hangingPunct="1">
              <a:spcBef>
                <a:spcPct val="0"/>
              </a:spcBef>
              <a:spcAft>
                <a:spcPct val="0"/>
              </a:spcAft>
            </a:pPr>
            <a:r>
              <a:rPr lang="en-US" altLang="ru-RU" sz="2000" smtClean="0">
                <a:solidFill>
                  <a:srgbClr val="003366"/>
                </a:solidFill>
              </a:rPr>
              <a:t>I like …</a:t>
            </a:r>
            <a:endParaRPr lang="ru-RU" altLang="ru-RU" sz="2000" smtClean="0">
              <a:solidFill>
                <a:srgbClr val="003366"/>
              </a:solidFill>
            </a:endParaRPr>
          </a:p>
        </p:txBody>
      </p:sp>
      <p:sp>
        <p:nvSpPr>
          <p:cNvPr id="4101" name="Oval 6"/>
          <p:cNvSpPr>
            <a:spLocks noChangeArrowheads="1"/>
          </p:cNvSpPr>
          <p:nvPr/>
        </p:nvSpPr>
        <p:spPr bwMode="auto">
          <a:xfrm>
            <a:off x="4572000" y="3789363"/>
            <a:ext cx="4103688" cy="2808287"/>
          </a:xfrm>
          <a:prstGeom prst="ellipse">
            <a:avLst/>
          </a:prstGeom>
          <a:solidFill>
            <a:srgbClr val="CCFFCC"/>
          </a:solidFill>
          <a:ln w="9525">
            <a:solidFill>
              <a:schemeClr val="tx1"/>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altLang="ru-RU" smtClean="0">
                <a:solidFill>
                  <a:srgbClr val="003366"/>
                </a:solidFill>
              </a:rPr>
              <a:t>fair      straight</a:t>
            </a:r>
          </a:p>
          <a:p>
            <a:pPr algn="ctr" eaLnBrk="1" fontAlgn="base" hangingPunct="1">
              <a:spcBef>
                <a:spcPct val="0"/>
              </a:spcBef>
              <a:spcAft>
                <a:spcPct val="0"/>
              </a:spcAft>
            </a:pPr>
            <a:r>
              <a:rPr lang="en-US" altLang="ru-RU" smtClean="0">
                <a:solidFill>
                  <a:srgbClr val="003366"/>
                </a:solidFill>
              </a:rPr>
              <a:t>long                              brown      </a:t>
            </a:r>
          </a:p>
          <a:p>
            <a:pPr algn="ctr" eaLnBrk="1" fontAlgn="base" hangingPunct="1">
              <a:spcBef>
                <a:spcPct val="0"/>
              </a:spcBef>
              <a:spcAft>
                <a:spcPct val="0"/>
              </a:spcAft>
            </a:pPr>
            <a:r>
              <a:rPr lang="en-US" altLang="ru-RU" smtClean="0">
                <a:solidFill>
                  <a:srgbClr val="003366"/>
                </a:solidFill>
              </a:rPr>
              <a:t>thin         beautiful</a:t>
            </a:r>
          </a:p>
          <a:p>
            <a:pPr algn="ctr" eaLnBrk="1" fontAlgn="base" hangingPunct="1">
              <a:spcBef>
                <a:spcPct val="0"/>
              </a:spcBef>
              <a:spcAft>
                <a:spcPct val="0"/>
              </a:spcAft>
            </a:pPr>
            <a:r>
              <a:rPr lang="en-US" altLang="ru-RU" smtClean="0">
                <a:solidFill>
                  <a:srgbClr val="003366"/>
                </a:solidFill>
              </a:rPr>
              <a:t>  attractive</a:t>
            </a:r>
          </a:p>
          <a:p>
            <a:pPr algn="ctr" eaLnBrk="1" fontAlgn="base" hangingPunct="1">
              <a:spcBef>
                <a:spcPct val="0"/>
              </a:spcBef>
              <a:spcAft>
                <a:spcPct val="0"/>
              </a:spcAft>
            </a:pPr>
            <a:r>
              <a:rPr lang="en-US" altLang="ru-RU" smtClean="0">
                <a:solidFill>
                  <a:srgbClr val="003366"/>
                </a:solidFill>
              </a:rPr>
              <a:t>good-looking                      pretty </a:t>
            </a:r>
          </a:p>
          <a:p>
            <a:pPr algn="ctr" eaLnBrk="1" fontAlgn="base" hangingPunct="1">
              <a:spcBef>
                <a:spcPct val="0"/>
              </a:spcBef>
              <a:spcAft>
                <a:spcPct val="0"/>
              </a:spcAft>
            </a:pPr>
            <a:r>
              <a:rPr lang="en-US" altLang="ru-RU" smtClean="0">
                <a:solidFill>
                  <a:srgbClr val="003366"/>
                </a:solidFill>
              </a:rPr>
              <a:t>                    appearance             </a:t>
            </a:r>
          </a:p>
          <a:p>
            <a:pPr algn="ctr" eaLnBrk="1" fontAlgn="base" hangingPunct="1">
              <a:spcBef>
                <a:spcPct val="0"/>
              </a:spcBef>
              <a:spcAft>
                <a:spcPct val="0"/>
              </a:spcAft>
            </a:pPr>
            <a:r>
              <a:rPr lang="en-US" altLang="ru-RU" smtClean="0">
                <a:solidFill>
                  <a:srgbClr val="003366"/>
                </a:solidFill>
              </a:rPr>
              <a:t>                                        oval      </a:t>
            </a:r>
            <a:endParaRPr lang="ru-RU" altLang="ru-RU" smtClean="0">
              <a:solidFill>
                <a:srgbClr val="003366"/>
              </a:solidFill>
            </a:endParaRPr>
          </a:p>
        </p:txBody>
      </p:sp>
    </p:spTree>
    <p:extLst>
      <p:ext uri="{BB962C8B-B14F-4D97-AF65-F5344CB8AC3E}">
        <p14:creationId xmlns:p14="http://schemas.microsoft.com/office/powerpoint/2010/main" val="19044418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4"/>
          <p:cNvSpPr>
            <a:spLocks noGrp="1" noChangeArrowheads="1"/>
          </p:cNvSpPr>
          <p:nvPr>
            <p:ph type="title"/>
          </p:nvPr>
        </p:nvSpPr>
        <p:spPr>
          <a:xfrm>
            <a:off x="179388" y="620713"/>
            <a:ext cx="5113337" cy="1152525"/>
          </a:xfrm>
        </p:spPr>
        <p:txBody>
          <a:bodyPr/>
          <a:lstStyle/>
          <a:p>
            <a:pPr eaLnBrk="1" hangingPunct="1"/>
            <a:r>
              <a:rPr lang="en-US" altLang="ru-RU" sz="3200" smtClean="0"/>
              <a:t>What does he look like?</a:t>
            </a:r>
            <a:endParaRPr lang="ru-RU" altLang="ru-RU" sz="3200" smtClean="0"/>
          </a:p>
        </p:txBody>
      </p:sp>
      <p:pic>
        <p:nvPicPr>
          <p:cNvPr id="5123" name="Picture 5" descr="Отсканировано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0625" y="4437112"/>
            <a:ext cx="1119759" cy="17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 Box 6"/>
          <p:cNvSpPr txBox="1">
            <a:spLocks noChangeArrowheads="1"/>
          </p:cNvSpPr>
          <p:nvPr/>
        </p:nvSpPr>
        <p:spPr bwMode="auto">
          <a:xfrm>
            <a:off x="1743075" y="25130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ru-RU" altLang="ru-RU" smtClean="0">
              <a:solidFill>
                <a:srgbClr val="003366"/>
              </a:solidFill>
            </a:endParaRPr>
          </a:p>
        </p:txBody>
      </p:sp>
      <p:sp>
        <p:nvSpPr>
          <p:cNvPr id="5125" name="Text Box 7"/>
          <p:cNvSpPr txBox="1">
            <a:spLocks noChangeArrowheads="1"/>
          </p:cNvSpPr>
          <p:nvPr/>
        </p:nvSpPr>
        <p:spPr bwMode="auto">
          <a:xfrm>
            <a:off x="395288" y="2636838"/>
            <a:ext cx="446405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ru-RU" sz="2000" dirty="0" smtClean="0">
                <a:solidFill>
                  <a:srgbClr val="003366"/>
                </a:solidFill>
              </a:rPr>
              <a:t>I think he is …</a:t>
            </a:r>
          </a:p>
          <a:p>
            <a:pPr eaLnBrk="1" fontAlgn="base" hangingPunct="1">
              <a:spcBef>
                <a:spcPct val="0"/>
              </a:spcBef>
              <a:spcAft>
                <a:spcPct val="0"/>
              </a:spcAft>
            </a:pPr>
            <a:r>
              <a:rPr lang="en-US" altLang="ru-RU" sz="2000" dirty="0" smtClean="0">
                <a:solidFill>
                  <a:srgbClr val="003366"/>
                </a:solidFill>
              </a:rPr>
              <a:t>He’s got …(hair, eyes, nose, face)</a:t>
            </a:r>
          </a:p>
          <a:p>
            <a:pPr eaLnBrk="1" fontAlgn="base" hangingPunct="1">
              <a:spcBef>
                <a:spcPct val="0"/>
              </a:spcBef>
              <a:spcAft>
                <a:spcPct val="0"/>
              </a:spcAft>
            </a:pPr>
            <a:r>
              <a:rPr lang="en-US" altLang="ru-RU" sz="2000" dirty="0" smtClean="0">
                <a:solidFill>
                  <a:srgbClr val="003366"/>
                </a:solidFill>
              </a:rPr>
              <a:t>His (hair, eyes, face, nose) is</a:t>
            </a:r>
            <a:r>
              <a:rPr lang="ru-RU" altLang="ru-RU" sz="2000" dirty="0" smtClean="0">
                <a:solidFill>
                  <a:srgbClr val="003366"/>
                </a:solidFill>
              </a:rPr>
              <a:t> / </a:t>
            </a:r>
            <a:r>
              <a:rPr lang="en-US" altLang="ru-RU" sz="2000" dirty="0" smtClean="0">
                <a:solidFill>
                  <a:srgbClr val="003366"/>
                </a:solidFill>
              </a:rPr>
              <a:t>are … </a:t>
            </a:r>
          </a:p>
          <a:p>
            <a:pPr eaLnBrk="1" fontAlgn="base" hangingPunct="1">
              <a:spcBef>
                <a:spcPct val="0"/>
              </a:spcBef>
              <a:spcAft>
                <a:spcPct val="0"/>
              </a:spcAft>
            </a:pPr>
            <a:r>
              <a:rPr lang="en-US" altLang="ru-RU" sz="2000" dirty="0" smtClean="0">
                <a:solidFill>
                  <a:srgbClr val="003366"/>
                </a:solidFill>
              </a:rPr>
              <a:t>He is …</a:t>
            </a:r>
            <a:endParaRPr lang="ru-RU" altLang="ru-RU" sz="2000" dirty="0" smtClean="0">
              <a:solidFill>
                <a:srgbClr val="003366"/>
              </a:solidFill>
            </a:endParaRPr>
          </a:p>
        </p:txBody>
      </p:sp>
      <p:sp>
        <p:nvSpPr>
          <p:cNvPr id="5126" name="Rectangle 10"/>
          <p:cNvSpPr>
            <a:spLocks noChangeArrowheads="1"/>
          </p:cNvSpPr>
          <p:nvPr/>
        </p:nvSpPr>
        <p:spPr bwMode="auto">
          <a:xfrm>
            <a:off x="1619250" y="4149725"/>
            <a:ext cx="2952750" cy="2232025"/>
          </a:xfrm>
          <a:prstGeom prst="rect">
            <a:avLst/>
          </a:prstGeom>
          <a:solidFill>
            <a:srgbClr val="CCFFFF"/>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altLang="ru-RU" dirty="0" smtClean="0">
                <a:solidFill>
                  <a:srgbClr val="003366"/>
                </a:solidFill>
              </a:rPr>
              <a:t>handsome                       </a:t>
            </a:r>
          </a:p>
          <a:p>
            <a:pPr algn="ctr" eaLnBrk="1" fontAlgn="base" hangingPunct="1">
              <a:spcBef>
                <a:spcPct val="0"/>
              </a:spcBef>
              <a:spcAft>
                <a:spcPct val="0"/>
              </a:spcAft>
            </a:pPr>
            <a:r>
              <a:rPr lang="en-US" altLang="ru-RU" dirty="0" smtClean="0">
                <a:solidFill>
                  <a:srgbClr val="003366"/>
                </a:solidFill>
              </a:rPr>
              <a:t>short  </a:t>
            </a:r>
          </a:p>
          <a:p>
            <a:pPr algn="ctr" eaLnBrk="1" fontAlgn="base" hangingPunct="1">
              <a:spcBef>
                <a:spcPct val="0"/>
              </a:spcBef>
              <a:spcAft>
                <a:spcPct val="0"/>
              </a:spcAft>
            </a:pPr>
            <a:r>
              <a:rPr lang="en-US" altLang="ru-RU" dirty="0" smtClean="0">
                <a:solidFill>
                  <a:srgbClr val="003366"/>
                </a:solidFill>
              </a:rPr>
              <a:t>            straight                </a:t>
            </a:r>
          </a:p>
          <a:p>
            <a:pPr algn="ctr" eaLnBrk="1" fontAlgn="base" hangingPunct="1">
              <a:spcBef>
                <a:spcPct val="0"/>
              </a:spcBef>
              <a:spcAft>
                <a:spcPct val="0"/>
              </a:spcAft>
            </a:pPr>
            <a:r>
              <a:rPr lang="en-US" altLang="ru-RU" dirty="0" smtClean="0">
                <a:solidFill>
                  <a:srgbClr val="003366"/>
                </a:solidFill>
              </a:rPr>
              <a:t> brown                    cool </a:t>
            </a:r>
          </a:p>
          <a:p>
            <a:pPr algn="ctr" eaLnBrk="1" fontAlgn="base" hangingPunct="1">
              <a:spcBef>
                <a:spcPct val="0"/>
              </a:spcBef>
              <a:spcAft>
                <a:spcPct val="0"/>
              </a:spcAft>
            </a:pPr>
            <a:r>
              <a:rPr lang="en-US" altLang="ru-RU" dirty="0" smtClean="0">
                <a:solidFill>
                  <a:srgbClr val="003366"/>
                </a:solidFill>
              </a:rPr>
              <a:t>dark           grey</a:t>
            </a:r>
          </a:p>
          <a:p>
            <a:pPr algn="ctr" eaLnBrk="1" fontAlgn="base" hangingPunct="1">
              <a:spcBef>
                <a:spcPct val="0"/>
              </a:spcBef>
              <a:spcAft>
                <a:spcPct val="0"/>
              </a:spcAft>
            </a:pPr>
            <a:r>
              <a:rPr lang="en-US" altLang="ru-RU" dirty="0" smtClean="0">
                <a:solidFill>
                  <a:srgbClr val="003366"/>
                </a:solidFill>
              </a:rPr>
              <a:t>                        beautiful </a:t>
            </a:r>
          </a:p>
          <a:p>
            <a:pPr algn="ctr" eaLnBrk="1" fontAlgn="base" hangingPunct="1">
              <a:spcBef>
                <a:spcPct val="0"/>
              </a:spcBef>
              <a:spcAft>
                <a:spcPct val="0"/>
              </a:spcAft>
            </a:pPr>
            <a:r>
              <a:rPr lang="en-US" altLang="ru-RU" dirty="0" smtClean="0">
                <a:solidFill>
                  <a:srgbClr val="003366"/>
                </a:solidFill>
              </a:rPr>
              <a:t>oval</a:t>
            </a:r>
            <a:endParaRPr lang="ru-RU" altLang="ru-RU" dirty="0" smtClean="0">
              <a:solidFill>
                <a:srgbClr val="003366"/>
              </a:solidFill>
            </a:endParaRPr>
          </a:p>
          <a:p>
            <a:pPr algn="ctr" eaLnBrk="1" fontAlgn="base" hangingPunct="1">
              <a:spcBef>
                <a:spcPct val="0"/>
              </a:spcBef>
              <a:spcAft>
                <a:spcPct val="0"/>
              </a:spcAft>
            </a:pPr>
            <a:endParaRPr lang="ru-RU" altLang="ru-RU" dirty="0" smtClean="0">
              <a:solidFill>
                <a:srgbClr val="003366"/>
              </a:solidFill>
            </a:endParaRPr>
          </a:p>
        </p:txBody>
      </p:sp>
    </p:spTree>
    <p:extLst>
      <p:ext uri="{BB962C8B-B14F-4D97-AF65-F5344CB8AC3E}">
        <p14:creationId xmlns:p14="http://schemas.microsoft.com/office/powerpoint/2010/main" val="14562465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a:t>Age </a:t>
            </a:r>
            <a:endParaRPr lang="ru-RU" dirty="0"/>
          </a:p>
        </p:txBody>
      </p:sp>
      <p:pic>
        <p:nvPicPr>
          <p:cNvPr id="4098" name="Picture 2" descr="C:\Users\User\Desktop\Dovlatov22_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5654056"/>
            <a:ext cx="1512168" cy="989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2812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young</a:t>
            </a:r>
            <a:endParaRPr lang="ru-RU" dirty="0"/>
          </a:p>
        </p:txBody>
      </p:sp>
      <p:pic>
        <p:nvPicPr>
          <p:cNvPr id="27650" name="Picture 2" descr="https://yogaslavianarmy.files.wordpress.com/2011/04/yjustice_head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661248"/>
            <a:ext cx="1786604"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62725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Her  face  is……</a:t>
            </a:r>
            <a:endParaRPr lang="ru-RU" dirty="0"/>
          </a:p>
        </p:txBody>
      </p:sp>
      <p:sp>
        <p:nvSpPr>
          <p:cNvPr id="3" name="Прямоугольник 2"/>
          <p:cNvSpPr/>
          <p:nvPr/>
        </p:nvSpPr>
        <p:spPr>
          <a:xfrm>
            <a:off x="3850750" y="404664"/>
            <a:ext cx="5293249" cy="3416320"/>
          </a:xfrm>
          <a:prstGeom prst="rect">
            <a:avLst/>
          </a:prstGeom>
        </p:spPr>
        <p:txBody>
          <a:bodyPr wrap="square">
            <a:spAutoFit/>
          </a:bodyPr>
          <a:lstStyle/>
          <a:p>
            <a:r>
              <a:rPr lang="en-US" sz="5400" b="1" i="1" dirty="0"/>
              <a:t>o</a:t>
            </a:r>
            <a:r>
              <a:rPr lang="en-US" sz="5400" b="1" i="1" dirty="0" smtClean="0"/>
              <a:t>val  </a:t>
            </a:r>
            <a:r>
              <a:rPr lang="en-US" sz="4000" dirty="0" smtClean="0">
                <a:solidFill>
                  <a:srgbClr val="333333"/>
                </a:solidFill>
                <a:latin typeface="-apple-system"/>
              </a:rPr>
              <a:t>[ </a:t>
            </a:r>
            <a:r>
              <a:rPr lang="en-US" sz="4000" dirty="0">
                <a:solidFill>
                  <a:srgbClr val="333333"/>
                </a:solidFill>
                <a:latin typeface="-apple-system"/>
              </a:rPr>
              <a:t>ˈ</a:t>
            </a:r>
            <a:r>
              <a:rPr lang="en-US" sz="4000" dirty="0" err="1" smtClean="0">
                <a:solidFill>
                  <a:srgbClr val="333333"/>
                </a:solidFill>
                <a:latin typeface="-apple-system"/>
              </a:rPr>
              <a:t>əʊ.vəl</a:t>
            </a:r>
            <a:r>
              <a:rPr lang="en-US" sz="4000" dirty="0" smtClean="0">
                <a:solidFill>
                  <a:srgbClr val="333333"/>
                </a:solidFill>
                <a:latin typeface="-apple-system"/>
              </a:rPr>
              <a:t> ]</a:t>
            </a:r>
            <a:endParaRPr lang="en-US" sz="5400" b="1" i="1" dirty="0"/>
          </a:p>
          <a:p>
            <a:r>
              <a:rPr lang="en-US" sz="5400" b="1" i="1" dirty="0" smtClean="0"/>
              <a:t>long</a:t>
            </a:r>
          </a:p>
          <a:p>
            <a:r>
              <a:rPr lang="en-US" sz="5400" b="1" i="1" dirty="0"/>
              <a:t>s</a:t>
            </a:r>
            <a:r>
              <a:rPr lang="en-US" sz="5400" b="1" i="1" dirty="0" smtClean="0"/>
              <a:t>quare </a:t>
            </a:r>
            <a:r>
              <a:rPr lang="en-US" sz="5400" dirty="0" smtClean="0"/>
              <a:t>[</a:t>
            </a:r>
            <a:r>
              <a:rPr lang="en-US" sz="5400" dirty="0" err="1" smtClean="0"/>
              <a:t>skweə</a:t>
            </a:r>
            <a:r>
              <a:rPr lang="en-US" sz="5400" dirty="0" smtClean="0"/>
              <a:t>(r</a:t>
            </a:r>
            <a:r>
              <a:rPr lang="en-US" sz="5400" dirty="0"/>
              <a:t>) ]</a:t>
            </a:r>
            <a:endParaRPr lang="ru-RU" sz="5400" b="1" i="1" dirty="0" smtClean="0"/>
          </a:p>
          <a:p>
            <a:endParaRPr lang="en-US" sz="5400" b="1" i="1" dirty="0"/>
          </a:p>
        </p:txBody>
      </p:sp>
      <p:pic>
        <p:nvPicPr>
          <p:cNvPr id="2050" name="Picture 2" descr="https://otvet.imgsmail.ru/download/3a0a08f541c1c6270b85bc8ef41a600d_i-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79" y="5805264"/>
            <a:ext cx="1131539" cy="88800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pereposti.ru/wp-content/uploads/2016/04/angelina-jolie-13984-1920x108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7984" y="5805264"/>
            <a:ext cx="1024552" cy="698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99662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t>i</a:t>
            </a:r>
            <a:r>
              <a:rPr lang="en-US" b="1" dirty="0" smtClean="0"/>
              <a:t>n   her 30’s</a:t>
            </a:r>
            <a:r>
              <a:rPr lang="ru-RU" dirty="0" smtClean="0"/>
              <a:t/>
            </a:r>
            <a:br>
              <a:rPr lang="ru-RU" dirty="0" smtClean="0"/>
            </a:br>
            <a:endParaRPr lang="ru-RU" dirty="0"/>
          </a:p>
        </p:txBody>
      </p:sp>
      <p:pic>
        <p:nvPicPr>
          <p:cNvPr id="26626" name="Picture 2" descr="http://fashionstylist.kupivip.ru/sites/fashion-kupivip/files/main-15614-41f3b06b58c558895f5177f8dca2b4d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5589240"/>
            <a:ext cx="1557124" cy="998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21995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middle-aged</a:t>
            </a:r>
            <a:br>
              <a:rPr lang="en-US" b="1" dirty="0" smtClean="0"/>
            </a:br>
            <a:endParaRPr lang="ru-RU" dirty="0"/>
          </a:p>
        </p:txBody>
      </p:sp>
      <p:pic>
        <p:nvPicPr>
          <p:cNvPr id="25602" name="Picture 2" descr="http://ref.ru-air.su/wp-content/uploads/2015/11/2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22197" y="5877272"/>
            <a:ext cx="1095333"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46538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8674" name="Picture 2" descr="http://planktonz.ru/uploads/images/egor_krid_nado_l_i_kre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2" y="6021288"/>
            <a:ext cx="556038" cy="764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15170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descr="http://zt16.ru/wp-content/uploads/2016/03/%D0%BD%D1%8E%D1%88%D0%B0-%D0%B2-%D0%B1%D0%BE%D0%BB%D1%8C%D0%BD%D0%B8%D1%86%D0%B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802" y="5157192"/>
            <a:ext cx="1408905" cy="1239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7967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8914" name="Picture 2" descr="http://pzik.ru/wp-content/uploads/2016/11/Bez-nazvaniya.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161084"/>
            <a:ext cx="1224136" cy="860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21867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Прямоугольник 2"/>
          <p:cNvSpPr/>
          <p:nvPr/>
        </p:nvSpPr>
        <p:spPr>
          <a:xfrm>
            <a:off x="899592" y="1556792"/>
            <a:ext cx="5958408" cy="2062103"/>
          </a:xfrm>
          <a:prstGeom prst="rect">
            <a:avLst/>
          </a:prstGeom>
        </p:spPr>
        <p:txBody>
          <a:bodyPr wrap="square">
            <a:spAutoFit/>
          </a:bodyPr>
          <a:lstStyle/>
          <a:p>
            <a:pPr marL="342900" indent="-342900">
              <a:buFontTx/>
              <a:buAutoNum type="arabicPeriod"/>
            </a:pPr>
            <a:r>
              <a:rPr lang="en-US" sz="3200" dirty="0">
                <a:latin typeface="Century Gothic" pitchFamily="34" charset="0"/>
              </a:rPr>
              <a:t>People consider him/her to be…</a:t>
            </a:r>
          </a:p>
          <a:p>
            <a:pPr marL="342900" indent="-342900">
              <a:buFontTx/>
              <a:buAutoNum type="arabicPeriod"/>
            </a:pPr>
            <a:r>
              <a:rPr lang="en-US" sz="3200" dirty="0">
                <a:latin typeface="Century Gothic" pitchFamily="34" charset="0"/>
              </a:rPr>
              <a:t>They say he/she is…</a:t>
            </a:r>
          </a:p>
          <a:p>
            <a:pPr marL="342900" indent="-342900">
              <a:buFontTx/>
              <a:buAutoNum type="arabicPeriod"/>
            </a:pPr>
            <a:r>
              <a:rPr lang="en-US" sz="3200" dirty="0">
                <a:latin typeface="Century Gothic" pitchFamily="34" charset="0"/>
              </a:rPr>
              <a:t>He/she looks…</a:t>
            </a:r>
          </a:p>
        </p:txBody>
      </p:sp>
      <p:sp>
        <p:nvSpPr>
          <p:cNvPr id="4" name="Прямоугольник 3"/>
          <p:cNvSpPr/>
          <p:nvPr/>
        </p:nvSpPr>
        <p:spPr>
          <a:xfrm>
            <a:off x="5658863" y="2587843"/>
            <a:ext cx="3240360" cy="4154984"/>
          </a:xfrm>
          <a:prstGeom prst="rect">
            <a:avLst/>
          </a:prstGeom>
        </p:spPr>
        <p:txBody>
          <a:bodyPr wrap="square">
            <a:spAutoFit/>
          </a:bodyPr>
          <a:lstStyle/>
          <a:p>
            <a:pPr fontAlgn="auto">
              <a:spcBef>
                <a:spcPts val="0"/>
              </a:spcBef>
              <a:spcAft>
                <a:spcPts val="0"/>
              </a:spcAft>
              <a:defRPr/>
            </a:pPr>
            <a:r>
              <a:rPr lang="en-US"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a:t>
            </a: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beautiful</a:t>
            </a:r>
          </a:p>
          <a:p>
            <a:pPr fontAlgn="auto">
              <a:spcBef>
                <a:spcPts val="0"/>
              </a:spcBef>
              <a:spcAft>
                <a:spcPts val="0"/>
              </a:spcAft>
              <a:defRPr/>
            </a:pP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a:t>
            </a:r>
            <a:r>
              <a:rPr lang="en-US" sz="2400" b="1" dirty="0" smtClean="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handsome</a:t>
            </a:r>
            <a:r>
              <a:rPr lang="ru-RU"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a:t>
            </a:r>
            <a:r>
              <a:rPr lang="ru-RU" sz="2400" b="1" dirty="0" smtClean="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красивый (о мужчинах)</a:t>
            </a:r>
            <a:endPar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endParaRPr>
          </a:p>
          <a:p>
            <a:pPr fontAlgn="auto">
              <a:spcBef>
                <a:spcPts val="0"/>
              </a:spcBef>
              <a:spcAft>
                <a:spcPts val="0"/>
              </a:spcAft>
              <a:defRPr/>
            </a:pP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-attractive</a:t>
            </a:r>
          </a:p>
          <a:p>
            <a:pPr fontAlgn="auto">
              <a:spcBef>
                <a:spcPts val="0"/>
              </a:spcBef>
              <a:spcAft>
                <a:spcPts val="0"/>
              </a:spcAft>
              <a:defRPr/>
            </a:pP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 pleasant</a:t>
            </a:r>
          </a:p>
          <a:p>
            <a:pPr fontAlgn="auto">
              <a:spcBef>
                <a:spcPts val="0"/>
              </a:spcBef>
              <a:spcAft>
                <a:spcPts val="0"/>
              </a:spcAft>
              <a:defRPr/>
            </a:pP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-charming</a:t>
            </a:r>
          </a:p>
          <a:p>
            <a:pPr fontAlgn="auto">
              <a:spcBef>
                <a:spcPts val="0"/>
              </a:spcBef>
              <a:spcAft>
                <a:spcPts val="0"/>
              </a:spcAft>
              <a:defRPr/>
            </a:pP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-lovely</a:t>
            </a:r>
          </a:p>
          <a:p>
            <a:pPr fontAlgn="auto">
              <a:spcBef>
                <a:spcPts val="0"/>
              </a:spcBef>
              <a:spcAft>
                <a:spcPts val="0"/>
              </a:spcAft>
              <a:defRPr/>
            </a:pP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-pretty</a:t>
            </a:r>
          </a:p>
          <a:p>
            <a:pPr fontAlgn="auto">
              <a:spcBef>
                <a:spcPts val="0"/>
              </a:spcBef>
              <a:spcAft>
                <a:spcPts val="0"/>
              </a:spcAft>
              <a:defRPr/>
            </a:pP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a:t>
            </a:r>
            <a:r>
              <a:rPr lang="en-US" sz="2400" b="1" dirty="0" smtClean="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nice</a:t>
            </a:r>
            <a:endPar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endParaRPr>
          </a:p>
          <a:p>
            <a:pPr fontAlgn="auto">
              <a:spcBef>
                <a:spcPts val="0"/>
              </a:spcBef>
              <a:spcAft>
                <a:spcPts val="0"/>
              </a:spcAft>
              <a:defRPr/>
            </a:pP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-good – </a:t>
            </a:r>
            <a:r>
              <a:rPr lang="en-US" sz="2400" b="1" dirty="0" smtClean="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looking</a:t>
            </a:r>
            <a:endPar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endParaRPr>
          </a:p>
          <a:p>
            <a:pPr fontAlgn="auto">
              <a:spcBef>
                <a:spcPts val="0"/>
              </a:spcBef>
              <a:spcAft>
                <a:spcPts val="0"/>
              </a:spcAft>
              <a:defRPr/>
            </a:pPr>
            <a:r>
              <a:rPr lang="en-US" sz="2400" b="1" dirty="0">
                <a:ln w="1905"/>
                <a:gradFill>
                  <a:gsLst>
                    <a:gs pos="0">
                      <a:srgbClr val="00349E">
                        <a:shade val="20000"/>
                        <a:satMod val="200000"/>
                      </a:srgbClr>
                    </a:gs>
                    <a:gs pos="78000">
                      <a:srgbClr val="00349E">
                        <a:tint val="90000"/>
                        <a:shade val="89000"/>
                        <a:satMod val="220000"/>
                      </a:srgbClr>
                    </a:gs>
                    <a:gs pos="100000">
                      <a:srgbClr val="00349E">
                        <a:tint val="12000"/>
                        <a:satMod val="255000"/>
                      </a:srgbClr>
                    </a:gs>
                  </a:gsLst>
                  <a:lin ang="5400000"/>
                </a:gradFill>
                <a:effectLst>
                  <a:innerShdw blurRad="69850" dist="43180" dir="5400000">
                    <a:srgbClr val="000000">
                      <a:alpha val="65000"/>
                    </a:srgbClr>
                  </a:innerShdw>
                </a:effectLst>
              </a:rPr>
              <a:t>-ugly</a:t>
            </a:r>
          </a:p>
        </p:txBody>
      </p:sp>
    </p:spTree>
    <p:extLst>
      <p:ext uri="{BB962C8B-B14F-4D97-AF65-F5344CB8AC3E}">
        <p14:creationId xmlns:p14="http://schemas.microsoft.com/office/powerpoint/2010/main" val="472705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latin typeface="Berlin Sans FB" panose="020E0602020502020306" pitchFamily="34" charset="0"/>
              </a:rPr>
              <a:t>I find him/her really very (rather/quite) …</a:t>
            </a:r>
            <a:r>
              <a:rPr lang="ru-RU" dirty="0">
                <a:latin typeface="Century Gothic" pitchFamily="34" charset="0"/>
              </a:rPr>
              <a:t/>
            </a:r>
            <a:br>
              <a:rPr lang="ru-RU" dirty="0">
                <a:latin typeface="Century Gothic" pitchFamily="34" charset="0"/>
              </a:rPr>
            </a:br>
            <a:endParaRPr lang="ru-RU" dirty="0"/>
          </a:p>
        </p:txBody>
      </p:sp>
      <p:sp>
        <p:nvSpPr>
          <p:cNvPr id="3" name="Прямоугольник 2"/>
          <p:cNvSpPr/>
          <p:nvPr/>
        </p:nvSpPr>
        <p:spPr>
          <a:xfrm>
            <a:off x="5436096" y="1340768"/>
            <a:ext cx="3384376" cy="3785652"/>
          </a:xfrm>
          <a:prstGeom prst="rect">
            <a:avLst/>
          </a:prstGeom>
        </p:spPr>
        <p:txBody>
          <a:bodyPr wrap="square">
            <a:spAutoFit/>
          </a:bodyPr>
          <a:lstStyle/>
          <a:p>
            <a:r>
              <a:rPr lang="ru-RU" sz="4800" dirty="0" smtClean="0"/>
              <a:t>-</a:t>
            </a:r>
            <a:r>
              <a:rPr lang="en-US" sz="4800" dirty="0" smtClean="0"/>
              <a:t>attractive</a:t>
            </a:r>
            <a:endParaRPr lang="en-US" sz="4800" dirty="0"/>
          </a:p>
          <a:p>
            <a:r>
              <a:rPr lang="en-US" sz="4800" dirty="0"/>
              <a:t>-pretty</a:t>
            </a:r>
          </a:p>
          <a:p>
            <a:r>
              <a:rPr lang="en-US" sz="4800" dirty="0"/>
              <a:t>-lovely</a:t>
            </a:r>
          </a:p>
          <a:p>
            <a:r>
              <a:rPr lang="en-US" sz="4800" dirty="0" smtClean="0"/>
              <a:t>-good-looking</a:t>
            </a:r>
            <a:endParaRPr lang="en-US" sz="4800" dirty="0"/>
          </a:p>
        </p:txBody>
      </p:sp>
      <p:pic>
        <p:nvPicPr>
          <p:cNvPr id="4" name="Рисунок 1" descr="анже.jpg"/>
          <p:cNvPicPr>
            <a:picLocks noChangeAspect="1"/>
          </p:cNvPicPr>
          <p:nvPr/>
        </p:nvPicPr>
        <p:blipFill>
          <a:blip r:embed="rId2" cstate="print"/>
          <a:srcRect/>
          <a:stretch>
            <a:fillRect/>
          </a:stretch>
        </p:blipFill>
        <p:spPr bwMode="auto">
          <a:xfrm>
            <a:off x="639" y="5733256"/>
            <a:ext cx="680811" cy="1117302"/>
          </a:xfrm>
          <a:prstGeom prst="rect">
            <a:avLst/>
          </a:prstGeom>
          <a:noFill/>
          <a:ln w="9525">
            <a:noFill/>
            <a:miter lim="800000"/>
            <a:headEnd/>
            <a:tailEnd/>
          </a:ln>
        </p:spPr>
      </p:pic>
    </p:spTree>
    <p:extLst>
      <p:ext uri="{BB962C8B-B14F-4D97-AF65-F5344CB8AC3E}">
        <p14:creationId xmlns:p14="http://schemas.microsoft.com/office/powerpoint/2010/main" val="14062143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074" name="Picture 2" descr="C:\Users\User\Desktop\5516995_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301" y="5242252"/>
            <a:ext cx="1230412" cy="734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4714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p:txBody>
          <a:bodyPr>
            <a:noAutofit/>
          </a:bodyPr>
          <a:lstStyle/>
          <a:p>
            <a:r>
              <a:rPr lang="en-US" sz="4800" dirty="0" smtClean="0"/>
              <a:t>face</a:t>
            </a:r>
            <a:endParaRPr lang="ru-RU" sz="4800" dirty="0"/>
          </a:p>
        </p:txBody>
      </p:sp>
      <p:sp>
        <p:nvSpPr>
          <p:cNvPr id="4" name="Объект 3"/>
          <p:cNvSpPr>
            <a:spLocks noGrp="1"/>
          </p:cNvSpPr>
          <p:nvPr>
            <p:ph sz="half" idx="2"/>
          </p:nvPr>
        </p:nvSpPr>
        <p:spPr/>
        <p:txBody>
          <a:bodyPr>
            <a:normAutofit lnSpcReduction="10000"/>
          </a:bodyPr>
          <a:lstStyle/>
          <a:p>
            <a:r>
              <a:rPr lang="en-US" b="1" i="1" dirty="0" smtClean="0"/>
              <a:t>Oval</a:t>
            </a:r>
          </a:p>
          <a:p>
            <a:r>
              <a:rPr lang="en-US" b="1" i="1" dirty="0" smtClean="0"/>
              <a:t>Square</a:t>
            </a:r>
          </a:p>
          <a:p>
            <a:r>
              <a:rPr lang="en-US" b="1" i="1" dirty="0"/>
              <a:t>long</a:t>
            </a:r>
            <a:endParaRPr lang="en-US" b="1" i="1" dirty="0" smtClean="0"/>
          </a:p>
          <a:p>
            <a:r>
              <a:rPr lang="en-US" i="1" dirty="0" smtClean="0"/>
              <a:t>Freckled</a:t>
            </a:r>
          </a:p>
          <a:p>
            <a:r>
              <a:rPr lang="en-US" b="1" i="1" dirty="0"/>
              <a:t>long </a:t>
            </a:r>
            <a:r>
              <a:rPr lang="en-US" b="1" i="1" dirty="0" smtClean="0"/>
              <a:t>nose</a:t>
            </a:r>
          </a:p>
          <a:p>
            <a:r>
              <a:rPr lang="en-US" i="1" dirty="0"/>
              <a:t>turned-up </a:t>
            </a:r>
            <a:r>
              <a:rPr lang="en-US" b="1" i="1" dirty="0" smtClean="0"/>
              <a:t>nose</a:t>
            </a:r>
          </a:p>
          <a:p>
            <a:r>
              <a:rPr lang="en-US" i="1" dirty="0" smtClean="0"/>
              <a:t>straight</a:t>
            </a:r>
            <a:r>
              <a:rPr lang="en-US" b="1" i="1" dirty="0" smtClean="0"/>
              <a:t> nose</a:t>
            </a:r>
          </a:p>
          <a:p>
            <a:r>
              <a:rPr lang="en-US" i="1" dirty="0" smtClean="0"/>
              <a:t>Pointed</a:t>
            </a:r>
          </a:p>
          <a:p>
            <a:r>
              <a:rPr lang="en-US" dirty="0" smtClean="0"/>
              <a:t>Snub</a:t>
            </a:r>
            <a:endParaRPr lang="ru-RU" i="1" dirty="0"/>
          </a:p>
        </p:txBody>
      </p:sp>
      <p:sp>
        <p:nvSpPr>
          <p:cNvPr id="5" name="Текст 4"/>
          <p:cNvSpPr>
            <a:spLocks noGrp="1"/>
          </p:cNvSpPr>
          <p:nvPr>
            <p:ph type="body" sz="quarter" idx="3"/>
          </p:nvPr>
        </p:nvSpPr>
        <p:spPr/>
        <p:txBody>
          <a:bodyPr>
            <a:noAutofit/>
          </a:bodyPr>
          <a:lstStyle/>
          <a:p>
            <a:r>
              <a:rPr lang="en-US" sz="4400" i="1" dirty="0"/>
              <a:t>Eyes</a:t>
            </a:r>
            <a:endParaRPr lang="ru-RU" sz="4400" dirty="0"/>
          </a:p>
        </p:txBody>
      </p:sp>
      <p:sp>
        <p:nvSpPr>
          <p:cNvPr id="6" name="Объект 5"/>
          <p:cNvSpPr>
            <a:spLocks noGrp="1"/>
          </p:cNvSpPr>
          <p:nvPr>
            <p:ph sz="quarter" idx="4"/>
          </p:nvPr>
        </p:nvSpPr>
        <p:spPr/>
        <p:txBody>
          <a:bodyPr/>
          <a:lstStyle/>
          <a:p>
            <a:r>
              <a:rPr lang="en-US" b="1" dirty="0"/>
              <a:t>long </a:t>
            </a:r>
            <a:r>
              <a:rPr lang="en-US" b="1" dirty="0" smtClean="0"/>
              <a:t>eyelashes</a:t>
            </a:r>
          </a:p>
          <a:p>
            <a:r>
              <a:rPr lang="en-US" b="1" dirty="0"/>
              <a:t>bushy </a:t>
            </a:r>
            <a:r>
              <a:rPr lang="en-US" b="1" dirty="0" smtClean="0"/>
              <a:t>eyelashes</a:t>
            </a:r>
          </a:p>
          <a:p>
            <a:r>
              <a:rPr lang="en-US" b="1" dirty="0" smtClean="0"/>
              <a:t>Blue</a:t>
            </a:r>
          </a:p>
          <a:p>
            <a:r>
              <a:rPr lang="en-US" b="1" dirty="0" smtClean="0"/>
              <a:t>Grey</a:t>
            </a:r>
          </a:p>
          <a:p>
            <a:r>
              <a:rPr lang="en-US" b="1" dirty="0" smtClean="0"/>
              <a:t>Brown</a:t>
            </a:r>
          </a:p>
          <a:p>
            <a:r>
              <a:rPr lang="en-US" b="1" dirty="0" smtClean="0"/>
              <a:t>Hazel-eyed</a:t>
            </a:r>
          </a:p>
          <a:p>
            <a:r>
              <a:rPr lang="en-US" b="1" dirty="0" smtClean="0"/>
              <a:t>Narrow</a:t>
            </a:r>
          </a:p>
          <a:p>
            <a:endParaRPr lang="ru-RU" dirty="0"/>
          </a:p>
        </p:txBody>
      </p:sp>
    </p:spTree>
    <p:extLst>
      <p:ext uri="{BB962C8B-B14F-4D97-AF65-F5344CB8AC3E}">
        <p14:creationId xmlns:p14="http://schemas.microsoft.com/office/powerpoint/2010/main" val="28224649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en-US" i="1" dirty="0"/>
              <a:t>Built</a:t>
            </a:r>
            <a:r>
              <a:rPr lang="ru-RU" i="1" dirty="0"/>
              <a:t> </a:t>
            </a:r>
            <a:r>
              <a:rPr lang="en-US" i="1" dirty="0"/>
              <a:t>and  Height </a:t>
            </a:r>
            <a:endParaRPr lang="ru-RU" dirty="0"/>
          </a:p>
        </p:txBody>
      </p:sp>
      <p:sp>
        <p:nvSpPr>
          <p:cNvPr id="4" name="Объект 3"/>
          <p:cNvSpPr>
            <a:spLocks noGrp="1"/>
          </p:cNvSpPr>
          <p:nvPr>
            <p:ph sz="half" idx="2"/>
          </p:nvPr>
        </p:nvSpPr>
        <p:spPr/>
        <p:txBody>
          <a:bodyPr>
            <a:normAutofit fontScale="92500" lnSpcReduction="20000"/>
          </a:bodyPr>
          <a:lstStyle/>
          <a:p>
            <a:r>
              <a:rPr lang="en-US" dirty="0"/>
              <a:t>Slim- </a:t>
            </a:r>
            <a:r>
              <a:rPr lang="ru-RU" dirty="0"/>
              <a:t>стройный </a:t>
            </a:r>
            <a:r>
              <a:rPr lang="ru-RU" dirty="0" smtClean="0"/>
              <a:t/>
            </a:r>
            <a:br>
              <a:rPr lang="ru-RU" dirty="0" smtClean="0"/>
            </a:br>
            <a:r>
              <a:rPr lang="ru-RU" dirty="0" smtClean="0"/>
              <a:t/>
            </a:r>
            <a:br>
              <a:rPr lang="ru-RU" dirty="0" smtClean="0"/>
            </a:br>
            <a:r>
              <a:rPr lang="en-US" dirty="0"/>
              <a:t>Skinny- </a:t>
            </a:r>
            <a:r>
              <a:rPr lang="ru-RU" dirty="0"/>
              <a:t>худощавый </a:t>
            </a:r>
            <a:r>
              <a:rPr lang="ru-RU" dirty="0" smtClean="0"/>
              <a:t/>
            </a:r>
            <a:br>
              <a:rPr lang="ru-RU" dirty="0" smtClean="0"/>
            </a:br>
            <a:r>
              <a:rPr lang="ru-RU" dirty="0" smtClean="0"/>
              <a:t/>
            </a:r>
            <a:br>
              <a:rPr lang="ru-RU" dirty="0" smtClean="0"/>
            </a:br>
            <a:r>
              <a:rPr lang="en-US" dirty="0"/>
              <a:t>Fat- </a:t>
            </a:r>
            <a:r>
              <a:rPr lang="ru-RU" dirty="0"/>
              <a:t>толстый </a:t>
            </a:r>
            <a:r>
              <a:rPr lang="ru-RU" dirty="0" smtClean="0"/>
              <a:t/>
            </a:r>
            <a:br>
              <a:rPr lang="ru-RU" dirty="0" smtClean="0"/>
            </a:br>
            <a:r>
              <a:rPr lang="ru-RU" dirty="0" smtClean="0"/>
              <a:t/>
            </a:r>
            <a:br>
              <a:rPr lang="ru-RU" dirty="0" smtClean="0"/>
            </a:br>
            <a:r>
              <a:rPr lang="en-US" dirty="0"/>
              <a:t>Plump- </a:t>
            </a:r>
            <a:r>
              <a:rPr lang="ru-RU" dirty="0"/>
              <a:t>полный </a:t>
            </a:r>
            <a:r>
              <a:rPr lang="ru-RU" dirty="0" smtClean="0"/>
              <a:t/>
            </a:r>
            <a:br>
              <a:rPr lang="ru-RU" dirty="0" smtClean="0"/>
            </a:br>
            <a:r>
              <a:rPr lang="ru-RU" dirty="0" smtClean="0"/>
              <a:t/>
            </a:r>
            <a:br>
              <a:rPr lang="ru-RU" dirty="0" smtClean="0"/>
            </a:br>
            <a:r>
              <a:rPr lang="en-US" dirty="0"/>
              <a:t>Well-built- </a:t>
            </a:r>
            <a:r>
              <a:rPr lang="ru-RU" dirty="0"/>
              <a:t>хорошо сложенный </a:t>
            </a:r>
            <a:r>
              <a:rPr lang="ru-RU" dirty="0" smtClean="0"/>
              <a:t/>
            </a:r>
            <a:br>
              <a:rPr lang="ru-RU" dirty="0" smtClean="0"/>
            </a:br>
            <a:r>
              <a:rPr lang="ru-RU" dirty="0" smtClean="0"/>
              <a:t/>
            </a:r>
            <a:br>
              <a:rPr lang="ru-RU" dirty="0" smtClean="0"/>
            </a:br>
            <a:r>
              <a:rPr lang="en-US" dirty="0"/>
              <a:t>To have a good figure- </a:t>
            </a:r>
            <a:r>
              <a:rPr lang="ru-RU" dirty="0"/>
              <a:t>иметь хорошую фигуру </a:t>
            </a:r>
            <a:r>
              <a:rPr lang="ru-RU" dirty="0" smtClean="0"/>
              <a:t/>
            </a:r>
            <a:br>
              <a:rPr lang="ru-RU" dirty="0" smtClean="0"/>
            </a:br>
            <a:endParaRPr lang="ru-RU" dirty="0"/>
          </a:p>
        </p:txBody>
      </p:sp>
      <p:sp>
        <p:nvSpPr>
          <p:cNvPr id="5" name="Текст 4"/>
          <p:cNvSpPr>
            <a:spLocks noGrp="1"/>
          </p:cNvSpPr>
          <p:nvPr>
            <p:ph type="body" sz="quarter" idx="3"/>
          </p:nvPr>
        </p:nvSpPr>
        <p:spPr/>
        <p:txBody>
          <a:bodyPr/>
          <a:lstStyle/>
          <a:p>
            <a:endParaRPr lang="ru-RU"/>
          </a:p>
        </p:txBody>
      </p:sp>
      <p:sp>
        <p:nvSpPr>
          <p:cNvPr id="6" name="Объект 5"/>
          <p:cNvSpPr>
            <a:spLocks noGrp="1"/>
          </p:cNvSpPr>
          <p:nvPr>
            <p:ph sz="quarter" idx="4"/>
          </p:nvPr>
        </p:nvSpPr>
        <p:spPr/>
        <p:txBody>
          <a:bodyPr/>
          <a:lstStyle/>
          <a:p>
            <a:endParaRPr lang="ru-RU"/>
          </a:p>
        </p:txBody>
      </p:sp>
    </p:spTree>
    <p:extLst>
      <p:ext uri="{BB962C8B-B14F-4D97-AF65-F5344CB8AC3E}">
        <p14:creationId xmlns:p14="http://schemas.microsoft.com/office/powerpoint/2010/main" val="842240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i="1" dirty="0" smtClean="0"/>
              <a:t>She has  a </a:t>
            </a:r>
            <a:r>
              <a:rPr lang="en-US" i="1" dirty="0" smtClean="0"/>
              <a:t>freckled </a:t>
            </a:r>
            <a:r>
              <a:rPr lang="en-US" dirty="0">
                <a:solidFill>
                  <a:srgbClr val="333333"/>
                </a:solidFill>
                <a:latin typeface="-apple-system"/>
              </a:rPr>
              <a:t>[ˈ</a:t>
            </a:r>
            <a:r>
              <a:rPr lang="en-US" dirty="0" err="1">
                <a:solidFill>
                  <a:srgbClr val="333333"/>
                </a:solidFill>
                <a:latin typeface="-apple-system"/>
              </a:rPr>
              <a:t>frek.l</a:t>
            </a:r>
            <a:r>
              <a:rPr lang="en-US" dirty="0" err="1" smtClean="0">
                <a:solidFill>
                  <a:srgbClr val="333333"/>
                </a:solidFill>
                <a:latin typeface="-apple-system"/>
              </a:rPr>
              <a:t>̩d</a:t>
            </a:r>
            <a:r>
              <a:rPr lang="en-US" dirty="0" smtClean="0">
                <a:solidFill>
                  <a:srgbClr val="333333"/>
                </a:solidFill>
                <a:latin typeface="-apple-system"/>
              </a:rPr>
              <a:t>]</a:t>
            </a:r>
            <a:r>
              <a:rPr lang="en-US" i="1" dirty="0" smtClean="0"/>
              <a:t>   </a:t>
            </a:r>
            <a:r>
              <a:rPr lang="en-US" b="1" i="1" dirty="0" smtClean="0"/>
              <a:t>face</a:t>
            </a:r>
            <a:r>
              <a:rPr lang="en-US" i="1" dirty="0" smtClean="0"/>
              <a:t>.</a:t>
            </a:r>
            <a:br>
              <a:rPr lang="en-US" i="1" dirty="0" smtClean="0"/>
            </a:br>
            <a:endParaRPr lang="ru-RU" dirty="0"/>
          </a:p>
        </p:txBody>
      </p:sp>
      <p:pic>
        <p:nvPicPr>
          <p:cNvPr id="13316" name="Picture 4" descr="http://wallbase.ru/img/072316/wallbaseRu-19935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5517232"/>
            <a:ext cx="2095869"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7107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Прямоугольник 2"/>
          <p:cNvSpPr/>
          <p:nvPr/>
        </p:nvSpPr>
        <p:spPr>
          <a:xfrm>
            <a:off x="683568" y="1305342"/>
            <a:ext cx="6174432" cy="4247317"/>
          </a:xfrm>
          <a:prstGeom prst="rect">
            <a:avLst/>
          </a:prstGeom>
        </p:spPr>
        <p:txBody>
          <a:bodyPr wrap="square">
            <a:spAutoFit/>
          </a:bodyPr>
          <a:lstStyle/>
          <a:p>
            <a:r>
              <a:rPr lang="en-US" dirty="0"/>
              <a:t>Pretty- </a:t>
            </a:r>
            <a:r>
              <a:rPr lang="ru-RU" dirty="0"/>
              <a:t>симпатичный </a:t>
            </a:r>
            <a:r>
              <a:rPr lang="ru-RU" dirty="0" smtClean="0"/>
              <a:t/>
            </a:r>
            <a:br>
              <a:rPr lang="ru-RU" dirty="0" smtClean="0"/>
            </a:br>
            <a:r>
              <a:rPr lang="ru-RU" dirty="0" smtClean="0"/>
              <a:t/>
            </a:r>
            <a:br>
              <a:rPr lang="ru-RU" dirty="0" smtClean="0"/>
            </a:br>
            <a:r>
              <a:rPr lang="en-US" dirty="0"/>
              <a:t>Good-looking- </a:t>
            </a:r>
            <a:r>
              <a:rPr lang="ru-RU" dirty="0"/>
              <a:t>приятной внешности </a:t>
            </a:r>
            <a:r>
              <a:rPr lang="ru-RU" dirty="0" smtClean="0"/>
              <a:t/>
            </a:r>
            <a:br>
              <a:rPr lang="ru-RU" dirty="0" smtClean="0"/>
            </a:br>
            <a:r>
              <a:rPr lang="ru-RU" dirty="0" smtClean="0"/>
              <a:t/>
            </a:r>
            <a:br>
              <a:rPr lang="ru-RU" dirty="0" smtClean="0"/>
            </a:br>
            <a:r>
              <a:rPr lang="en-US" dirty="0"/>
              <a:t>Charming- </a:t>
            </a:r>
            <a:r>
              <a:rPr lang="ru-RU" dirty="0"/>
              <a:t>очаровательный </a:t>
            </a:r>
            <a:r>
              <a:rPr lang="ru-RU" dirty="0" smtClean="0"/>
              <a:t/>
            </a:r>
            <a:br>
              <a:rPr lang="ru-RU" dirty="0" smtClean="0"/>
            </a:br>
            <a:r>
              <a:rPr lang="ru-RU" dirty="0" smtClean="0"/>
              <a:t/>
            </a:r>
            <a:br>
              <a:rPr lang="ru-RU" dirty="0" smtClean="0"/>
            </a:br>
            <a:r>
              <a:rPr lang="en-US" dirty="0"/>
              <a:t>Beautiful- </a:t>
            </a:r>
            <a:r>
              <a:rPr lang="ru-RU" dirty="0"/>
              <a:t>красивый </a:t>
            </a:r>
            <a:r>
              <a:rPr lang="ru-RU" dirty="0" smtClean="0"/>
              <a:t/>
            </a:r>
            <a:br>
              <a:rPr lang="ru-RU" dirty="0" smtClean="0"/>
            </a:br>
            <a:r>
              <a:rPr lang="ru-RU" dirty="0" smtClean="0"/>
              <a:t/>
            </a:r>
            <a:br>
              <a:rPr lang="ru-RU" dirty="0" smtClean="0"/>
            </a:br>
            <a:r>
              <a:rPr lang="en-US" dirty="0"/>
              <a:t>Handsome- </a:t>
            </a:r>
            <a:r>
              <a:rPr lang="ru-RU" dirty="0"/>
              <a:t>красивый (о мужчинах) </a:t>
            </a:r>
            <a:r>
              <a:rPr lang="ru-RU" dirty="0" smtClean="0"/>
              <a:t/>
            </a:r>
            <a:br>
              <a:rPr lang="ru-RU" dirty="0" smtClean="0"/>
            </a:br>
            <a:r>
              <a:rPr lang="ru-RU" dirty="0" smtClean="0"/>
              <a:t/>
            </a:r>
            <a:br>
              <a:rPr lang="ru-RU" dirty="0" smtClean="0"/>
            </a:br>
            <a:r>
              <a:rPr lang="en-US" dirty="0"/>
              <a:t>Ugly- </a:t>
            </a:r>
            <a:r>
              <a:rPr lang="ru-RU" dirty="0"/>
              <a:t>уродливый </a:t>
            </a:r>
            <a:r>
              <a:rPr lang="ru-RU" dirty="0" smtClean="0"/>
              <a:t/>
            </a:r>
            <a:br>
              <a:rPr lang="ru-RU" dirty="0" smtClean="0"/>
            </a:br>
            <a:r>
              <a:rPr lang="ru-RU" dirty="0" smtClean="0"/>
              <a:t/>
            </a:r>
            <a:br>
              <a:rPr lang="ru-RU" dirty="0" smtClean="0"/>
            </a:br>
            <a:r>
              <a:rPr lang="en-US" dirty="0"/>
              <a:t>Unpleasant- </a:t>
            </a:r>
            <a:r>
              <a:rPr lang="ru-RU" dirty="0"/>
              <a:t>неприятный </a:t>
            </a:r>
            <a:r>
              <a:rPr lang="ru-RU" dirty="0" smtClean="0"/>
              <a:t/>
            </a:r>
            <a:br>
              <a:rPr lang="ru-RU" dirty="0" smtClean="0"/>
            </a:br>
            <a:r>
              <a:rPr lang="ru-RU" dirty="0" smtClean="0"/>
              <a:t/>
            </a:r>
            <a:br>
              <a:rPr lang="ru-RU" dirty="0" smtClean="0"/>
            </a:br>
            <a:r>
              <a:rPr lang="en-US" dirty="0"/>
              <a:t>Attractive- </a:t>
            </a:r>
            <a:r>
              <a:rPr lang="ru-RU" dirty="0"/>
              <a:t>привлекательный </a:t>
            </a:r>
          </a:p>
        </p:txBody>
      </p:sp>
    </p:spTree>
    <p:extLst>
      <p:ext uri="{BB962C8B-B14F-4D97-AF65-F5344CB8AC3E}">
        <p14:creationId xmlns:p14="http://schemas.microsoft.com/office/powerpoint/2010/main" val="24396857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r>
              <a:rPr lang="en-US" i="1" dirty="0"/>
              <a:t>Hair style and </a:t>
            </a:r>
            <a:r>
              <a:rPr lang="en-US" i="1" dirty="0" err="1"/>
              <a:t>colour</a:t>
            </a:r>
            <a:endParaRPr lang="ru-RU" dirty="0"/>
          </a:p>
        </p:txBody>
      </p:sp>
      <p:sp>
        <p:nvSpPr>
          <p:cNvPr id="4" name="Объект 3"/>
          <p:cNvSpPr>
            <a:spLocks noGrp="1"/>
          </p:cNvSpPr>
          <p:nvPr>
            <p:ph sz="half" idx="2"/>
          </p:nvPr>
        </p:nvSpPr>
        <p:spPr/>
        <p:txBody>
          <a:bodyPr>
            <a:normAutofit fontScale="40000" lnSpcReduction="20000"/>
          </a:bodyPr>
          <a:lstStyle/>
          <a:p>
            <a:r>
              <a:rPr lang="en-US" dirty="0"/>
              <a:t>Straight – </a:t>
            </a:r>
            <a:r>
              <a:rPr lang="ru-RU" dirty="0"/>
              <a:t>прямые </a:t>
            </a:r>
            <a:r>
              <a:rPr lang="ru-RU" dirty="0" smtClean="0"/>
              <a:t/>
            </a:r>
            <a:br>
              <a:rPr lang="ru-RU" dirty="0" smtClean="0"/>
            </a:br>
            <a:r>
              <a:rPr lang="ru-RU" dirty="0" smtClean="0"/>
              <a:t/>
            </a:r>
            <a:br>
              <a:rPr lang="ru-RU" dirty="0" smtClean="0"/>
            </a:br>
            <a:r>
              <a:rPr lang="en-US" dirty="0" smtClean="0"/>
              <a:t>Wavy- </a:t>
            </a:r>
            <a:r>
              <a:rPr lang="ru-RU" dirty="0"/>
              <a:t>волнистые </a:t>
            </a:r>
            <a:r>
              <a:rPr lang="ru-RU" dirty="0" smtClean="0"/>
              <a:t/>
            </a:r>
            <a:br>
              <a:rPr lang="ru-RU" dirty="0" smtClean="0"/>
            </a:br>
            <a:r>
              <a:rPr lang="ru-RU" dirty="0" smtClean="0"/>
              <a:t/>
            </a:r>
            <a:br>
              <a:rPr lang="ru-RU" dirty="0" smtClean="0"/>
            </a:br>
            <a:r>
              <a:rPr lang="en-US" dirty="0"/>
              <a:t>Curly- </a:t>
            </a:r>
            <a:r>
              <a:rPr lang="ru-RU" dirty="0"/>
              <a:t>курчавые </a:t>
            </a:r>
            <a:r>
              <a:rPr lang="ru-RU" dirty="0" smtClean="0"/>
              <a:t/>
            </a:r>
            <a:br>
              <a:rPr lang="ru-RU" dirty="0" smtClean="0"/>
            </a:br>
            <a:r>
              <a:rPr lang="ru-RU" dirty="0" smtClean="0"/>
              <a:t/>
            </a:r>
            <a:br>
              <a:rPr lang="ru-RU" dirty="0" smtClean="0"/>
            </a:br>
            <a:r>
              <a:rPr lang="en-US" dirty="0" smtClean="0"/>
              <a:t>Thick- </a:t>
            </a:r>
            <a:r>
              <a:rPr lang="ru-RU" dirty="0"/>
              <a:t>густые </a:t>
            </a:r>
            <a:r>
              <a:rPr lang="ru-RU" dirty="0" smtClean="0"/>
              <a:t/>
            </a:r>
            <a:br>
              <a:rPr lang="ru-RU" dirty="0" smtClean="0"/>
            </a:br>
            <a:r>
              <a:rPr lang="ru-RU" dirty="0" smtClean="0"/>
              <a:t/>
            </a:r>
            <a:br>
              <a:rPr lang="ru-RU" dirty="0" smtClean="0"/>
            </a:br>
            <a:r>
              <a:rPr lang="en-US" dirty="0"/>
              <a:t>Thin- </a:t>
            </a:r>
            <a:r>
              <a:rPr lang="ru-RU" dirty="0"/>
              <a:t>редкие, тонкие </a:t>
            </a:r>
            <a:r>
              <a:rPr lang="ru-RU" dirty="0" smtClean="0"/>
              <a:t/>
            </a:r>
            <a:br>
              <a:rPr lang="ru-RU" dirty="0" smtClean="0"/>
            </a:br>
            <a:r>
              <a:rPr lang="ru-RU" dirty="0" smtClean="0"/>
              <a:t/>
            </a:r>
            <a:br>
              <a:rPr lang="ru-RU" dirty="0" smtClean="0"/>
            </a:br>
            <a:r>
              <a:rPr lang="en-US" dirty="0"/>
              <a:t>Long- </a:t>
            </a:r>
            <a:r>
              <a:rPr lang="ru-RU" dirty="0"/>
              <a:t>длинные </a:t>
            </a:r>
            <a:r>
              <a:rPr lang="ru-RU" dirty="0" smtClean="0"/>
              <a:t/>
            </a:r>
            <a:br>
              <a:rPr lang="ru-RU" dirty="0" smtClean="0"/>
            </a:br>
            <a:r>
              <a:rPr lang="ru-RU" dirty="0" smtClean="0"/>
              <a:t/>
            </a:r>
            <a:br>
              <a:rPr lang="ru-RU" dirty="0" smtClean="0"/>
            </a:br>
            <a:r>
              <a:rPr lang="en-US" dirty="0"/>
              <a:t>Shoulder length- </a:t>
            </a:r>
            <a:r>
              <a:rPr lang="ru-RU" dirty="0"/>
              <a:t>до плеч </a:t>
            </a:r>
            <a:r>
              <a:rPr lang="ru-RU" dirty="0" smtClean="0"/>
              <a:t/>
            </a:r>
            <a:br>
              <a:rPr lang="ru-RU" dirty="0" smtClean="0"/>
            </a:br>
            <a:r>
              <a:rPr lang="ru-RU" dirty="0" smtClean="0"/>
              <a:t/>
            </a:r>
            <a:br>
              <a:rPr lang="ru-RU" dirty="0" smtClean="0"/>
            </a:br>
            <a:r>
              <a:rPr lang="en-US" dirty="0"/>
              <a:t>Black hair- </a:t>
            </a:r>
            <a:r>
              <a:rPr lang="ru-RU" dirty="0"/>
              <a:t>чёрные волосы </a:t>
            </a:r>
            <a:r>
              <a:rPr lang="ru-RU" dirty="0" smtClean="0"/>
              <a:t/>
            </a:r>
            <a:br>
              <a:rPr lang="ru-RU" dirty="0" smtClean="0"/>
            </a:br>
            <a:r>
              <a:rPr lang="ru-RU" dirty="0" smtClean="0"/>
              <a:t/>
            </a:r>
            <a:br>
              <a:rPr lang="ru-RU" dirty="0" smtClean="0"/>
            </a:br>
            <a:r>
              <a:rPr lang="en-US" dirty="0"/>
              <a:t>Red hair- </a:t>
            </a:r>
            <a:r>
              <a:rPr lang="ru-RU" dirty="0"/>
              <a:t>рыжие волосы </a:t>
            </a:r>
            <a:r>
              <a:rPr lang="ru-RU" dirty="0" smtClean="0"/>
              <a:t/>
            </a:r>
            <a:br>
              <a:rPr lang="ru-RU" dirty="0" smtClean="0"/>
            </a:br>
            <a:r>
              <a:rPr lang="ru-RU" dirty="0" smtClean="0"/>
              <a:t/>
            </a:r>
            <a:br>
              <a:rPr lang="ru-RU" dirty="0" smtClean="0"/>
            </a:br>
            <a:r>
              <a:rPr lang="en-US" dirty="0"/>
              <a:t>Brown hair- </a:t>
            </a:r>
            <a:r>
              <a:rPr lang="ru-RU" dirty="0"/>
              <a:t>каштановые волосы </a:t>
            </a:r>
            <a:r>
              <a:rPr lang="ru-RU" dirty="0" smtClean="0"/>
              <a:t/>
            </a:r>
            <a:br>
              <a:rPr lang="ru-RU" dirty="0" smtClean="0"/>
            </a:br>
            <a:r>
              <a:rPr lang="ru-RU" dirty="0" smtClean="0"/>
              <a:t/>
            </a:r>
            <a:br>
              <a:rPr lang="ru-RU" dirty="0" smtClean="0"/>
            </a:br>
            <a:r>
              <a:rPr lang="en-US" dirty="0"/>
              <a:t>Blonde, fair- </a:t>
            </a:r>
            <a:r>
              <a:rPr lang="ru-RU" dirty="0"/>
              <a:t>светлые волосы </a:t>
            </a:r>
            <a:r>
              <a:rPr lang="ru-RU" dirty="0" smtClean="0"/>
              <a:t/>
            </a:r>
            <a:br>
              <a:rPr lang="ru-RU" dirty="0" smtClean="0"/>
            </a:br>
            <a:r>
              <a:rPr lang="ru-RU" dirty="0" smtClean="0"/>
              <a:t/>
            </a:r>
            <a:br>
              <a:rPr lang="ru-RU" dirty="0" smtClean="0"/>
            </a:br>
            <a:r>
              <a:rPr lang="en-US" dirty="0"/>
              <a:t>Brunette- </a:t>
            </a:r>
            <a:r>
              <a:rPr lang="ru-RU" dirty="0"/>
              <a:t>брюнетка, брюнет </a:t>
            </a:r>
            <a:r>
              <a:rPr lang="ru-RU" dirty="0" smtClean="0"/>
              <a:t/>
            </a:r>
            <a:br>
              <a:rPr lang="ru-RU" dirty="0" smtClean="0"/>
            </a:br>
            <a:r>
              <a:rPr lang="ru-RU" dirty="0" smtClean="0"/>
              <a:t/>
            </a:r>
            <a:br>
              <a:rPr lang="ru-RU" dirty="0" smtClean="0"/>
            </a:br>
            <a:r>
              <a:rPr lang="en-US" dirty="0"/>
              <a:t>Brown- </a:t>
            </a:r>
            <a:r>
              <a:rPr lang="ru-RU" dirty="0"/>
              <a:t>шатен (ка) </a:t>
            </a:r>
            <a:r>
              <a:rPr lang="ru-RU" dirty="0" smtClean="0"/>
              <a:t/>
            </a:r>
            <a:br>
              <a:rPr lang="ru-RU" dirty="0" smtClean="0"/>
            </a:br>
            <a:r>
              <a:rPr lang="ru-RU" dirty="0" smtClean="0"/>
              <a:t/>
            </a:r>
            <a:br>
              <a:rPr lang="ru-RU" dirty="0" smtClean="0"/>
            </a:br>
            <a:r>
              <a:rPr lang="en-US" dirty="0"/>
              <a:t>Blond, blonde ( </a:t>
            </a:r>
            <a:r>
              <a:rPr lang="ru-RU" dirty="0"/>
              <a:t>блондин, блондинка) </a:t>
            </a:r>
            <a:r>
              <a:rPr lang="ru-RU" dirty="0" smtClean="0"/>
              <a:t/>
            </a:r>
            <a:br>
              <a:rPr lang="ru-RU" dirty="0" smtClean="0"/>
            </a:br>
            <a:r>
              <a:rPr lang="ru-RU" dirty="0" smtClean="0"/>
              <a:t/>
            </a:r>
            <a:br>
              <a:rPr lang="ru-RU" dirty="0" smtClean="0"/>
            </a:br>
            <a:r>
              <a:rPr lang="en-US" dirty="0"/>
              <a:t>Red- </a:t>
            </a:r>
            <a:r>
              <a:rPr lang="ru-RU" dirty="0"/>
              <a:t>рыжий, ражая </a:t>
            </a:r>
          </a:p>
        </p:txBody>
      </p:sp>
      <p:sp>
        <p:nvSpPr>
          <p:cNvPr id="5" name="Текст 4"/>
          <p:cNvSpPr>
            <a:spLocks noGrp="1"/>
          </p:cNvSpPr>
          <p:nvPr>
            <p:ph type="body" sz="quarter" idx="3"/>
          </p:nvPr>
        </p:nvSpPr>
        <p:spPr/>
        <p:txBody>
          <a:bodyPr/>
          <a:lstStyle/>
          <a:p>
            <a:endParaRPr lang="ru-RU"/>
          </a:p>
        </p:txBody>
      </p:sp>
      <p:sp>
        <p:nvSpPr>
          <p:cNvPr id="6" name="Объект 5"/>
          <p:cNvSpPr>
            <a:spLocks noGrp="1"/>
          </p:cNvSpPr>
          <p:nvPr>
            <p:ph sz="quarter" idx="4"/>
          </p:nvPr>
        </p:nvSpPr>
        <p:spPr/>
        <p:txBody>
          <a:bodyPr/>
          <a:lstStyle/>
          <a:p>
            <a:endParaRPr lang="ru-RU"/>
          </a:p>
        </p:txBody>
      </p:sp>
    </p:spTree>
    <p:extLst>
      <p:ext uri="{BB962C8B-B14F-4D97-AF65-F5344CB8AC3E}">
        <p14:creationId xmlns:p14="http://schemas.microsoft.com/office/powerpoint/2010/main" val="387221132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fontScale="47500" lnSpcReduction="20000"/>
          </a:bodyPr>
          <a:lstStyle/>
          <a:p>
            <a:r>
              <a:rPr lang="en-US" b="1" dirty="0"/>
              <a:t>APPEARANCES.</a:t>
            </a:r>
            <a:r>
              <a:rPr lang="en-US" dirty="0" smtClean="0"/>
              <a:t/>
            </a:r>
            <a:br>
              <a:rPr lang="en-US" dirty="0" smtClean="0"/>
            </a:br>
            <a:r>
              <a:rPr lang="en-US" dirty="0"/>
              <a:t>They say that appearances are important. On the one hand, this is true, on the other, this is not quite right. A handsome man or a pretty woman can have very unpleasant traits of character and the opposite. However, there are exceptions, of course!</a:t>
            </a:r>
            <a:r>
              <a:rPr lang="en-US" dirty="0" smtClean="0"/>
              <a:t/>
            </a:r>
            <a:br>
              <a:rPr lang="en-US" dirty="0" smtClean="0"/>
            </a:br>
            <a:r>
              <a:rPr lang="en-US" dirty="0" smtClean="0"/>
              <a:t/>
            </a:r>
            <a:br>
              <a:rPr lang="en-US" dirty="0" smtClean="0"/>
            </a:br>
            <a:r>
              <a:rPr lang="en-US" dirty="0"/>
              <a:t>I want to tell you about my sister, Katya. In primary school she didn’t look very pretty. She had freckles, red wavy hair and was wearing glasses. All this made her clumsy and shy.</a:t>
            </a:r>
            <a:r>
              <a:rPr lang="en-US" dirty="0" smtClean="0"/>
              <a:t/>
            </a:r>
            <a:br>
              <a:rPr lang="en-US" dirty="0" smtClean="0"/>
            </a:br>
            <a:r>
              <a:rPr lang="en-US" dirty="0" smtClean="0"/>
              <a:t/>
            </a:r>
            <a:br>
              <a:rPr lang="en-US" dirty="0" smtClean="0"/>
            </a:br>
            <a:r>
              <a:rPr lang="en-US" dirty="0"/>
              <a:t>Since that time her appearance has changed very much, but her character has remained the same. She has grown up into a very pretty girl. She is of a medium height, </a:t>
            </a:r>
            <a:r>
              <a:rPr lang="en-US" dirty="0" smtClean="0"/>
              <a:t>slender</a:t>
            </a:r>
            <a:r>
              <a:rPr lang="ru-RU" dirty="0" smtClean="0"/>
              <a:t>.</a:t>
            </a:r>
            <a:r>
              <a:rPr lang="en-US" dirty="0" smtClean="0"/>
              <a:t> </a:t>
            </a:r>
            <a:r>
              <a:rPr lang="en-US" dirty="0"/>
              <a:t>Her hair has got darker into a chestnut shade. She wears it long to her shoulders. Her face has soft features, her freckles have disappeared, but her complexion remains pale as before. Instead of glasses she wears contact lenses, which allow her sparkling hazel-green eyes to shine. She has a small straight nose and a rather wide mouth but her enchanting smile shows her white teeth and makes her face look charming. No one can say that her gestures are clumsy any more.</a:t>
            </a:r>
            <a:r>
              <a:rPr lang="en-US" dirty="0" smtClean="0"/>
              <a:t/>
            </a:r>
            <a:br>
              <a:rPr lang="en-US" dirty="0" smtClean="0"/>
            </a:br>
            <a:r>
              <a:rPr lang="en-US" dirty="0" smtClean="0"/>
              <a:t/>
            </a:r>
            <a:br>
              <a:rPr lang="en-US" dirty="0" smtClean="0"/>
            </a:br>
            <a:r>
              <a:rPr lang="en-US" dirty="0"/>
              <a:t>Katya has nice manners. She is sincere, polite and helpful. She is not easily angered or bad-tempered. Her childhood experience has taught her to be patient and not to show off. She has still remained a bit withdrawn in some situations but she is good-natured, tolerant and sensitive to other people’s needs. She is always ready to help. These are the qualities of her character which I like.</a:t>
            </a:r>
            <a:endParaRPr lang="ru-RU" dirty="0"/>
          </a:p>
        </p:txBody>
      </p:sp>
    </p:spTree>
    <p:extLst>
      <p:ext uri="{BB962C8B-B14F-4D97-AF65-F5344CB8AC3E}">
        <p14:creationId xmlns:p14="http://schemas.microsoft.com/office/powerpoint/2010/main" val="11856716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half" idx="1"/>
          </p:nvPr>
        </p:nvSpPr>
        <p:spPr/>
        <p:txBody>
          <a:bodyPr/>
          <a:lstStyle/>
          <a:p>
            <a:r>
              <a:rPr lang="en-US" b="1" dirty="0" smtClean="0"/>
              <a:t>middle-aged</a:t>
            </a:r>
          </a:p>
          <a:p>
            <a:r>
              <a:rPr lang="en-US" b="1" dirty="0" smtClean="0"/>
              <a:t>young</a:t>
            </a:r>
          </a:p>
          <a:p>
            <a:r>
              <a:rPr lang="en-US" b="1" dirty="0"/>
              <a:t>in </a:t>
            </a:r>
            <a:r>
              <a:rPr lang="en-US" b="1" dirty="0" smtClean="0"/>
              <a:t>his/her 30’</a:t>
            </a:r>
          </a:p>
          <a:p>
            <a:r>
              <a:rPr lang="en-US" b="1" dirty="0"/>
              <a:t>beauty </a:t>
            </a:r>
            <a:r>
              <a:rPr lang="en-US" b="1" dirty="0" smtClean="0"/>
              <a:t>spot </a:t>
            </a:r>
            <a:endParaRPr lang="ru-RU" dirty="0"/>
          </a:p>
        </p:txBody>
      </p:sp>
      <p:sp>
        <p:nvSpPr>
          <p:cNvPr id="4" name="Объект 3"/>
          <p:cNvSpPr>
            <a:spLocks noGrp="1"/>
          </p:cNvSpPr>
          <p:nvPr>
            <p:ph sz="half" idx="2"/>
          </p:nvPr>
        </p:nvSpPr>
        <p:spPr/>
        <p:txBody>
          <a:bodyPr/>
          <a:lstStyle/>
          <a:p>
            <a:r>
              <a:rPr lang="en-US" dirty="0" smtClean="0"/>
              <a:t>Brown</a:t>
            </a:r>
            <a:endParaRPr lang="ru-RU" dirty="0"/>
          </a:p>
        </p:txBody>
      </p:sp>
    </p:spTree>
    <p:extLst>
      <p:ext uri="{BB962C8B-B14F-4D97-AF65-F5344CB8AC3E}">
        <p14:creationId xmlns:p14="http://schemas.microsoft.com/office/powerpoint/2010/main" val="913542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8674" name="Picture 2" descr="http://planktonz.ru/uploads/images/egor_krid_nado_l_i_kre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1574278" y="5733256"/>
            <a:ext cx="765474" cy="1052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85330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2770" name="Picture 2" descr="http://zt16.ru/wp-content/uploads/2016/03/%D0%BD%D1%8E%D1%88%D0%B0-%D0%B2-%D0%B1%D0%BE%D0%BB%D1%8C%D0%BD%D0%B8%D1%86%D0%B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8802" y="5445224"/>
            <a:ext cx="1081492" cy="951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575691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Picture 2" descr="http://www.livestory.com.ua/images/pevica-maksim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5661248"/>
            <a:ext cx="1586997" cy="1196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0826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8914" name="Picture 2" descr="http://pzik.ru/wp-content/uploads/2016/11/Bez-nazvaniya.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085184"/>
            <a:ext cx="1332148" cy="936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901482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b="1" dirty="0" smtClean="0"/>
              <a:t>What </a:t>
            </a:r>
            <a:r>
              <a:rPr lang="en-US" b="1" dirty="0"/>
              <a:t>does he/she look </a:t>
            </a:r>
            <a:r>
              <a:rPr lang="en-US" b="1" dirty="0" smtClean="0"/>
              <a:t>like?</a:t>
            </a:r>
            <a:endParaRPr lang="ru-RU" dirty="0"/>
          </a:p>
        </p:txBody>
      </p:sp>
      <p:sp>
        <p:nvSpPr>
          <p:cNvPr id="3" name="Прямоугольник 2"/>
          <p:cNvSpPr/>
          <p:nvPr/>
        </p:nvSpPr>
        <p:spPr>
          <a:xfrm>
            <a:off x="395536" y="1700808"/>
            <a:ext cx="8496944" cy="1938992"/>
          </a:xfrm>
          <a:prstGeom prst="rect">
            <a:avLst/>
          </a:prstGeom>
        </p:spPr>
        <p:txBody>
          <a:bodyPr wrap="square">
            <a:spAutoFit/>
          </a:bodyPr>
          <a:lstStyle/>
          <a:p>
            <a:r>
              <a:rPr lang="en-US" dirty="0"/>
              <a:t>«</a:t>
            </a:r>
            <a:r>
              <a:rPr lang="en-US" sz="6000" b="1" dirty="0"/>
              <a:t>How </a:t>
            </a:r>
            <a:r>
              <a:rPr lang="en-US" sz="6000" b="1" dirty="0" smtClean="0"/>
              <a:t>does he /she  </a:t>
            </a:r>
            <a:r>
              <a:rPr lang="en-US" sz="6000" b="1" dirty="0"/>
              <a:t>look like?</a:t>
            </a:r>
            <a:endParaRPr lang="ru-RU" sz="6000" dirty="0"/>
          </a:p>
        </p:txBody>
      </p:sp>
    </p:spTree>
    <p:extLst>
      <p:ext uri="{BB962C8B-B14F-4D97-AF65-F5344CB8AC3E}">
        <p14:creationId xmlns:p14="http://schemas.microsoft.com/office/powerpoint/2010/main" val="385073073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He /she  is              He /she has</a:t>
            </a:r>
            <a:endParaRPr lang="ru-RU" dirty="0"/>
          </a:p>
        </p:txBody>
      </p:sp>
      <p:sp>
        <p:nvSpPr>
          <p:cNvPr id="3" name="Объект 2"/>
          <p:cNvSpPr>
            <a:spLocks noGrp="1"/>
          </p:cNvSpPr>
          <p:nvPr>
            <p:ph sz="half" idx="1"/>
          </p:nvPr>
        </p:nvSpPr>
        <p:spPr/>
        <p:txBody>
          <a:bodyPr>
            <a:normAutofit fontScale="70000" lnSpcReduction="20000"/>
          </a:bodyPr>
          <a:lstStyle/>
          <a:p>
            <a:r>
              <a:rPr lang="en-US" b="1" dirty="0" smtClean="0"/>
              <a:t>Young</a:t>
            </a:r>
          </a:p>
          <a:p>
            <a:r>
              <a:rPr lang="en-US" b="1" dirty="0" err="1" smtClean="0"/>
              <a:t>slim,well</a:t>
            </a:r>
            <a:r>
              <a:rPr lang="en-US" b="1" dirty="0" smtClean="0"/>
              <a:t>- built</a:t>
            </a:r>
          </a:p>
          <a:p>
            <a:r>
              <a:rPr lang="en-US" b="1" dirty="0" smtClean="0"/>
              <a:t>Hazel-eyed</a:t>
            </a:r>
          </a:p>
          <a:p>
            <a:r>
              <a:rPr lang="en-US" b="1" dirty="0" smtClean="0"/>
              <a:t>in his/her 30’</a:t>
            </a:r>
          </a:p>
          <a:p>
            <a:r>
              <a:rPr lang="en-US" b="1" dirty="0"/>
              <a:t>p</a:t>
            </a:r>
            <a:r>
              <a:rPr lang="en-US" b="1" dirty="0" smtClean="0"/>
              <a:t>retty</a:t>
            </a:r>
          </a:p>
          <a:p>
            <a:r>
              <a:rPr lang="en-US" b="1" dirty="0" smtClean="0"/>
              <a:t>good-looking</a:t>
            </a:r>
          </a:p>
          <a:p>
            <a:r>
              <a:rPr lang="en-US" b="1" dirty="0" smtClean="0"/>
              <a:t>Charming- </a:t>
            </a:r>
            <a:r>
              <a:rPr lang="ru-RU" b="1" dirty="0" smtClean="0"/>
              <a:t>очаровательный </a:t>
            </a:r>
            <a:endParaRPr lang="en-US" b="1" dirty="0" smtClean="0"/>
          </a:p>
          <a:p>
            <a:r>
              <a:rPr lang="en-US" b="1" dirty="0" smtClean="0"/>
              <a:t>Beautiful- </a:t>
            </a:r>
            <a:r>
              <a:rPr lang="ru-RU" b="1" dirty="0" smtClean="0"/>
              <a:t>красивый </a:t>
            </a:r>
            <a:endParaRPr lang="en-US" b="1" dirty="0" smtClean="0"/>
          </a:p>
          <a:p>
            <a:r>
              <a:rPr lang="en-US" b="1" dirty="0" smtClean="0"/>
              <a:t>Handsome- </a:t>
            </a:r>
            <a:r>
              <a:rPr lang="ru-RU" b="1" dirty="0" smtClean="0"/>
              <a:t>красивый (</a:t>
            </a:r>
            <a:r>
              <a:rPr lang="en-US" b="1" dirty="0" smtClean="0"/>
              <a:t>about men</a:t>
            </a:r>
            <a:r>
              <a:rPr lang="ru-RU" b="1" dirty="0" smtClean="0"/>
              <a:t>) </a:t>
            </a:r>
            <a:endParaRPr lang="en-US" b="1" dirty="0" smtClean="0"/>
          </a:p>
          <a:p>
            <a:r>
              <a:rPr lang="en-US" b="1" dirty="0" smtClean="0"/>
              <a:t>Ugly- </a:t>
            </a:r>
            <a:r>
              <a:rPr lang="ru-RU" b="1" dirty="0" smtClean="0"/>
              <a:t>уродливый</a:t>
            </a:r>
            <a:endParaRPr lang="en-US" b="1" dirty="0" smtClean="0"/>
          </a:p>
          <a:p>
            <a:r>
              <a:rPr lang="en-US" b="1" dirty="0" smtClean="0"/>
              <a:t>Unpleasant- </a:t>
            </a:r>
            <a:r>
              <a:rPr lang="ru-RU" b="1" dirty="0" smtClean="0"/>
              <a:t>неприятный </a:t>
            </a:r>
            <a:endParaRPr lang="en-US" b="1" dirty="0" smtClean="0"/>
          </a:p>
          <a:p>
            <a:r>
              <a:rPr lang="en-US" b="1" dirty="0" smtClean="0"/>
              <a:t>Attractive-</a:t>
            </a:r>
          </a:p>
          <a:p>
            <a:r>
              <a:rPr lang="en-US" b="1" dirty="0" smtClean="0"/>
              <a:t>middle-aged</a:t>
            </a:r>
            <a:br>
              <a:rPr lang="en-US" b="1" dirty="0" smtClean="0"/>
            </a:br>
            <a:endParaRPr lang="en-US" b="1" dirty="0" smtClean="0"/>
          </a:p>
          <a:p>
            <a:endParaRPr lang="en-US" b="1" dirty="0" smtClean="0"/>
          </a:p>
          <a:p>
            <a:endParaRPr lang="en-US" b="1" dirty="0" smtClean="0"/>
          </a:p>
          <a:p>
            <a:endParaRPr lang="en-US" dirty="0" smtClean="0"/>
          </a:p>
          <a:p>
            <a:endParaRPr lang="en-US" b="1" dirty="0" smtClean="0"/>
          </a:p>
          <a:p>
            <a:pPr marL="0" indent="0">
              <a:buNone/>
            </a:pPr>
            <a:endParaRPr lang="en-US" b="1" dirty="0" smtClean="0"/>
          </a:p>
          <a:p>
            <a:endParaRPr lang="en-US" b="1" dirty="0" smtClean="0"/>
          </a:p>
          <a:p>
            <a:endParaRPr lang="ru-RU" dirty="0"/>
          </a:p>
        </p:txBody>
      </p:sp>
      <p:sp>
        <p:nvSpPr>
          <p:cNvPr id="4" name="Объект 3"/>
          <p:cNvSpPr>
            <a:spLocks noGrp="1"/>
          </p:cNvSpPr>
          <p:nvPr>
            <p:ph sz="half" idx="2"/>
          </p:nvPr>
        </p:nvSpPr>
        <p:spPr/>
        <p:txBody>
          <a:bodyPr>
            <a:normAutofit fontScale="70000" lnSpcReduction="20000"/>
          </a:bodyPr>
          <a:lstStyle/>
          <a:p>
            <a:r>
              <a:rPr lang="en-US" b="1" dirty="0" smtClean="0"/>
              <a:t>beauty spot</a:t>
            </a:r>
            <a:endParaRPr lang="en-US" dirty="0" smtClean="0"/>
          </a:p>
          <a:p>
            <a:r>
              <a:rPr lang="en-US" b="1" dirty="0" smtClean="0"/>
              <a:t>long eyelashes</a:t>
            </a:r>
          </a:p>
          <a:p>
            <a:r>
              <a:rPr lang="en-US" b="1" dirty="0" smtClean="0"/>
              <a:t>bushy eyelashes</a:t>
            </a:r>
          </a:p>
          <a:p>
            <a:r>
              <a:rPr lang="en-US" b="1" dirty="0" smtClean="0"/>
              <a:t>Blue eyes</a:t>
            </a:r>
          </a:p>
          <a:p>
            <a:r>
              <a:rPr lang="en-US" b="1" dirty="0" smtClean="0"/>
              <a:t>Grey eyes</a:t>
            </a:r>
          </a:p>
          <a:p>
            <a:r>
              <a:rPr lang="en-US" b="1" dirty="0" smtClean="0"/>
              <a:t>Brown  eyes</a:t>
            </a:r>
          </a:p>
          <a:p>
            <a:r>
              <a:rPr lang="en-US" b="1" dirty="0" smtClean="0"/>
              <a:t>Narrow eyes</a:t>
            </a:r>
          </a:p>
          <a:p>
            <a:r>
              <a:rPr lang="en-US" b="1" dirty="0" smtClean="0"/>
              <a:t>Wavy, long</a:t>
            </a:r>
            <a:r>
              <a:rPr lang="en-US" b="1" i="1" dirty="0" smtClean="0"/>
              <a:t> hair</a:t>
            </a:r>
          </a:p>
          <a:p>
            <a:r>
              <a:rPr lang="en-US" b="1" dirty="0" smtClean="0"/>
              <a:t>a good figure</a:t>
            </a:r>
          </a:p>
          <a:p>
            <a:endParaRPr lang="en-US" b="1" dirty="0" smtClean="0"/>
          </a:p>
          <a:p>
            <a:endParaRPr lang="en-US" b="1" dirty="0" smtClean="0"/>
          </a:p>
          <a:p>
            <a:endParaRPr lang="en-US" b="1" dirty="0" smtClean="0"/>
          </a:p>
          <a:p>
            <a:endParaRPr lang="ru-RU" dirty="0"/>
          </a:p>
        </p:txBody>
      </p:sp>
    </p:spTree>
    <p:extLst>
      <p:ext uri="{BB962C8B-B14F-4D97-AF65-F5344CB8AC3E}">
        <p14:creationId xmlns:p14="http://schemas.microsoft.com/office/powerpoint/2010/main" val="1834633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Прямоугольник 2"/>
          <p:cNvSpPr/>
          <p:nvPr/>
        </p:nvSpPr>
        <p:spPr>
          <a:xfrm>
            <a:off x="539552" y="476672"/>
            <a:ext cx="7848872" cy="1200329"/>
          </a:xfrm>
          <a:prstGeom prst="rect">
            <a:avLst/>
          </a:prstGeom>
        </p:spPr>
        <p:txBody>
          <a:bodyPr wrap="square">
            <a:spAutoFit/>
          </a:bodyPr>
          <a:lstStyle/>
          <a:p>
            <a:r>
              <a:rPr lang="en-US" sz="3600" dirty="0">
                <a:latin typeface="Century Gothic" pitchFamily="34" charset="0"/>
              </a:rPr>
              <a:t>He/she has a … expression (look) on his/her face.</a:t>
            </a:r>
            <a:endParaRPr lang="ru-RU" sz="3600" dirty="0">
              <a:latin typeface="Century Gothic" pitchFamily="34" charset="0"/>
            </a:endParaRPr>
          </a:p>
        </p:txBody>
      </p:sp>
      <p:sp>
        <p:nvSpPr>
          <p:cNvPr id="4" name="Прямоугольник 3"/>
          <p:cNvSpPr/>
          <p:nvPr/>
        </p:nvSpPr>
        <p:spPr>
          <a:xfrm>
            <a:off x="3275856" y="1988840"/>
            <a:ext cx="2016224" cy="2246769"/>
          </a:xfrm>
          <a:prstGeom prst="rect">
            <a:avLst/>
          </a:prstGeom>
        </p:spPr>
        <p:txBody>
          <a:bodyPr wrap="square">
            <a:spAutoFit/>
          </a:bodyPr>
          <a:lstStyle/>
          <a:p>
            <a:pPr fontAlgn="auto">
              <a:spcBef>
                <a:spcPts val="0"/>
              </a:spcBef>
              <a:spcAft>
                <a:spcPts val="0"/>
              </a:spcAft>
              <a:defRPr/>
            </a:pPr>
            <a:r>
              <a:rPr lang="ru-RU" sz="2800" dirty="0" smtClean="0"/>
              <a:t>-</a:t>
            </a:r>
            <a:r>
              <a:rPr lang="en-US" sz="2800" dirty="0" smtClean="0"/>
              <a:t>thoughtful</a:t>
            </a:r>
            <a:endParaRPr lang="en-US" sz="2800" dirty="0"/>
          </a:p>
          <a:p>
            <a:pPr fontAlgn="auto">
              <a:spcBef>
                <a:spcPts val="0"/>
              </a:spcBef>
              <a:spcAft>
                <a:spcPts val="0"/>
              </a:spcAft>
              <a:defRPr/>
            </a:pPr>
            <a:r>
              <a:rPr lang="en-US" sz="2800" dirty="0" smtClean="0"/>
              <a:t>-</a:t>
            </a:r>
            <a:r>
              <a:rPr lang="en-US" sz="2800" dirty="0"/>
              <a:t>nice</a:t>
            </a:r>
          </a:p>
          <a:p>
            <a:pPr fontAlgn="auto">
              <a:spcBef>
                <a:spcPts val="0"/>
              </a:spcBef>
              <a:spcAft>
                <a:spcPts val="0"/>
              </a:spcAft>
              <a:defRPr/>
            </a:pPr>
            <a:r>
              <a:rPr lang="en-US" sz="2800" dirty="0"/>
              <a:t>-gloomy</a:t>
            </a:r>
          </a:p>
          <a:p>
            <a:pPr fontAlgn="auto">
              <a:spcBef>
                <a:spcPts val="0"/>
              </a:spcBef>
              <a:spcAft>
                <a:spcPts val="0"/>
              </a:spcAft>
              <a:defRPr/>
            </a:pPr>
            <a:r>
              <a:rPr lang="ru-RU" sz="2800" dirty="0" smtClean="0"/>
              <a:t>-</a:t>
            </a:r>
            <a:r>
              <a:rPr lang="en-US" sz="2800" dirty="0" smtClean="0"/>
              <a:t>pleasant</a:t>
            </a:r>
            <a:endParaRPr lang="en-US" sz="2800" dirty="0"/>
          </a:p>
          <a:p>
            <a:pPr fontAlgn="auto">
              <a:spcBef>
                <a:spcPts val="0"/>
              </a:spcBef>
              <a:spcAft>
                <a:spcPts val="0"/>
              </a:spcAft>
              <a:defRPr/>
            </a:pPr>
            <a:r>
              <a:rPr lang="en-US" sz="2800" dirty="0"/>
              <a:t>-serious</a:t>
            </a:r>
          </a:p>
        </p:txBody>
      </p:sp>
      <p:pic>
        <p:nvPicPr>
          <p:cNvPr id="5" name="Рисунок 4" descr="мило.jpg"/>
          <p:cNvPicPr>
            <a:picLocks noChangeAspect="1"/>
          </p:cNvPicPr>
          <p:nvPr/>
        </p:nvPicPr>
        <p:blipFill>
          <a:blip r:embed="rId2" cstate="print"/>
          <a:srcRect/>
          <a:stretch>
            <a:fillRect/>
          </a:stretch>
        </p:blipFill>
        <p:spPr bwMode="auto">
          <a:xfrm>
            <a:off x="6143625" y="3356991"/>
            <a:ext cx="1035170" cy="828017"/>
          </a:xfrm>
          <a:prstGeom prst="rect">
            <a:avLst/>
          </a:prstGeom>
          <a:noFill/>
          <a:ln w="9525">
            <a:noFill/>
            <a:miter lim="800000"/>
            <a:headEnd/>
            <a:tailEnd/>
          </a:ln>
        </p:spPr>
      </p:pic>
      <p:pic>
        <p:nvPicPr>
          <p:cNvPr id="6" name="Рисунок 5" descr="ооо.jpg"/>
          <p:cNvPicPr>
            <a:picLocks noChangeAspect="1"/>
          </p:cNvPicPr>
          <p:nvPr/>
        </p:nvPicPr>
        <p:blipFill>
          <a:blip r:embed="rId3" cstate="print"/>
          <a:srcRect/>
          <a:stretch>
            <a:fillRect/>
          </a:stretch>
        </p:blipFill>
        <p:spPr bwMode="auto">
          <a:xfrm>
            <a:off x="323528" y="5363258"/>
            <a:ext cx="724213" cy="1086319"/>
          </a:xfrm>
          <a:prstGeom prst="rect">
            <a:avLst/>
          </a:prstGeom>
          <a:noFill/>
          <a:ln w="9525">
            <a:noFill/>
            <a:miter lim="800000"/>
            <a:headEnd/>
            <a:tailEnd/>
          </a:ln>
        </p:spPr>
      </p:pic>
      <p:pic>
        <p:nvPicPr>
          <p:cNvPr id="7" name="Рисунок 3" descr="лицоо.jpg"/>
          <p:cNvPicPr>
            <a:picLocks noChangeAspect="1"/>
          </p:cNvPicPr>
          <p:nvPr/>
        </p:nvPicPr>
        <p:blipFill>
          <a:blip r:embed="rId4" cstate="print"/>
          <a:srcRect l="11250" r="17499"/>
          <a:stretch>
            <a:fillRect/>
          </a:stretch>
        </p:blipFill>
        <p:spPr bwMode="auto">
          <a:xfrm>
            <a:off x="6411913" y="5906417"/>
            <a:ext cx="672524" cy="632386"/>
          </a:xfrm>
          <a:prstGeom prst="rect">
            <a:avLst/>
          </a:prstGeom>
          <a:noFill/>
          <a:ln w="9525">
            <a:noFill/>
            <a:miter lim="800000"/>
            <a:headEnd/>
            <a:tailEnd/>
          </a:ln>
        </p:spPr>
      </p:pic>
    </p:spTree>
    <p:extLst>
      <p:ext uri="{BB962C8B-B14F-4D97-AF65-F5344CB8AC3E}">
        <p14:creationId xmlns:p14="http://schemas.microsoft.com/office/powerpoint/2010/main" val="42666426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Прямоугольник 2"/>
          <p:cNvSpPr/>
          <p:nvPr/>
        </p:nvSpPr>
        <p:spPr>
          <a:xfrm>
            <a:off x="395536" y="474345"/>
            <a:ext cx="8352928" cy="4247317"/>
          </a:xfrm>
          <a:prstGeom prst="rect">
            <a:avLst/>
          </a:prstGeom>
        </p:spPr>
        <p:txBody>
          <a:bodyPr wrap="square">
            <a:spAutoFit/>
          </a:bodyPr>
          <a:lstStyle/>
          <a:p>
            <a:r>
              <a:rPr lang="en-US" b="1" dirty="0"/>
              <a:t> Bill is talking about his family and friends.</a:t>
            </a:r>
            <a:endParaRPr lang="en-US" dirty="0"/>
          </a:p>
          <a:p>
            <a:r>
              <a:rPr lang="en-US" b="1" dirty="0"/>
              <a:t>Fill in the gaps with suitable words. One word in each group is extra.</a:t>
            </a:r>
            <a:endParaRPr lang="en-US" dirty="0"/>
          </a:p>
          <a:p>
            <a:r>
              <a:rPr lang="en-US" dirty="0"/>
              <a:t/>
            </a:r>
            <a:br>
              <a:rPr lang="en-US" dirty="0"/>
            </a:br>
            <a:endParaRPr lang="en-US" dirty="0"/>
          </a:p>
          <a:p>
            <a:r>
              <a:rPr lang="en-US" dirty="0"/>
              <a:t>- My sister is (0) </a:t>
            </a:r>
            <a:r>
              <a:rPr lang="en-US" u="sng" dirty="0"/>
              <a:t>sociable</a:t>
            </a:r>
            <a:r>
              <a:rPr lang="en-US" dirty="0"/>
              <a:t>. But she is sometimes (1) _____. (shy, clever, sociable)</a:t>
            </a:r>
          </a:p>
          <a:p>
            <a:r>
              <a:rPr lang="en-US" dirty="0"/>
              <a:t>- My brother is (2) _____. He has a (3) _____smile for everybody. (friendly, talkative, cheerful)</a:t>
            </a:r>
          </a:p>
          <a:p>
            <a:r>
              <a:rPr lang="en-US" dirty="0"/>
              <a:t>- My mother likes to chat over the telephone. She is a bit (4) _____. But she is (5) _____. (polite, talkative, bossy)</a:t>
            </a:r>
          </a:p>
          <a:p>
            <a:r>
              <a:rPr lang="en-US" dirty="0"/>
              <a:t>- My Dad is always ready to help. He is (6) _____. He isn’t (7) _____. (strong, helpful, lazy)</a:t>
            </a:r>
          </a:p>
          <a:p>
            <a:r>
              <a:rPr lang="en-US" dirty="0"/>
              <a:t>- My best friend is (8) _____ math. He is very (9) _____. (clever, brave, good at)</a:t>
            </a:r>
          </a:p>
          <a:p>
            <a:r>
              <a:rPr lang="en-US" dirty="0"/>
              <a:t>- Kate never looks (10)_______. He is always (11)_______ (cheerful, sad, polite)</a:t>
            </a:r>
          </a:p>
          <a:p>
            <a:r>
              <a:rPr lang="en-US" dirty="0"/>
              <a:t/>
            </a:r>
            <a:br>
              <a:rPr lang="en-US" dirty="0"/>
            </a:br>
            <a:endParaRPr lang="ru-RU" dirty="0"/>
          </a:p>
        </p:txBody>
      </p:sp>
    </p:spTree>
    <p:extLst>
      <p:ext uri="{BB962C8B-B14F-4D97-AF65-F5344CB8AC3E}">
        <p14:creationId xmlns:p14="http://schemas.microsoft.com/office/powerpoint/2010/main" val="21174085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412776"/>
            <a:ext cx="8424936"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013061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KEYS</a:t>
            </a:r>
            <a:r>
              <a:rPr lang="ru-RU" dirty="0"/>
              <a:t/>
            </a:r>
            <a:br>
              <a:rPr lang="ru-RU" dirty="0"/>
            </a:br>
            <a:endParaRPr lang="ru-RU" dirty="0"/>
          </a:p>
        </p:txBody>
      </p:sp>
      <p:sp>
        <p:nvSpPr>
          <p:cNvPr id="3" name="Прямоугольник 2"/>
          <p:cNvSpPr/>
          <p:nvPr/>
        </p:nvSpPr>
        <p:spPr>
          <a:xfrm>
            <a:off x="2286000" y="2459504"/>
            <a:ext cx="4572000" cy="3170099"/>
          </a:xfrm>
          <a:prstGeom prst="rect">
            <a:avLst/>
          </a:prstGeom>
        </p:spPr>
        <p:txBody>
          <a:bodyPr>
            <a:spAutoFit/>
          </a:bodyPr>
          <a:lstStyle/>
          <a:p>
            <a:pPr lvl="0"/>
            <a:r>
              <a:rPr lang="en-US" sz="4000" dirty="0" smtClean="0">
                <a:solidFill>
                  <a:prstClr val="black"/>
                </a:solidFill>
                <a:latin typeface="Lucida Sans Unicode"/>
              </a:rPr>
              <a:t>1-</a:t>
            </a:r>
            <a:r>
              <a:rPr lang="ru-RU" sz="4000" dirty="0" smtClean="0">
                <a:solidFill>
                  <a:prstClr val="black"/>
                </a:solidFill>
                <a:latin typeface="Lucida Sans Unicode"/>
              </a:rPr>
              <a:t>а</a:t>
            </a:r>
            <a:endParaRPr lang="en-US" sz="4000" dirty="0">
              <a:solidFill>
                <a:prstClr val="black"/>
              </a:solidFill>
              <a:latin typeface="Lucida Sans Unicode"/>
            </a:endParaRPr>
          </a:p>
          <a:p>
            <a:pPr lvl="0"/>
            <a:r>
              <a:rPr lang="en-US" sz="4000" dirty="0" smtClean="0">
                <a:solidFill>
                  <a:prstClr val="black"/>
                </a:solidFill>
                <a:latin typeface="Lucida Sans Unicode"/>
              </a:rPr>
              <a:t>2-</a:t>
            </a:r>
            <a:r>
              <a:rPr lang="en-US" sz="4000" dirty="0">
                <a:solidFill>
                  <a:prstClr val="black"/>
                </a:solidFill>
                <a:latin typeface="Lucida Sans Unicode"/>
              </a:rPr>
              <a:t>b</a:t>
            </a:r>
          </a:p>
          <a:p>
            <a:pPr lvl="0"/>
            <a:r>
              <a:rPr lang="en-US" sz="4000" dirty="0" smtClean="0">
                <a:solidFill>
                  <a:prstClr val="black"/>
                </a:solidFill>
                <a:latin typeface="Lucida Sans Unicode"/>
              </a:rPr>
              <a:t>3-a</a:t>
            </a:r>
            <a:endParaRPr lang="en-US" sz="4000" dirty="0">
              <a:solidFill>
                <a:prstClr val="black"/>
              </a:solidFill>
              <a:latin typeface="Lucida Sans Unicode"/>
            </a:endParaRPr>
          </a:p>
          <a:p>
            <a:pPr lvl="0"/>
            <a:r>
              <a:rPr lang="en-US" sz="4000" dirty="0" smtClean="0">
                <a:solidFill>
                  <a:prstClr val="black"/>
                </a:solidFill>
                <a:latin typeface="Lucida Sans Unicode"/>
              </a:rPr>
              <a:t>4-c</a:t>
            </a:r>
            <a:endParaRPr lang="en-US" sz="4000" dirty="0">
              <a:solidFill>
                <a:prstClr val="black"/>
              </a:solidFill>
              <a:latin typeface="Lucida Sans Unicode"/>
            </a:endParaRPr>
          </a:p>
          <a:p>
            <a:pPr lvl="0"/>
            <a:r>
              <a:rPr lang="en-US" sz="4000" dirty="0" smtClean="0">
                <a:solidFill>
                  <a:prstClr val="black"/>
                </a:solidFill>
                <a:latin typeface="Lucida Sans Unicode"/>
              </a:rPr>
              <a:t>5-b</a:t>
            </a:r>
            <a:endParaRPr lang="ru-RU" sz="4000" dirty="0">
              <a:solidFill>
                <a:prstClr val="black"/>
              </a:solidFill>
              <a:latin typeface="Lucida Sans Unicode"/>
            </a:endParaRPr>
          </a:p>
        </p:txBody>
      </p:sp>
    </p:spTree>
    <p:extLst>
      <p:ext uri="{BB962C8B-B14F-4D97-AF65-F5344CB8AC3E}">
        <p14:creationId xmlns:p14="http://schemas.microsoft.com/office/powerpoint/2010/main" val="29955760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i="1" dirty="0"/>
              <a:t> </a:t>
            </a:r>
            <a:r>
              <a:rPr lang="en-US" i="1" dirty="0" smtClean="0"/>
              <a:t> A </a:t>
            </a:r>
            <a:r>
              <a:rPr lang="en-US" b="1" i="1" dirty="0">
                <a:solidFill>
                  <a:prstClr val="black"/>
                </a:solidFill>
              </a:rPr>
              <a:t>nose</a:t>
            </a:r>
            <a:r>
              <a:rPr lang="en-US" i="1" dirty="0" smtClean="0"/>
              <a:t>   can be …   straight</a:t>
            </a:r>
            <a:r>
              <a:rPr lang="en-US" dirty="0" smtClean="0"/>
              <a:t> </a:t>
            </a:r>
            <a:r>
              <a:rPr lang="en-US" dirty="0"/>
              <a:t> [ </a:t>
            </a:r>
            <a:r>
              <a:rPr lang="en-US" dirty="0" err="1"/>
              <a:t>streɪt</a:t>
            </a:r>
            <a:r>
              <a:rPr lang="en-US" dirty="0"/>
              <a:t> </a:t>
            </a:r>
            <a:r>
              <a:rPr lang="en-US" dirty="0" smtClean="0"/>
              <a:t>]</a:t>
            </a:r>
            <a:r>
              <a:rPr lang="en-US" dirty="0"/>
              <a:t> </a:t>
            </a:r>
            <a:r>
              <a:rPr lang="en-US" b="1" i="1" dirty="0" smtClean="0"/>
              <a:t>.</a:t>
            </a:r>
            <a:br>
              <a:rPr lang="en-US" b="1" i="1" dirty="0" smtClean="0"/>
            </a:br>
            <a:r>
              <a:rPr lang="ru-RU" b="1" i="1" dirty="0" smtClean="0"/>
              <a:t>                  (прямой)</a:t>
            </a:r>
            <a:endParaRPr lang="ru-RU" dirty="0"/>
          </a:p>
        </p:txBody>
      </p:sp>
      <p:pic>
        <p:nvPicPr>
          <p:cNvPr id="20486" name="Picture 6" descr="http://www.drtaherian.com/wp-content/uploads/2015/08/perfect-nos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5517232"/>
            <a:ext cx="1080120"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60441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i="1" dirty="0" smtClean="0"/>
              <a:t>turned-up</a:t>
            </a:r>
            <a:r>
              <a:rPr lang="ru-RU" b="1" i="1" dirty="0" smtClean="0"/>
              <a:t>  (вздернутый) </a:t>
            </a:r>
            <a:r>
              <a:rPr lang="en-US" b="1" i="1" dirty="0" smtClean="0"/>
              <a:t> </a:t>
            </a:r>
            <a:br>
              <a:rPr lang="en-US" b="1" i="1" dirty="0" smtClean="0"/>
            </a:br>
            <a:endParaRPr lang="ru-RU" b="1" dirty="0"/>
          </a:p>
        </p:txBody>
      </p:sp>
      <p:pic>
        <p:nvPicPr>
          <p:cNvPr id="14338" name="Picture 2" descr="http://i2.woman.ru/images/article/7/1/img_7190961157af6887c6abb3f35f15733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5" y="4159880"/>
            <a:ext cx="1440160" cy="1655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6415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t>p</a:t>
            </a:r>
            <a:r>
              <a:rPr lang="en-US" b="1" dirty="0" smtClean="0"/>
              <a:t>ointed</a:t>
            </a:r>
            <a:r>
              <a:rPr lang="ru-RU" b="1" dirty="0" smtClean="0"/>
              <a:t> </a:t>
            </a:r>
            <a:r>
              <a:rPr lang="en-US" b="1" dirty="0" smtClean="0"/>
              <a:t>(</a:t>
            </a:r>
            <a:r>
              <a:rPr lang="ru-RU" b="1" dirty="0" smtClean="0"/>
              <a:t>острый)  </a:t>
            </a:r>
            <a:r>
              <a:rPr lang="en-US" b="1" dirty="0" smtClean="0"/>
              <a:t/>
            </a:r>
            <a:br>
              <a:rPr lang="en-US" b="1" dirty="0" smtClean="0"/>
            </a:br>
            <a:endParaRPr lang="ru-RU" b="1" dirty="0"/>
          </a:p>
        </p:txBody>
      </p:sp>
      <p:pic>
        <p:nvPicPr>
          <p:cNvPr id="15362" name="Picture 2" descr="http://www.funlib.ru/cimg/2014/102005/244710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5805264"/>
            <a:ext cx="1492898"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1394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1423</TotalTime>
  <Words>712</Words>
  <Application>Microsoft Office PowerPoint</Application>
  <PresentationFormat>Экран (4:3)</PresentationFormat>
  <Paragraphs>246</Paragraphs>
  <Slides>62</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62</vt:i4>
      </vt:variant>
    </vt:vector>
  </HeadingPairs>
  <TitlesOfParts>
    <vt:vector size="63" baseType="lpstr">
      <vt:lpstr>Тема Office</vt:lpstr>
      <vt:lpstr>Презентация PowerPoint</vt:lpstr>
      <vt:lpstr>Презентация PowerPoint</vt:lpstr>
      <vt:lpstr>face</vt:lpstr>
      <vt:lpstr>Her  face  is……</vt:lpstr>
      <vt:lpstr>She has  a freckled [ˈfrek.l̩d]   face. </vt:lpstr>
      <vt:lpstr>Презентация PowerPoint</vt:lpstr>
      <vt:lpstr>  A nose   can be …   straight  [ streɪt ] .                   (прямой)</vt:lpstr>
      <vt:lpstr>turned-up  (вздернутый)   </vt:lpstr>
      <vt:lpstr>pointed (острый)   </vt:lpstr>
      <vt:lpstr>snub [ snʌb ] nose курносый</vt:lpstr>
      <vt:lpstr>He/she has a… nose (with freckles on it)</vt:lpstr>
      <vt:lpstr>Eyes can be…….</vt:lpstr>
      <vt:lpstr>hazel[ ˈheɪzəl ]-карий </vt:lpstr>
      <vt:lpstr>Narrow </vt:lpstr>
      <vt:lpstr>Eyes can be …….with long eyelashes [ ˈaɪ læʃ ]</vt:lpstr>
      <vt:lpstr>…….with bushy [ ˈbʊʃ i ]густые  eyelashes </vt:lpstr>
      <vt:lpstr>Презентация PowerPoint</vt:lpstr>
      <vt:lpstr>Презентация PowerPoint</vt:lpstr>
      <vt:lpstr>Hair [ heə ] style and colour</vt:lpstr>
      <vt:lpstr>wavy  [ ˈweɪ vi ] волнистый ,shoulder length</vt:lpstr>
      <vt:lpstr>            curly  [ ˈkɜːli ] ,thick [ θɪk ]         кудрявый            густой</vt:lpstr>
      <vt:lpstr>fair [ feə(r) ] / blond [ blɒnd ], straight, thin[ θɪn ] тонкий</vt:lpstr>
      <vt:lpstr>He/she wears her  straight hair in a pony tail. </vt:lpstr>
      <vt:lpstr>close-cropped|kləʊsˈkrɒpt|коротко стриженный  </vt:lpstr>
      <vt:lpstr>         ……..in a plait [ plæt ] (коса)</vt:lpstr>
      <vt:lpstr>Не  is bald  [ bɔːld ].</vt:lpstr>
      <vt:lpstr>He/she wears his/her … hair…</vt:lpstr>
      <vt:lpstr>Презентация PowerPoint</vt:lpstr>
      <vt:lpstr>He/she wears his/her … hair…</vt:lpstr>
      <vt:lpstr>Built and  Height  [ haɪt ]  рост</vt:lpstr>
      <vt:lpstr>The girl is slim(худой ) and short.</vt:lpstr>
      <vt:lpstr>He is well-built and tall.</vt:lpstr>
      <vt:lpstr>plump[ plʌmp ] полный</vt:lpstr>
      <vt:lpstr>stout  [ staʊt ] полный </vt:lpstr>
      <vt:lpstr>Презентация PowerPoint</vt:lpstr>
      <vt:lpstr>What does she look like?</vt:lpstr>
      <vt:lpstr>What does he look like?</vt:lpstr>
      <vt:lpstr>Age </vt:lpstr>
      <vt:lpstr>young</vt:lpstr>
      <vt:lpstr>in   her 30’s </vt:lpstr>
      <vt:lpstr>middle-aged </vt:lpstr>
      <vt:lpstr>Презентация PowerPoint</vt:lpstr>
      <vt:lpstr>Презентация PowerPoint</vt:lpstr>
      <vt:lpstr>Презентация PowerPoint</vt:lpstr>
      <vt:lpstr>Презентация PowerPoint</vt:lpstr>
      <vt:lpstr>I find him/her really very (rather/quite) …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What does he/she look like?</vt:lpstr>
      <vt:lpstr>He /she  is              He /she has</vt:lpstr>
      <vt:lpstr>Презентация PowerPoint</vt:lpstr>
      <vt:lpstr>Презентация PowerPoint</vt:lpstr>
      <vt:lpstr>KEYS </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RePack by Diakov</dc:creator>
  <cp:lastModifiedBy>RePack by Diakov</cp:lastModifiedBy>
  <cp:revision>83</cp:revision>
  <dcterms:created xsi:type="dcterms:W3CDTF">2016-12-03T10:13:14Z</dcterms:created>
  <dcterms:modified xsi:type="dcterms:W3CDTF">2017-05-28T12:05:05Z</dcterms:modified>
</cp:coreProperties>
</file>