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535" r:id="rId2"/>
    <p:sldId id="615" r:id="rId3"/>
    <p:sldId id="617" r:id="rId4"/>
    <p:sldId id="618" r:id="rId5"/>
    <p:sldId id="619" r:id="rId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ga Maslenikova" initials="OM" lastIdx="1" clrIdx="0"/>
  <p:cmAuthor id="2" name="АкимоваНаталья" initials="АН" lastIdx="4" clrIdx="1"/>
  <p:cmAuthor id="3" name="КривохижинаТатьяна" initials="КТ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101B"/>
    <a:srgbClr val="FF9933"/>
    <a:srgbClr val="FF6600"/>
    <a:srgbClr val="94C9FA"/>
    <a:srgbClr val="E7B0F6"/>
    <a:srgbClr val="B1EC80"/>
    <a:srgbClr val="86EA8B"/>
    <a:srgbClr val="00C4AD"/>
    <a:srgbClr val="72E4CE"/>
    <a:srgbClr val="8BE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81996" autoAdjust="0"/>
  </p:normalViewPr>
  <p:slideViewPr>
    <p:cSldViewPr>
      <p:cViewPr varScale="1">
        <p:scale>
          <a:sx n="80" d="100"/>
          <a:sy n="80" d="100"/>
        </p:scale>
        <p:origin x="64" y="6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DEB7A-106D-4CDF-BEA1-BB2AB08C6D4D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DE1AA-2E76-4564-8B90-34994DEB0D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9559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AD633-46A0-40A5-94D5-7A5761A43A32}" type="datetimeFigureOut">
              <a:rPr lang="ru-RU" smtClean="0"/>
              <a:pPr/>
              <a:t>22.05.2023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B8A90-A48C-4000-9CF5-ABACE7B01C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1-0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9" y="0"/>
            <a:ext cx="9135541" cy="5143500"/>
          </a:xfrm>
          <a:prstGeom prst="rect">
            <a:avLst/>
          </a:prstGeom>
        </p:spPr>
      </p:pic>
      <p:pic>
        <p:nvPicPr>
          <p:cNvPr id="11" name="Picture 2" descr="C:\Users\dshershavin\Desktop\ND_LOGO_s.png">
            <a:extLst>
              <a:ext uri="{FF2B5EF4-FFF2-40B4-BE49-F238E27FC236}">
                <a16:creationId xmlns:a16="http://schemas.microsoft.com/office/drawing/2014/main" id="{5D79C861-0527-4105-B737-044A04785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99942"/>
            <a:ext cx="1100043" cy="52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5B53427-011B-460C-A836-04226069BE9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299942"/>
            <a:ext cx="2091074" cy="529067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2DEA896D-0F7B-44EB-B0C2-A154C6B70047}"/>
              </a:ext>
            </a:extLst>
          </p:cNvPr>
          <p:cNvSpPr txBox="1">
            <a:spLocks/>
          </p:cNvSpPr>
          <p:nvPr/>
        </p:nvSpPr>
        <p:spPr>
          <a:xfrm>
            <a:off x="4431182" y="3828756"/>
            <a:ext cx="4029250" cy="1335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ru-RU" sz="2000" b="1" dirty="0">
                <a:solidFill>
                  <a:srgbClr val="64101B"/>
                </a:solidFill>
                <a:latin typeface="Futura PT Light" pitchFamily="34" charset="-52"/>
              </a:rPr>
              <a:t>Константин Дмитриевич</a:t>
            </a:r>
          </a:p>
          <a:p>
            <a:pPr>
              <a:spcBef>
                <a:spcPts val="0"/>
              </a:spcBef>
            </a:pPr>
            <a:r>
              <a:rPr lang="ru-RU" sz="2000" b="1" dirty="0">
                <a:solidFill>
                  <a:srgbClr val="64101B"/>
                </a:solidFill>
                <a:latin typeface="Futura PT Light" pitchFamily="34" charset="-52"/>
                <a:ea typeface="+mn-ea"/>
                <a:cs typeface="Arial" pitchFamily="34" charset="0"/>
              </a:rPr>
              <a:t>Ушинский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B751A2D-ED99-4250-9A0F-0B561B91B894}"/>
              </a:ext>
            </a:extLst>
          </p:cNvPr>
          <p:cNvCxnSpPr>
            <a:cxnSpLocks/>
          </p:cNvCxnSpPr>
          <p:nvPr/>
        </p:nvCxnSpPr>
        <p:spPr>
          <a:xfrm>
            <a:off x="251520" y="1779662"/>
            <a:ext cx="335421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2DEA896D-0F7B-44EB-B0C2-A154C6B70047}"/>
              </a:ext>
            </a:extLst>
          </p:cNvPr>
          <p:cNvSpPr txBox="1">
            <a:spLocks/>
          </p:cNvSpPr>
          <p:nvPr/>
        </p:nvSpPr>
        <p:spPr>
          <a:xfrm>
            <a:off x="179512" y="306632"/>
            <a:ext cx="4029250" cy="1335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ru-RU" sz="2200" b="1" dirty="0">
                <a:solidFill>
                  <a:schemeClr val="bg1"/>
                </a:solidFill>
                <a:latin typeface="Futura PT Bold" pitchFamily="34" charset="-52"/>
                <a:ea typeface="Roboto Black" pitchFamily="2" charset="0"/>
              </a:rPr>
              <a:t>ДАЙДЖЕСТ ПЕДАГОГА-НАСТАВНИКА</a:t>
            </a:r>
            <a:endParaRPr lang="ru-RU" sz="2200" b="1" dirty="0">
              <a:solidFill>
                <a:schemeClr val="bg1"/>
              </a:solidFill>
              <a:latin typeface="Futura PT Bold" pitchFamily="34" charset="-52"/>
              <a:ea typeface="Roboto Black" pitchFamily="2" charset="0"/>
              <a:cs typeface="Arial" pitchFamily="34" charset="0"/>
            </a:endParaRPr>
          </a:p>
        </p:txBody>
      </p:sp>
      <p:pic>
        <p:nvPicPr>
          <p:cNvPr id="22" name="Рисунок 21" descr="1676281338_logo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63072" y="0"/>
            <a:ext cx="2745432" cy="1529053"/>
          </a:xfrm>
          <a:prstGeom prst="rect">
            <a:avLst/>
          </a:prstGeom>
        </p:spPr>
      </p:pic>
      <p:pic>
        <p:nvPicPr>
          <p:cNvPr id="21" name="Рисунок 20" descr="1-0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52577" y="1008112"/>
            <a:ext cx="2515767" cy="3003798"/>
          </a:xfrm>
          <a:prstGeom prst="rect">
            <a:avLst/>
          </a:prstGeom>
        </p:spPr>
      </p:pic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2DEA896D-0F7B-44EB-B0C2-A154C6B70047}"/>
              </a:ext>
            </a:extLst>
          </p:cNvPr>
          <p:cNvSpPr txBox="1">
            <a:spLocks/>
          </p:cNvSpPr>
          <p:nvPr/>
        </p:nvSpPr>
        <p:spPr>
          <a:xfrm>
            <a:off x="179512" y="2028556"/>
            <a:ext cx="4032448" cy="11192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2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Futura PT Bold" pitchFamily="34" charset="-52"/>
                <a:cs typeface="Calibri" panose="020F0502020204030204" pitchFamily="34" charset="0"/>
              </a:rPr>
              <a:t>ПЕДАГОГИЧЕСКОЕ НАСЛЕДИЕ  К.Д. УШИНСКОГО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D18DB5-E75E-BE0C-3C51-D86CFBDDC17F}"/>
              </a:ext>
            </a:extLst>
          </p:cNvPr>
          <p:cNvSpPr txBox="1"/>
          <p:nvPr/>
        </p:nvSpPr>
        <p:spPr>
          <a:xfrm>
            <a:off x="179512" y="3107987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ФИО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: Бабич Виктория Владимировна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ОО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: МБДОУ «Детский сад №121»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E-mail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Vicktoriababi4@yandex.ru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1-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750"/>
          </a:xfrm>
          <a:prstGeom prst="rect">
            <a:avLst/>
          </a:prstGeom>
        </p:spPr>
      </p:pic>
      <p:pic>
        <p:nvPicPr>
          <p:cNvPr id="9" name="Picture 2" descr="C:\Users\dshershavin\Desktop\7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0022"/>
            <a:ext cx="9144000" cy="123478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CD3F35-7816-B8F3-64D2-73234EA1DDB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468691"/>
            <a:ext cx="1471213" cy="373165"/>
          </a:xfrm>
          <a:prstGeom prst="rect">
            <a:avLst/>
          </a:prstGeom>
        </p:spPr>
      </p:pic>
      <p:pic>
        <p:nvPicPr>
          <p:cNvPr id="7" name="Picture 2" descr="C:\Users\dshershavin\Desktop\ND_LOGO_s.png">
            <a:extLst>
              <a:ext uri="{FF2B5EF4-FFF2-40B4-BE49-F238E27FC236}">
                <a16:creationId xmlns:a16="http://schemas.microsoft.com/office/drawing/2014/main" id="{D9597624-AC14-49FF-A4C7-55A237F1D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90954"/>
            <a:ext cx="1100043" cy="52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9820BE-4854-875A-BE5F-3F9CB92CC8C7}"/>
              </a:ext>
            </a:extLst>
          </p:cNvPr>
          <p:cNvSpPr txBox="1"/>
          <p:nvPr/>
        </p:nvSpPr>
        <p:spPr>
          <a:xfrm>
            <a:off x="251520" y="12347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utura PT Bold" pitchFamily="34" charset="-52"/>
              </a:rPr>
              <a:t>Представление педагога-автора</a:t>
            </a:r>
          </a:p>
        </p:txBody>
      </p:sp>
      <p:pic>
        <p:nvPicPr>
          <p:cNvPr id="11" name="Рисунок 10" descr="1676281338_logo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40986" y="0"/>
            <a:ext cx="1551494" cy="8640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5856" y="1275606"/>
            <a:ext cx="720108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 Black" panose="020B0A04020102020204" pitchFamily="34" charset="0"/>
              </a:rPr>
              <a:t>Бабич Виктория Владимировна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Воспитатель МБДОУ «Детский сад №121»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Г. Рязань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Педагогический стаж 23 </a:t>
            </a:r>
            <a:r>
              <a:rPr lang="ru-RU" sz="2000" dirty="0" smtClean="0">
                <a:latin typeface="Arial Black" panose="020B0A04020102020204" pitchFamily="34" charset="0"/>
              </a:rPr>
              <a:t>года.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Размышления о наставничестве: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для </a:t>
            </a:r>
            <a:endParaRPr lang="ru-RU" sz="2000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меня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это означает научить молодого </a:t>
            </a:r>
            <a:endParaRPr lang="ru-RU" sz="2000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педагога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идти по своему выбранному пути </a:t>
            </a:r>
            <a:endParaRPr lang="ru-RU" sz="2000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настойчиво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, не отчаиваться при неудачах</a:t>
            </a:r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,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всегда двигаться вперед и не пасовать </a:t>
            </a:r>
            <a:endParaRPr lang="ru-RU" sz="2000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перед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проблемами.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666749"/>
            <a:ext cx="3168352" cy="43381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-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750"/>
          </a:xfrm>
          <a:prstGeom prst="rect">
            <a:avLst/>
          </a:prstGeom>
        </p:spPr>
      </p:pic>
      <p:pic>
        <p:nvPicPr>
          <p:cNvPr id="9" name="Picture 2" descr="C:\Users\dshershavin\Desktop\7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0022"/>
            <a:ext cx="9144000" cy="123478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CD3F35-7816-B8F3-64D2-73234EA1DDB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468691"/>
            <a:ext cx="1471213" cy="373165"/>
          </a:xfrm>
          <a:prstGeom prst="rect">
            <a:avLst/>
          </a:prstGeom>
        </p:spPr>
      </p:pic>
      <p:pic>
        <p:nvPicPr>
          <p:cNvPr id="7" name="Picture 2" descr="C:\Users\dshershavin\Desktop\ND_LOGO_s.png">
            <a:extLst>
              <a:ext uri="{FF2B5EF4-FFF2-40B4-BE49-F238E27FC236}">
                <a16:creationId xmlns:a16="http://schemas.microsoft.com/office/drawing/2014/main" id="{D9597624-AC14-49FF-A4C7-55A237F1D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90954"/>
            <a:ext cx="1100043" cy="52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9820BE-4854-875A-BE5F-3F9CB92CC8C7}"/>
              </a:ext>
            </a:extLst>
          </p:cNvPr>
          <p:cNvSpPr txBox="1"/>
          <p:nvPr/>
        </p:nvSpPr>
        <p:spPr>
          <a:xfrm>
            <a:off x="251520" y="12347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utura PT Bold" pitchFamily="34" charset="-52"/>
              </a:rPr>
              <a:t>Суть наставничества</a:t>
            </a:r>
          </a:p>
        </p:txBody>
      </p:sp>
      <p:pic>
        <p:nvPicPr>
          <p:cNvPr id="8" name="Рисунок 7" descr="1676281338_logo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40986" y="0"/>
            <a:ext cx="1551494" cy="8640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987574"/>
            <a:ext cx="885114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Целью </a:t>
            </a:r>
            <a:r>
              <a:rPr lang="ru-RU" b="1" dirty="0"/>
              <a:t>наставничества</a:t>
            </a:r>
            <a:r>
              <a:rPr lang="ru-RU" dirty="0"/>
              <a:t> является оказание помощи молодым и </a:t>
            </a:r>
            <a:r>
              <a:rPr lang="ru-RU" dirty="0" smtClean="0"/>
              <a:t>начинающим</a:t>
            </a:r>
          </a:p>
          <a:p>
            <a:r>
              <a:rPr lang="ru-RU" dirty="0" smtClean="0"/>
              <a:t> </a:t>
            </a:r>
            <a:r>
              <a:rPr lang="ru-RU" dirty="0"/>
              <a:t>педагогам в их профессиональном становлении. Начинающему педагогу </a:t>
            </a:r>
            <a:endParaRPr lang="ru-RU" dirty="0" smtClean="0"/>
          </a:p>
          <a:p>
            <a:r>
              <a:rPr lang="ru-RU" b="1" dirty="0" smtClean="0"/>
              <a:t>наставничество</a:t>
            </a:r>
            <a:r>
              <a:rPr lang="ru-RU" dirty="0"/>
              <a:t> </a:t>
            </a:r>
            <a:r>
              <a:rPr lang="ru-RU" dirty="0" smtClean="0"/>
              <a:t>даёт </a:t>
            </a:r>
            <a:r>
              <a:rPr lang="ru-RU" dirty="0"/>
              <a:t>возможность получить поддержку более опытного коллеги, </a:t>
            </a:r>
            <a:endParaRPr lang="ru-RU" dirty="0" smtClean="0"/>
          </a:p>
          <a:p>
            <a:r>
              <a:rPr lang="ru-RU" dirty="0" smtClean="0"/>
              <a:t>повысить </a:t>
            </a:r>
            <a:r>
              <a:rPr lang="ru-RU" dirty="0"/>
              <a:t>свою профессиональную компетентность, а </a:t>
            </a:r>
            <a:r>
              <a:rPr lang="ru-RU" b="1" dirty="0"/>
              <a:t>педагогу-наставнику</a:t>
            </a:r>
            <a:r>
              <a:rPr lang="ru-RU" dirty="0"/>
              <a:t> – </a:t>
            </a:r>
            <a:endParaRPr lang="ru-RU" dirty="0" smtClean="0"/>
          </a:p>
          <a:p>
            <a:r>
              <a:rPr lang="ru-RU" dirty="0" smtClean="0"/>
              <a:t>позволяет </a:t>
            </a:r>
            <a:r>
              <a:rPr lang="ru-RU" dirty="0"/>
              <a:t>передать свой педагогический </a:t>
            </a:r>
            <a:r>
              <a:rPr lang="ru-RU" dirty="0" smtClean="0"/>
              <a:t>опыт.</a:t>
            </a:r>
          </a:p>
          <a:p>
            <a:r>
              <a:rPr lang="ru-RU" b="1" dirty="0"/>
              <a:t>Наставничество</a:t>
            </a:r>
            <a:r>
              <a:rPr lang="ru-RU" dirty="0"/>
              <a:t> – это постоянный диалог, поэтому </a:t>
            </a:r>
            <a:r>
              <a:rPr lang="ru-RU" b="1" dirty="0"/>
              <a:t>педагоги-наставники</a:t>
            </a:r>
            <a:r>
              <a:rPr lang="ru-RU" dirty="0"/>
              <a:t> по </a:t>
            </a:r>
            <a:r>
              <a:rPr lang="ru-RU" dirty="0" smtClean="0"/>
              <a:t>отношению</a:t>
            </a:r>
          </a:p>
          <a:p>
            <a:r>
              <a:rPr lang="ru-RU" dirty="0" smtClean="0"/>
              <a:t> </a:t>
            </a:r>
            <a:r>
              <a:rPr lang="ru-RU" dirty="0"/>
              <a:t>к молодым педагогам должны быть уважительны, терпеливы, делиться своим </a:t>
            </a:r>
            <a:r>
              <a:rPr lang="ru-RU" dirty="0" smtClean="0"/>
              <a:t>опытом</a:t>
            </a:r>
          </a:p>
          <a:p>
            <a:r>
              <a:rPr lang="ru-RU" dirty="0" smtClean="0"/>
              <a:t> </a:t>
            </a:r>
            <a:r>
              <a:rPr lang="ru-RU" dirty="0"/>
              <a:t>без назидания, не забывать отмечать положительные стороны в работе подшефного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поощрять педагогические находки. В свою очередь и молодые специалисты должны </a:t>
            </a:r>
            <a:endParaRPr lang="ru-RU" dirty="0" smtClean="0"/>
          </a:p>
          <a:p>
            <a:r>
              <a:rPr lang="ru-RU" dirty="0" smtClean="0"/>
              <a:t>прилагать старания </a:t>
            </a:r>
            <a:r>
              <a:rPr lang="ru-RU" dirty="0"/>
              <a:t>для правильного построения взаимоотношений с </a:t>
            </a:r>
            <a:r>
              <a:rPr lang="ru-RU" b="1" dirty="0"/>
              <a:t>наставником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0809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-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750"/>
          </a:xfrm>
          <a:prstGeom prst="rect">
            <a:avLst/>
          </a:prstGeom>
        </p:spPr>
      </p:pic>
      <p:pic>
        <p:nvPicPr>
          <p:cNvPr id="9" name="Picture 2" descr="C:\Users\dshershavin\Desktop\7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0022"/>
            <a:ext cx="9144000" cy="123478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CD3F35-7816-B8F3-64D2-73234EA1DDB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468691"/>
            <a:ext cx="1471213" cy="373165"/>
          </a:xfrm>
          <a:prstGeom prst="rect">
            <a:avLst/>
          </a:prstGeom>
        </p:spPr>
      </p:pic>
      <p:pic>
        <p:nvPicPr>
          <p:cNvPr id="7" name="Picture 2" descr="C:\Users\dshershavin\Desktop\ND_LOGO_s.png">
            <a:extLst>
              <a:ext uri="{FF2B5EF4-FFF2-40B4-BE49-F238E27FC236}">
                <a16:creationId xmlns:a16="http://schemas.microsoft.com/office/drawing/2014/main" id="{D9597624-AC14-49FF-A4C7-55A237F1D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90954"/>
            <a:ext cx="1100043" cy="52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9820BE-4854-875A-BE5F-3F9CB92CC8C7}"/>
              </a:ext>
            </a:extLst>
          </p:cNvPr>
          <p:cNvSpPr txBox="1"/>
          <p:nvPr/>
        </p:nvSpPr>
        <p:spPr>
          <a:xfrm>
            <a:off x="251520" y="12347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utura PT Bold" pitchFamily="34" charset="-52"/>
              </a:rPr>
              <a:t>Цитаты К.Д. Ушинского</a:t>
            </a:r>
          </a:p>
        </p:txBody>
      </p:sp>
      <p:pic>
        <p:nvPicPr>
          <p:cNvPr id="8" name="Рисунок 7" descr="1676281338_logo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40986" y="0"/>
            <a:ext cx="1551494" cy="864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1754"/>
            <a:ext cx="4499992" cy="4310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864096"/>
            <a:ext cx="437575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«Ни </a:t>
            </a:r>
            <a:r>
              <a:rPr lang="ru-RU" dirty="0"/>
              <a:t>один наставник не должен забывать, </a:t>
            </a:r>
            <a:endParaRPr lang="ru-RU" dirty="0" smtClean="0"/>
          </a:p>
          <a:p>
            <a:r>
              <a:rPr lang="ru-RU" dirty="0" smtClean="0"/>
              <a:t>что его </a:t>
            </a:r>
            <a:r>
              <a:rPr lang="ru-RU" dirty="0"/>
              <a:t>главнейшая обязанность состоит в </a:t>
            </a:r>
            <a:endParaRPr lang="ru-RU" dirty="0" smtClean="0"/>
          </a:p>
          <a:p>
            <a:r>
              <a:rPr lang="ru-RU" dirty="0" smtClean="0"/>
              <a:t>приучении </a:t>
            </a:r>
            <a:r>
              <a:rPr lang="ru-RU" dirty="0"/>
              <a:t>воспитанников к умственному </a:t>
            </a:r>
            <a:endParaRPr lang="ru-RU" dirty="0" smtClean="0"/>
          </a:p>
          <a:p>
            <a:r>
              <a:rPr lang="ru-RU" dirty="0" smtClean="0"/>
              <a:t>труду </a:t>
            </a:r>
            <a:r>
              <a:rPr lang="ru-RU" dirty="0"/>
              <a:t>и что эта обязанность более важна, </a:t>
            </a:r>
            <a:endParaRPr lang="ru-RU" dirty="0" smtClean="0"/>
          </a:p>
          <a:p>
            <a:r>
              <a:rPr lang="ru-RU" dirty="0" smtClean="0"/>
              <a:t>нежели </a:t>
            </a:r>
            <a:r>
              <a:rPr lang="ru-RU" dirty="0"/>
              <a:t>передача самого </a:t>
            </a:r>
            <a:r>
              <a:rPr lang="ru-RU" dirty="0" smtClean="0"/>
              <a:t>предмета».</a:t>
            </a:r>
          </a:p>
          <a:p>
            <a:endParaRPr lang="ru-RU" dirty="0" smtClean="0"/>
          </a:p>
          <a:p>
            <a:r>
              <a:rPr lang="ru-RU" dirty="0" smtClean="0"/>
              <a:t>«Наставник не должен хвалиться своим </a:t>
            </a:r>
          </a:p>
          <a:p>
            <a:r>
              <a:rPr lang="ru-RU" dirty="0" smtClean="0"/>
              <a:t>опытом работы, нужно уметь опытному </a:t>
            </a:r>
          </a:p>
          <a:p>
            <a:r>
              <a:rPr lang="ru-RU" dirty="0" smtClean="0"/>
              <a:t>педагогу передать опыт молодому </a:t>
            </a:r>
          </a:p>
          <a:p>
            <a:r>
              <a:rPr lang="ru-RU" dirty="0" smtClean="0"/>
              <a:t>поколению»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9471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-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750"/>
          </a:xfrm>
          <a:prstGeom prst="rect">
            <a:avLst/>
          </a:prstGeom>
        </p:spPr>
      </p:pic>
      <p:pic>
        <p:nvPicPr>
          <p:cNvPr id="9" name="Picture 2" descr="C:\Users\dshershavin\Desktop\7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0022"/>
            <a:ext cx="9144000" cy="123478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CD3F35-7816-B8F3-64D2-73234EA1DDB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468691"/>
            <a:ext cx="1471213" cy="373165"/>
          </a:xfrm>
          <a:prstGeom prst="rect">
            <a:avLst/>
          </a:prstGeom>
        </p:spPr>
      </p:pic>
      <p:pic>
        <p:nvPicPr>
          <p:cNvPr id="7" name="Picture 2" descr="C:\Users\dshershavin\Desktop\ND_LOGO_s.png">
            <a:extLst>
              <a:ext uri="{FF2B5EF4-FFF2-40B4-BE49-F238E27FC236}">
                <a16:creationId xmlns:a16="http://schemas.microsoft.com/office/drawing/2014/main" id="{D9597624-AC14-49FF-A4C7-55A237F1D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90954"/>
            <a:ext cx="1100043" cy="52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9820BE-4854-875A-BE5F-3F9CB92CC8C7}"/>
              </a:ext>
            </a:extLst>
          </p:cNvPr>
          <p:cNvSpPr txBox="1"/>
          <p:nvPr/>
        </p:nvSpPr>
        <p:spPr>
          <a:xfrm>
            <a:off x="251520" y="12347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utura PT Bold" pitchFamily="34" charset="-52"/>
              </a:rPr>
              <a:t>Инфографика</a:t>
            </a:r>
          </a:p>
        </p:txBody>
      </p:sp>
      <p:pic>
        <p:nvPicPr>
          <p:cNvPr id="8" name="Рисунок 7" descr="1676281338_logo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40986" y="0"/>
            <a:ext cx="1551494" cy="8640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5" y="1275606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79985" y="1428006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2" name="Picture 70"/>
          <p:cNvPicPr/>
          <p:nvPr/>
        </p:nvPicPr>
        <p:blipFill>
          <a:blip r:embed="rId7"/>
          <a:stretch/>
        </p:blipFill>
        <p:spPr>
          <a:xfrm>
            <a:off x="688709" y="1275606"/>
            <a:ext cx="3861059" cy="3036682"/>
          </a:xfrm>
          <a:prstGeom prst="rect">
            <a:avLst/>
          </a:prstGeom>
        </p:spPr>
      </p:pic>
      <p:pic>
        <p:nvPicPr>
          <p:cNvPr id="13" name="Picture 72"/>
          <p:cNvPicPr/>
          <p:nvPr/>
        </p:nvPicPr>
        <p:blipFill>
          <a:blip r:embed="rId8"/>
          <a:stretch/>
        </p:blipFill>
        <p:spPr>
          <a:xfrm>
            <a:off x="5076057" y="1195818"/>
            <a:ext cx="3877718" cy="309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637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B25A043-8C94-4E68-8462-51DF85D27B7F}" vid="{99872733-ECC8-407B-B23F-996AAD14839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9611</TotalTime>
  <Words>138</Words>
  <Application>Microsoft Office PowerPoint</Application>
  <PresentationFormat>Экран (16:9)</PresentationFormat>
  <Paragraphs>41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Calibri</vt:lpstr>
      <vt:lpstr>Futura PT Bold</vt:lpstr>
      <vt:lpstr>Futura PT Light</vt:lpstr>
      <vt:lpstr>Roboto Black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Калачинский</dc:creator>
  <cp:lastModifiedBy>Виктория Баа</cp:lastModifiedBy>
  <cp:revision>48</cp:revision>
  <dcterms:created xsi:type="dcterms:W3CDTF">2023-02-16T11:01:15Z</dcterms:created>
  <dcterms:modified xsi:type="dcterms:W3CDTF">2023-05-22T09:34:17Z</dcterms:modified>
</cp:coreProperties>
</file>