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  <p:sldMasterId id="2147483931" r:id="rId2"/>
    <p:sldMasterId id="2147484091" r:id="rId3"/>
  </p:sldMasterIdLst>
  <p:sldIdLst>
    <p:sldId id="256" r:id="rId4"/>
    <p:sldId id="273" r:id="rId5"/>
    <p:sldId id="257" r:id="rId6"/>
    <p:sldId id="258" r:id="rId7"/>
    <p:sldId id="272" r:id="rId8"/>
    <p:sldId id="260" r:id="rId9"/>
    <p:sldId id="270" r:id="rId10"/>
    <p:sldId id="274" r:id="rId11"/>
    <p:sldId id="27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0A56"/>
    <a:srgbClr val="12188C"/>
    <a:srgbClr val="236332"/>
    <a:srgbClr val="830303"/>
    <a:srgbClr val="2E752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28" autoAdjust="0"/>
    <p:restoredTop sz="94660"/>
  </p:normalViewPr>
  <p:slideViewPr>
    <p:cSldViewPr>
      <p:cViewPr varScale="1">
        <p:scale>
          <a:sx n="76" d="100"/>
          <a:sy n="76" d="100"/>
        </p:scale>
        <p:origin x="126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83C665-00D6-4531-B125-E391DBE641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Рисунок 6" descr="karanda42 - копия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172400" y="6021288"/>
            <a:ext cx="720080" cy="63171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EE9DC91-4037-4DD0-BB0D-E98B8022A1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EC604-0DC1-4420-859F-65FBE6A097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71A77-6346-4B70-BC9D-28DBDBB8D4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8A8AD-5289-451E-A68A-DAD4431AB4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58C21-5594-49B5-853B-E306283119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7583B3-CCD0-48CD-B369-234CED353B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2B008-4BC8-4F68-AFC6-AD9599A71D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FAC89-A130-487A-8A34-B36F113680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2B881-77B2-49CA-AE65-891BAE448B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F3309-FB35-4A29-A125-8D362E8D3A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C43914-44CB-4B39-B61F-8CE1A267C6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pic>
        <p:nvPicPr>
          <p:cNvPr id="4" name="Рисунок 3" descr="karanda42 - копия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72400" y="6021288"/>
            <a:ext cx="720080" cy="63171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03EEB-DC40-4EFE-9309-41061756BD8C}" type="datetimeFigureOut">
              <a:rPr lang="ru-RU" smtClean="0"/>
              <a:pPr>
                <a:defRPr/>
              </a:pPr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7620D-266F-498C-A38D-333460BEE4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ransition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2CA4A7A-A006-4DC9-99CB-B11C5B379C78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ransition>
    <p:wipe dir="r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260648"/>
            <a:ext cx="8604448" cy="633670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a67d8b5adb06 - копи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44408" y="5517232"/>
            <a:ext cx="739101" cy="11497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2E0F6-D389-4CF9-A544-F1AB0B65D394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1B4B9-CD50-430F-A878-97335D543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png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Relationship Id="rId5" Type="http://schemas.microsoft.com/office/2007/relationships/hdphoto" Target="../media/hdphoto6.wdp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445" y="1340768"/>
            <a:ext cx="8132440" cy="33123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C0A56"/>
                </a:solidFill>
                <a:latin typeface="Times New Roman" pitchFamily="18" charset="0"/>
                <a:cs typeface="Times New Roman" pitchFamily="18" charset="0"/>
              </a:rPr>
              <a:t>«Развитие коммуникативной компетенции у младших школьников в рамках ФГОС»</a:t>
            </a: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08912" cy="1872208"/>
          </a:xfrm>
        </p:spPr>
        <p:txBody>
          <a:bodyPr/>
          <a:lstStyle/>
          <a:p>
            <a:r>
              <a:rPr lang="ru-RU" b="1" dirty="0">
                <a:solidFill>
                  <a:srgbClr val="7C0A56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3074" name="Picture 2" descr="Что такое монолог и диалог 4 класс">
            <a:extLst>
              <a:ext uri="{FF2B5EF4-FFF2-40B4-BE49-F238E27FC236}">
                <a16:creationId xmlns:a16="http://schemas.microsoft.com/office/drawing/2014/main" id="{5B68ACF1-2B56-5D3C-37F7-B5226F22FC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132" b="91945" l="16046" r="80086">
                        <a14:foregroundMark x1="16189" y1="44597" x2="44556" y2="42633"/>
                        <a14:foregroundMark x1="44556" y1="42633" x2="46991" y2="44008"/>
                        <a14:foregroundMark x1="47708" y1="45580" x2="18195" y2="56582"/>
                        <a14:foregroundMark x1="20201" y1="52849" x2="18481" y2="65815"/>
                        <a14:foregroundMark x1="18481" y1="65815" x2="22493" y2="78585"/>
                        <a14:foregroundMark x1="22493" y1="78585" x2="32951" y2="81532"/>
                        <a14:foregroundMark x1="32951" y1="81532" x2="34670" y2="81532"/>
                        <a14:foregroundMark x1="26791" y1="82318" x2="40115" y2="80747"/>
                        <a14:foregroundMark x1="40115" y1="80747" x2="50000" y2="83890"/>
                        <a14:foregroundMark x1="50000" y1="83890" x2="51862" y2="92141"/>
                        <a14:foregroundMark x1="39685" y1="82908" x2="18911" y2="77996"/>
                        <a14:foregroundMark x1="17622" y1="85265" x2="27507" y2="84872"/>
                        <a14:foregroundMark x1="27507" y1="84872" x2="38539" y2="86248"/>
                        <a14:foregroundMark x1="38539" y1="86248" x2="45415" y2="85265"/>
                        <a14:foregroundMark x1="71920" y1="54617" x2="75645" y2="75639"/>
                        <a14:foregroundMark x1="64756" y1="45383" x2="73066" y2="49116"/>
                        <a14:foregroundMark x1="73066" y1="49116" x2="78510" y2="58546"/>
                        <a14:foregroundMark x1="78510" y1="58546" x2="77364" y2="79764"/>
                        <a14:foregroundMark x1="59026" y1="82908" x2="76218" y2="84872"/>
                        <a14:foregroundMark x1="76218" y1="84872" x2="80086" y2="72888"/>
                        <a14:foregroundMark x1="80086" y1="72888" x2="80086" y2="67191"/>
                        <a14:foregroundMark x1="70487" y1="61886" x2="52292" y2="59332"/>
                        <a14:foregroundMark x1="52865" y1="52652" x2="62607" y2="58743"/>
                        <a14:foregroundMark x1="74212" y1="78585" x2="61318" y2="77800"/>
                        <a14:foregroundMark x1="66476" y1="86837" x2="65043" y2="91356"/>
                        <a14:foregroundMark x1="50287" y1="38114" x2="53582" y2="371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258" t="35147" r="18591" b="5443"/>
          <a:stretch/>
        </p:blipFill>
        <p:spPr bwMode="auto">
          <a:xfrm>
            <a:off x="1763688" y="2852936"/>
            <a:ext cx="5022558" cy="32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281830-4031-EDC5-D481-87FDFCB52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C0A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компетенция</a:t>
            </a:r>
            <a:r>
              <a:rPr lang="en-US" dirty="0">
                <a:solidFill>
                  <a:srgbClr val="7C0A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solidFill>
                <a:srgbClr val="7C0A5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EF28D4-044F-A9FE-550C-D8E663500E02}"/>
              </a:ext>
            </a:extLst>
          </p:cNvPr>
          <p:cNvSpPr txBox="1"/>
          <p:nvPr/>
        </p:nvSpPr>
        <p:spPr>
          <a:xfrm>
            <a:off x="467544" y="1861852"/>
            <a:ext cx="835292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Под понятием </a:t>
            </a:r>
            <a:r>
              <a:rPr lang="ru-RU" sz="2400" b="1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«компетенция» </a:t>
            </a:r>
            <a:r>
              <a:rPr 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словаре русского языка под редакцией </a:t>
            </a:r>
            <a:r>
              <a:rPr lang="ru-RU" sz="2400" b="1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П. Евгеньевой </a:t>
            </a:r>
            <a:r>
              <a:rPr 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понимается обладание определённой компетенцией, включающей в себя знания и опыт собственной деятельности, который позволяет выносить объективные суждения и принимать точные решения.</a:t>
            </a:r>
            <a:endParaRPr lang="en-US" sz="2400" dirty="0">
              <a:solidFill>
                <a:srgbClr val="1218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>
              <a:solidFill>
                <a:srgbClr val="1218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В толковом словаре под редакцией </a:t>
            </a:r>
            <a:r>
              <a:rPr lang="ru-RU" sz="2400" b="1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Н. Ушакова </a:t>
            </a:r>
            <a:r>
              <a:rPr 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определяется как </a:t>
            </a:r>
            <a:r>
              <a:rPr lang="ru-RU" sz="2400" b="1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«осведомленность», «авторитетность». </a:t>
            </a:r>
          </a:p>
        </p:txBody>
      </p:sp>
    </p:spTree>
    <p:extLst>
      <p:ext uri="{BB962C8B-B14F-4D97-AF65-F5344CB8AC3E}">
        <p14:creationId xmlns:p14="http://schemas.microsoft.com/office/powerpoint/2010/main" val="412728678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304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C0A56"/>
                </a:solidFill>
                <a:latin typeface="Times New Roman" pitchFamily="18" charset="0"/>
                <a:cs typeface="Times New Roman" pitchFamily="18" charset="0"/>
              </a:rPr>
              <a:t>Коммуникативная компетенция -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0955" y="680723"/>
            <a:ext cx="8734299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</a:t>
            </a:r>
            <a:r>
              <a:rPr lang="ru-RU" sz="2400" b="1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«коммуникативная компетенция» Л. А. Петровская</a:t>
            </a:r>
            <a:r>
              <a:rPr 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другие авторы раскрывают в качестве способности устанавливать и поддерживать контакт с другими людьми.</a:t>
            </a:r>
            <a:endParaRPr lang="en-US" sz="2400" dirty="0">
              <a:solidFill>
                <a:srgbClr val="12188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работах </a:t>
            </a:r>
            <a:r>
              <a:rPr lang="ru-RU" sz="2400" b="1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С. Трофимовой </a:t>
            </a:r>
            <a:r>
              <a:rPr 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встретить определение </a:t>
            </a:r>
            <a:r>
              <a:rPr lang="ru-RU" sz="2400" b="1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коммуникативной компетенции </a:t>
            </a:r>
            <a:r>
              <a:rPr 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способности к коммуникации.</a:t>
            </a:r>
          </a:p>
        </p:txBody>
      </p:sp>
      <p:pic>
        <p:nvPicPr>
          <p:cNvPr id="5122" name="Picture 2" descr="Петровская, Лариса Андреевна — Википедия">
            <a:extLst>
              <a:ext uri="{FF2B5EF4-FFF2-40B4-BE49-F238E27FC236}">
                <a16:creationId xmlns:a16="http://schemas.microsoft.com/office/drawing/2014/main" id="{B9890379-6733-C6D6-A508-90810681A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55" y="3438066"/>
            <a:ext cx="3687398" cy="273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E96B83D3-58BF-80F5-CD51-B09646EDC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649" y="2985159"/>
            <a:ext cx="291433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C0A56"/>
                </a:solidFill>
                <a:latin typeface="Times New Roman" pitchFamily="18" charset="0"/>
                <a:cs typeface="Times New Roman" pitchFamily="18" charset="0"/>
              </a:rPr>
              <a:t>Аспекты коммуникативной компетенции: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980728"/>
            <a:ext cx="813690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2188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 - коммуникативная способность </a:t>
            </a:r>
            <a:r>
              <a:rPr lang="ru-RU" sz="2800" dirty="0">
                <a:solidFill>
                  <a:srgbClr val="12188C"/>
                </a:solidFill>
                <a:latin typeface="Times New Roman" pitchFamily="18" charset="0"/>
                <a:cs typeface="Times New Roman" pitchFamily="18" charset="0"/>
              </a:rPr>
              <a:t>- природная одарённость человека к общению, с одной стороны, и коммуникативная производительность  - с другой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2188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12188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2188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 - коммуникативное знание - </a:t>
            </a:r>
            <a:r>
              <a:rPr lang="ru-RU" sz="2800" dirty="0">
                <a:solidFill>
                  <a:srgbClr val="12188C"/>
                </a:solidFill>
                <a:latin typeface="Times New Roman" pitchFamily="18" charset="0"/>
                <a:cs typeface="Times New Roman" pitchFamily="18" charset="0"/>
              </a:rPr>
              <a:t>это знание о том, что такое общение, каковы его виды, фазы, закономерности развития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2188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12188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12188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 - коммуникативные умения.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12188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ОБЩЕНИЕ РЕБЕНКА В РАННЕМ ВОЗРАСТЕ | КГБУ СО Центр семьи &quot;Минусинский&quot;КГБУ  СО Центр семьи &quot;Минусинский&quot; | Мобильная версия">
            <a:extLst>
              <a:ext uri="{FF2B5EF4-FFF2-40B4-BE49-F238E27FC236}">
                <a16:creationId xmlns:a16="http://schemas.microsoft.com/office/drawing/2014/main" id="{7B9A7B86-EC17-8F45-2440-55876E86A6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74" b="53165" l="4000" r="45600">
                        <a14:foregroundMark x1="6000" y1="32911" x2="23333" y2="50995"/>
                        <a14:foregroundMark x1="23333" y1="50995" x2="30133" y2="53345"/>
                        <a14:foregroundMark x1="38400" y1="17360" x2="43333" y2="20796"/>
                        <a14:foregroundMark x1="44400" y1="17541" x2="45600" y2="30741"/>
                        <a14:foregroundMark x1="23733" y1="43580" x2="34400" y2="41230"/>
                        <a14:foregroundMark x1="36933" y1="47016" x2="43333" y2="43580"/>
                        <a14:foregroundMark x1="41333" y1="44665" x2="34400" y2="51718"/>
                        <a14:foregroundMark x1="10533" y1="40687" x2="8133" y2="44665"/>
                        <a14:foregroundMark x1="7333" y1="42315" x2="8400" y2="45208"/>
                        <a14:foregroundMark x1="6667" y1="5063" x2="5067" y2="3255"/>
                        <a14:foregroundMark x1="5067" y1="3074" x2="4000" y2="7052"/>
                        <a14:foregroundMark x1="18533" y1="27848" x2="28000" y2="46293"/>
                        <a14:foregroundMark x1="28000" y1="46293" x2="30400" y2="471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008" b="45899"/>
          <a:stretch/>
        </p:blipFill>
        <p:spPr bwMode="auto">
          <a:xfrm>
            <a:off x="622811" y="3819674"/>
            <a:ext cx="3499867" cy="284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ОБЩЕНИЕ РЕБЕНКА В РАННЕМ ВОЗРАСТЕ | КГБУ СО Центр семьи &quot;Минусинский&quot;КГБУ  СО Центр семьи &quot;Минусинский&quot; | Мобильная версия">
            <a:extLst>
              <a:ext uri="{FF2B5EF4-FFF2-40B4-BE49-F238E27FC236}">
                <a16:creationId xmlns:a16="http://schemas.microsoft.com/office/drawing/2014/main" id="{828F43AA-EA0B-8F5B-5B01-57FAA83DFD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6058" b="97107" l="48800" r="96400">
                        <a14:foregroundMark x1="57333" y1="77215" x2="51867" y2="80289"/>
                        <a14:foregroundMark x1="55733" y1="71248" x2="50800" y2="89331"/>
                        <a14:foregroundMark x1="56533" y1="67812" x2="53067" y2="74141"/>
                        <a14:foregroundMark x1="53067" y1="73418" x2="48933" y2="91320"/>
                        <a14:foregroundMark x1="48933" y1="91320" x2="58267" y2="93852"/>
                        <a14:foregroundMark x1="58267" y1="93852" x2="73200" y2="89693"/>
                        <a14:foregroundMark x1="48000" y1="92948" x2="56133" y2="95298"/>
                        <a14:foregroundMark x1="56133" y1="95298" x2="83600" y2="92767"/>
                        <a14:foregroundMark x1="83600" y1="92767" x2="84133" y2="92767"/>
                        <a14:foregroundMark x1="79600" y1="89150" x2="93600" y2="96745"/>
                        <a14:foregroundMark x1="93600" y1="96745" x2="93467" y2="96564"/>
                        <a14:foregroundMark x1="74933" y1="61664" x2="81600" y2="62568"/>
                        <a14:foregroundMark x1="81600" y1="62568" x2="95067" y2="70344"/>
                        <a14:foregroundMark x1="95067" y1="70344" x2="91067" y2="89150"/>
                        <a14:foregroundMark x1="91067" y1="89150" x2="88000" y2="95841"/>
                        <a14:foregroundMark x1="96400" y1="63834" x2="95200" y2="64014"/>
                        <a14:foregroundMark x1="67867" y1="95841" x2="84667" y2="91320"/>
                        <a14:foregroundMark x1="82133" y1="94213" x2="70000" y2="96203"/>
                        <a14:foregroundMark x1="70000" y1="96203" x2="70000" y2="96203"/>
                        <a14:foregroundMark x1="60000" y1="97649" x2="80933" y2="96926"/>
                        <a14:foregroundMark x1="80933" y1="96926" x2="85200" y2="971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1367"/>
          <a:stretch/>
        </p:blipFill>
        <p:spPr bwMode="auto">
          <a:xfrm>
            <a:off x="4949314" y="4014213"/>
            <a:ext cx="3571875" cy="256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D1E373-E951-A739-6313-0671EEB01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altLang="ru-RU" sz="4400" dirty="0"/>
            </a:br>
            <a:r>
              <a:rPr lang="ru-RU" altLang="ru-RU" b="1" dirty="0">
                <a:solidFill>
                  <a:srgbClr val="7C0A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компетенция включает в себя:</a:t>
            </a:r>
            <a:br>
              <a:rPr lang="ru-RU" altLang="ru-RU" b="1" dirty="0">
                <a:solidFill>
                  <a:srgbClr val="7C0A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7D8AF0-1E3B-0333-0ADA-DA67FF77A275}"/>
              </a:ext>
            </a:extLst>
          </p:cNvPr>
          <p:cNvSpPr txBox="1"/>
          <p:nvPr/>
        </p:nvSpPr>
        <p:spPr>
          <a:xfrm>
            <a:off x="457200" y="1331640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Говорение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altLang="ru-RU" sz="2400" dirty="0">
                <a:solidFill>
                  <a:srgbClr val="12188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информации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Дети разговаривают в школе | Премиум векторы">
            <a:extLst>
              <a:ext uri="{FF2B5EF4-FFF2-40B4-BE49-F238E27FC236}">
                <a16:creationId xmlns:a16="http://schemas.microsoft.com/office/drawing/2014/main" id="{4E95711B-EE21-C2F7-C6BF-E1DDEB1DD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85" b="97604" l="7668" r="93610">
                        <a14:foregroundMark x1="27636" y1="18690" x2="49681" y2="34185"/>
                        <a14:foregroundMark x1="48243" y1="21086" x2="38658" y2="21406"/>
                        <a14:foregroundMark x1="38658" y1="21406" x2="30671" y2="24601"/>
                        <a14:foregroundMark x1="43610" y1="17891" x2="32268" y2="14217"/>
                        <a14:foregroundMark x1="32268" y1="14217" x2="20927" y2="16773"/>
                        <a14:foregroundMark x1="20927" y1="16773" x2="25080" y2="29553"/>
                        <a14:foregroundMark x1="25080" y1="29553" x2="44888" y2="35942"/>
                        <a14:foregroundMark x1="44888" y1="35942" x2="49681" y2="29233"/>
                        <a14:foregroundMark x1="53355" y1="22364" x2="35144" y2="13259"/>
                        <a14:foregroundMark x1="35144" y1="13259" x2="28754" y2="12141"/>
                        <a14:foregroundMark x1="29073" y1="9585" x2="43450" y2="13099"/>
                        <a14:foregroundMark x1="43450" y1="13099" x2="61342" y2="24601"/>
                        <a14:foregroundMark x1="61342" y1="24601" x2="63898" y2="27636"/>
                        <a14:foregroundMark x1="78914" y1="23802" x2="68850" y2="24281"/>
                        <a14:foregroundMark x1="7668" y1="50799" x2="9904" y2="61182"/>
                        <a14:foregroundMark x1="13259" y1="61182" x2="21725" y2="74920"/>
                        <a14:foregroundMark x1="28435" y1="55112" x2="34026" y2="72684"/>
                        <a14:foregroundMark x1="28594" y1="67732" x2="25559" y2="76358"/>
                        <a14:foregroundMark x1="25559" y1="76358" x2="23642" y2="56550"/>
                        <a14:foregroundMark x1="26518" y1="83706" x2="38818" y2="90575"/>
                        <a14:foregroundMark x1="38818" y1="90575" x2="39776" y2="88818"/>
                        <a14:foregroundMark x1="38818" y1="84026" x2="20447" y2="88179"/>
                        <a14:foregroundMark x1="20447" y1="88179" x2="17891" y2="86901"/>
                        <a14:foregroundMark x1="16613" y1="66454" x2="21086" y2="78115"/>
                        <a14:foregroundMark x1="32428" y1="65974" x2="34665" y2="79073"/>
                        <a14:foregroundMark x1="31310" y1="76997" x2="35942" y2="82588"/>
                        <a14:foregroundMark x1="37540" y1="80032" x2="19010" y2="97604"/>
                        <a14:foregroundMark x1="74281" y1="57987" x2="82748" y2="78914"/>
                        <a14:foregroundMark x1="75080" y1="65495" x2="77796" y2="74441"/>
                        <a14:foregroundMark x1="89137" y1="52875" x2="93291" y2="63259"/>
                        <a14:foregroundMark x1="93291" y1="63259" x2="93610" y2="83546"/>
                        <a14:foregroundMark x1="31310" y1="66454" x2="31150" y2="70447"/>
                        <a14:foregroundMark x1="43131" y1="24920" x2="75399" y2="23163"/>
                        <a14:foregroundMark x1="75399" y1="23163" x2="75399" y2="23163"/>
                        <a14:foregroundMark x1="80990" y1="30032" x2="71725" y2="31789"/>
                        <a14:foregroundMark x1="80192" y1="22524" x2="65335" y2="19649"/>
                        <a14:foregroundMark x1="65335" y1="19649" x2="62620" y2="30351"/>
                        <a14:foregroundMark x1="62620" y1="30351" x2="79553" y2="29393"/>
                        <a14:foregroundMark x1="79553" y1="29393" x2="79553" y2="29233"/>
                        <a14:foregroundMark x1="83067" y1="19489" x2="60064" y2="13099"/>
                        <a14:foregroundMark x1="65495" y1="13898" x2="77316" y2="18850"/>
                        <a14:foregroundMark x1="77316" y1="18850" x2="89297" y2="32748"/>
                        <a14:foregroundMark x1="89297" y1="32748" x2="77636" y2="34026"/>
                        <a14:foregroundMark x1="77636" y1="34026" x2="74281" y2="32109"/>
                        <a14:foregroundMark x1="74920" y1="33387" x2="45527" y2="26038"/>
                        <a14:foregroundMark x1="54153" y1="32907" x2="74281" y2="38978"/>
                        <a14:foregroundMark x1="74281" y1="38978" x2="80511" y2="36102"/>
                        <a14:foregroundMark x1="18690" y1="21406" x2="25399" y2="314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9" y="3140968"/>
            <a:ext cx="2693293" cy="269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ебенок читает книгу изображение_Фото номер 400256575_PNG Формат  изображения_ru.lovepik.com">
            <a:extLst>
              <a:ext uri="{FF2B5EF4-FFF2-40B4-BE49-F238E27FC236}">
                <a16:creationId xmlns:a16="http://schemas.microsoft.com/office/drawing/2014/main" id="{0F26D35E-84D7-5DD2-09C6-52CC92A84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196" b="89955" l="10000" r="90000">
                        <a14:foregroundMark x1="40250" y1="10270" x2="50917" y2="10120"/>
                        <a14:foregroundMark x1="50917" y1="10120" x2="57667" y2="10870"/>
                        <a14:foregroundMark x1="58000" y1="7796" x2="52917" y2="7196"/>
                        <a14:foregroundMark x1="60583" y1="39130" x2="49833" y2="58471"/>
                        <a14:foregroundMark x1="42000" y1="43628" x2="52917" y2="62594"/>
                        <a14:foregroundMark x1="59250" y1="42654" x2="63833" y2="46627"/>
                        <a14:foregroundMark x1="48833" y1="45427" x2="39583" y2="41904"/>
                        <a14:foregroundMark x1="46917" y1="45277" x2="53250" y2="46777"/>
                        <a14:foregroundMark x1="53417" y1="45727" x2="53750" y2="55847"/>
                        <a14:foregroundMark x1="65000" y1="72939" x2="64750" y2="82759"/>
                        <a14:foregroundMark x1="64750" y1="82759" x2="64333" y2="82309"/>
                        <a14:foregroundMark x1="59000" y1="74888" x2="61583" y2="85307"/>
                        <a14:foregroundMark x1="41667" y1="77511" x2="41500" y2="87856"/>
                        <a14:foregroundMark x1="41500" y1="87856" x2="41833" y2="89055"/>
                        <a14:foregroundMark x1="59250" y1="81484" x2="63333" y2="87481"/>
                        <a14:foregroundMark x1="62833" y1="86132" x2="60250" y2="88681"/>
                        <a14:foregroundMark x1="43167" y1="81634" x2="43667" y2="84108"/>
                        <a14:foregroundMark x1="72167" y1="31034" x2="74250" y2="34108"/>
                        <a14:foregroundMark x1="44000" y1="85532" x2="46417" y2="890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84984"/>
            <a:ext cx="2448314" cy="272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Дети пишут Изображения – скачать бесплатно на Freepik">
            <a:extLst>
              <a:ext uri="{FF2B5EF4-FFF2-40B4-BE49-F238E27FC236}">
                <a16:creationId xmlns:a16="http://schemas.microsoft.com/office/drawing/2014/main" id="{0CFA414D-50DD-B16A-D111-B530B5F11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306" b="94876" l="4473" r="94569">
                        <a14:foregroundMark x1="48882" y1="11736" x2="59425" y2="6777"/>
                        <a14:foregroundMark x1="57827" y1="6612" x2="42173" y2="9421"/>
                        <a14:foregroundMark x1="50958" y1="3802" x2="50958" y2="3802"/>
                        <a14:foregroundMark x1="50799" y1="3471" x2="50799" y2="3471"/>
                        <a14:foregroundMark x1="34824" y1="33554" x2="38339" y2="38347"/>
                        <a14:foregroundMark x1="24121" y1="34215" x2="10703" y2="35868"/>
                        <a14:foregroundMark x1="7029" y1="46116" x2="13898" y2="53388"/>
                        <a14:foregroundMark x1="9425" y1="39835" x2="9425" y2="61818"/>
                        <a14:foregroundMark x1="9425" y1="61818" x2="4473" y2="65785"/>
                        <a14:foregroundMark x1="20767" y1="82314" x2="64058" y2="95041"/>
                        <a14:foregroundMark x1="64058" y1="95041" x2="64058" y2="95041"/>
                        <a14:foregroundMark x1="90735" y1="32231" x2="94569" y2="39174"/>
                        <a14:foregroundMark x1="78435" y1="30083" x2="67572" y2="24793"/>
                        <a14:foregroundMark x1="56869" y1="43471" x2="37540" y2="48099"/>
                        <a14:foregroundMark x1="79393" y1="54545" x2="82907" y2="601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122" y="2914457"/>
            <a:ext cx="3199611" cy="309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24300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828600" y="1390181"/>
            <a:ext cx="8208912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>
              <a:buFont typeface="Wingdings" pitchFamily="2" charset="2"/>
              <a:buChar char="Ø"/>
            </a:pPr>
            <a:r>
              <a:rPr lang="ru-RU" sz="2800" b="1" dirty="0">
                <a:solidFill>
                  <a:srgbClr val="12188C"/>
                </a:solidFill>
                <a:latin typeface="Times New Roman" pitchFamily="18" charset="0"/>
                <a:cs typeface="Times New Roman" pitchFamily="18" charset="0"/>
              </a:rPr>
              <a:t> игровые приёмы</a:t>
            </a:r>
            <a:r>
              <a:rPr lang="ru-RU" sz="2800" dirty="0">
                <a:solidFill>
                  <a:srgbClr val="12188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(викторины, ребусы, кроссворды, познавательные игры).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9909" y="2229183"/>
            <a:ext cx="806489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12188C"/>
                </a:solidFill>
                <a:latin typeface="Times New Roman" pitchFamily="18" charset="0"/>
                <a:cs typeface="Times New Roman" pitchFamily="18" charset="0"/>
              </a:rPr>
              <a:t> «Рассказ от первого лица»: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рассказать от первого лица;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повествование от имени предмета.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215" y="3399341"/>
            <a:ext cx="8064896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12188C"/>
                </a:solidFill>
                <a:latin typeface="Times New Roman" pitchFamily="18" charset="0"/>
                <a:cs typeface="Times New Roman" pitchFamily="18" charset="0"/>
              </a:rPr>
              <a:t> «Комплимент»: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- сказать комплимент сказочному литературному герою.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6172" y="4710760"/>
            <a:ext cx="8064896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800" b="1" dirty="0">
                <a:solidFill>
                  <a:srgbClr val="12188C"/>
                </a:solidFill>
                <a:latin typeface="Times New Roman" pitchFamily="18" charset="0"/>
                <a:cs typeface="Times New Roman" pitchFamily="18" charset="0"/>
              </a:rPr>
              <a:t> «Сказка в заданном ключе»: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введение в название произведения нового объекта.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AA88F8-309B-1E34-5460-068A66D76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27" y="135579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C0A56"/>
                </a:solidFill>
                <a:latin typeface="Times New Roman" pitchFamily="18" charset="0"/>
                <a:cs typeface="Times New Roman" pitchFamily="18" charset="0"/>
              </a:rPr>
              <a:t>Как развивать коммуникативную компетенцию</a:t>
            </a:r>
            <a:r>
              <a:rPr lang="en-US" sz="3200" b="1" dirty="0">
                <a:solidFill>
                  <a:srgbClr val="7C0A5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7C0A56"/>
                </a:solidFill>
                <a:latin typeface="Times New Roman" pitchFamily="18" charset="0"/>
                <a:cs typeface="Times New Roman" pitchFamily="18" charset="0"/>
              </a:rPr>
              <a:t>у младших школьников</a:t>
            </a:r>
            <a:r>
              <a:rPr lang="en-US" sz="3200" b="1" dirty="0">
                <a:solidFill>
                  <a:srgbClr val="7C0A56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rgbClr val="7C0A5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гапольская межпоселенческая центральная библиотека | Детям">
            <a:extLst>
              <a:ext uri="{FF2B5EF4-FFF2-40B4-BE49-F238E27FC236}">
                <a16:creationId xmlns:a16="http://schemas.microsoft.com/office/drawing/2014/main" id="{0763592A-9161-9CC1-A253-305F44667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72545"/>
            <a:ext cx="1901750" cy="283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3672408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rgbClr val="12188C"/>
                </a:solidFill>
                <a:latin typeface="Times New Roman" pitchFamily="18" charset="0"/>
                <a:cs typeface="Times New Roman" pitchFamily="18" charset="0"/>
              </a:rPr>
              <a:t>	Развитие коммуникативных компетенций младших школьников в учебном процессе возможно при использовании различных форм, методов и приёмов, основные формы коммуникации, формируемые при изучении произведений -  </a:t>
            </a:r>
            <a:r>
              <a:rPr lang="ru-RU" sz="2800" b="1" dirty="0">
                <a:solidFill>
                  <a:srgbClr val="12188C"/>
                </a:solidFill>
                <a:latin typeface="Times New Roman" pitchFamily="18" charset="0"/>
                <a:cs typeface="Times New Roman" pitchFamily="18" charset="0"/>
              </a:rPr>
              <a:t>монологические и диалогические.</a:t>
            </a:r>
          </a:p>
        </p:txBody>
      </p:sp>
      <p:pic>
        <p:nvPicPr>
          <p:cNvPr id="2050" name="Picture 2" descr="Дети общаются: векторные изображения и иллюстрации, которые можно скачать  бесплатно | Freepik">
            <a:extLst>
              <a:ext uri="{FF2B5EF4-FFF2-40B4-BE49-F238E27FC236}">
                <a16:creationId xmlns:a16="http://schemas.microsoft.com/office/drawing/2014/main" id="{0443BED2-D05E-286E-B309-41264F530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6518" y1="12141" x2="37540" y2="20128"/>
                        <a14:foregroundMark x1="63099" y1="13898" x2="71725" y2="194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72619"/>
            <a:ext cx="3485381" cy="348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тильная девушка ведет монолог о моде. Иллюстрация вектора - иллюстрации  насчитывающей стрижка, собрание: 218641330">
            <a:extLst>
              <a:ext uri="{FF2B5EF4-FFF2-40B4-BE49-F238E27FC236}">
                <a16:creationId xmlns:a16="http://schemas.microsoft.com/office/drawing/2014/main" id="{438AEA43-E69D-C839-0297-5930D8C45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66775" y1="18757" x2="71596" y2="19941"/>
                        <a14:foregroundMark x1="34007" y1="86154" x2="40326" y2="86450"/>
                        <a14:foregroundMark x1="48404" y1="86272" x2="54658" y2="86746"/>
                        <a14:foregroundMark x1="65798" y1="85740" x2="69055" y2="874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98309"/>
            <a:ext cx="3441711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414553-A17E-2169-2BC3-692C28E30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116632"/>
            <a:ext cx="612068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7C0A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Монологические формы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C8814E1-4B39-92D7-E7B0-32CC9AC3F520}"/>
              </a:ext>
            </a:extLst>
          </p:cNvPr>
          <p:cNvSpPr txBox="1">
            <a:spLocks/>
          </p:cNvSpPr>
          <p:nvPr/>
        </p:nvSpPr>
        <p:spPr>
          <a:xfrm>
            <a:off x="323528" y="2492896"/>
            <a:ext cx="46085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2800" dirty="0">
                <a:solidFill>
                  <a:srgbClr val="7C0A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рассказывать, пересказывать, отвечать на вопросы, задавать вопросы; 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B8163597-4173-6E69-A95B-1D51854DED11}"/>
              </a:ext>
            </a:extLst>
          </p:cNvPr>
          <p:cNvCxnSpPr>
            <a:cxnSpLocks/>
          </p:cNvCxnSpPr>
          <p:nvPr/>
        </p:nvCxnSpPr>
        <p:spPr>
          <a:xfrm flipH="1">
            <a:off x="2411760" y="1052736"/>
            <a:ext cx="1548172" cy="1152128"/>
          </a:xfrm>
          <a:prstGeom prst="straightConnector1">
            <a:avLst/>
          </a:prstGeom>
          <a:ln w="28575">
            <a:solidFill>
              <a:srgbClr val="121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3CDA997-648F-DB9A-5C37-F630DA859B67}"/>
              </a:ext>
            </a:extLst>
          </p:cNvPr>
          <p:cNvSpPr txBox="1"/>
          <p:nvPr/>
        </p:nvSpPr>
        <p:spPr>
          <a:xfrm>
            <a:off x="4680012" y="2156455"/>
            <a:ext cx="4572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altLang="ru-RU" sz="2800" dirty="0">
                <a:solidFill>
                  <a:srgbClr val="7C0A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выступать готовой заранее речью или неподготовленной  речью; </a:t>
            </a:r>
            <a:endParaRPr lang="ru-RU" sz="2800" dirty="0">
              <a:solidFill>
                <a:srgbClr val="7C0A5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32755F80-EE6F-0DC8-DC66-74F4920A9868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5364088" y="1124744"/>
            <a:ext cx="1601924" cy="1031711"/>
          </a:xfrm>
          <a:prstGeom prst="straightConnector1">
            <a:avLst/>
          </a:prstGeom>
          <a:ln w="28575">
            <a:solidFill>
              <a:srgbClr val="121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155187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6D3B1F96-D758-C370-B04B-BA4FFAE072BF}"/>
              </a:ext>
            </a:extLst>
          </p:cNvPr>
          <p:cNvSpPr txBox="1">
            <a:spLocks/>
          </p:cNvSpPr>
          <p:nvPr/>
        </p:nvSpPr>
        <p:spPr>
          <a:xfrm>
            <a:off x="1619672" y="116632"/>
            <a:ext cx="61206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7C0A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Диалогические формы</a:t>
            </a: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FCDAE49D-E203-6DE8-07C7-6BF05B19F966}"/>
              </a:ext>
            </a:extLst>
          </p:cNvPr>
          <p:cNvCxnSpPr>
            <a:cxnSpLocks/>
          </p:cNvCxnSpPr>
          <p:nvPr/>
        </p:nvCxnSpPr>
        <p:spPr>
          <a:xfrm flipH="1">
            <a:off x="2411760" y="1052736"/>
            <a:ext cx="1548172" cy="1152128"/>
          </a:xfrm>
          <a:prstGeom prst="straightConnector1">
            <a:avLst/>
          </a:prstGeom>
          <a:ln w="28575">
            <a:solidFill>
              <a:srgbClr val="121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1D512FC-9D94-E553-21B1-83EB84AF209E}"/>
              </a:ext>
            </a:extLst>
          </p:cNvPr>
          <p:cNvSpPr txBox="1"/>
          <p:nvPr/>
        </p:nvSpPr>
        <p:spPr>
          <a:xfrm>
            <a:off x="323528" y="2193302"/>
            <a:ext cx="4572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altLang="ru-RU" sz="2800" dirty="0">
                <a:solidFill>
                  <a:srgbClr val="7C0A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формы учебного диалога(беседа учителя и ученика, беседа в парах, беседа в группах)</a:t>
            </a:r>
            <a:endParaRPr lang="ru-RU" sz="2800" dirty="0">
              <a:solidFill>
                <a:srgbClr val="7C0A5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4CDD683B-7BA8-661E-E355-D7E7D5314BC9}"/>
              </a:ext>
            </a:extLst>
          </p:cNvPr>
          <p:cNvCxnSpPr>
            <a:cxnSpLocks/>
          </p:cNvCxnSpPr>
          <p:nvPr/>
        </p:nvCxnSpPr>
        <p:spPr>
          <a:xfrm>
            <a:off x="5364088" y="1124744"/>
            <a:ext cx="1601924" cy="1031711"/>
          </a:xfrm>
          <a:prstGeom prst="straightConnector1">
            <a:avLst/>
          </a:prstGeom>
          <a:ln w="28575">
            <a:solidFill>
              <a:srgbClr val="1218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B797A59-AE17-5108-0C45-4BE46B4A22F2}"/>
              </a:ext>
            </a:extLst>
          </p:cNvPr>
          <p:cNvSpPr txBox="1"/>
          <p:nvPr/>
        </p:nvSpPr>
        <p:spPr>
          <a:xfrm>
            <a:off x="5364088" y="2156455"/>
            <a:ext cx="380767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altLang="ru-RU" sz="2800" dirty="0">
                <a:solidFill>
                  <a:srgbClr val="7C0A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дискуссии, споры;                                                                                                                              ролевые и деловые игры (роли говорящего и роли слушающего)                     </a:t>
            </a:r>
            <a:endParaRPr lang="ru-RU" dirty="0">
              <a:solidFill>
                <a:srgbClr val="7C0A5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84527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зеленая клетка и фон">
  <a:themeElements>
    <a:clrScheme name="Тема Office 3">
      <a:dk1>
        <a:srgbClr val="000000"/>
      </a:dk1>
      <a:lt1>
        <a:srgbClr val="FFFFFF"/>
      </a:lt1>
      <a:dk2>
        <a:srgbClr val="085539"/>
      </a:dk2>
      <a:lt2>
        <a:srgbClr val="FFFFFF"/>
      </a:lt2>
      <a:accent1>
        <a:srgbClr val="F7BAD3"/>
      </a:accent1>
      <a:accent2>
        <a:srgbClr val="FBB76E"/>
      </a:accent2>
      <a:accent3>
        <a:srgbClr val="AAB4AE"/>
      </a:accent3>
      <a:accent4>
        <a:srgbClr val="DADADA"/>
      </a:accent4>
      <a:accent5>
        <a:srgbClr val="FAD9E6"/>
      </a:accent5>
      <a:accent6>
        <a:srgbClr val="E3A663"/>
      </a:accent6>
      <a:hlink>
        <a:srgbClr val="58E3B5"/>
      </a:hlink>
      <a:folHlink>
        <a:srgbClr val="EBDA7A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30E9A9"/>
        </a:accent1>
        <a:accent2>
          <a:srgbClr val="BCE2D6"/>
        </a:accent2>
        <a:accent3>
          <a:srgbClr val="AAB4AE"/>
        </a:accent3>
        <a:accent4>
          <a:srgbClr val="DADADA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82C4F2"/>
        </a:accent1>
        <a:accent2>
          <a:srgbClr val="A2DB14"/>
        </a:accent2>
        <a:accent3>
          <a:srgbClr val="AAB4AE"/>
        </a:accent3>
        <a:accent4>
          <a:srgbClr val="DADADA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F7BAD3"/>
        </a:accent1>
        <a:accent2>
          <a:srgbClr val="FBB76E"/>
        </a:accent2>
        <a:accent3>
          <a:srgbClr val="AAB4AE"/>
        </a:accent3>
        <a:accent4>
          <a:srgbClr val="DADADA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ECE2AC"/>
        </a:accent1>
        <a:accent2>
          <a:srgbClr val="FCB8A1"/>
        </a:accent2>
        <a:accent3>
          <a:srgbClr val="AAB4AE"/>
        </a:accent3>
        <a:accent4>
          <a:srgbClr val="DADADA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0E9A9"/>
        </a:accent1>
        <a:accent2>
          <a:srgbClr val="BCE2D6"/>
        </a:accent2>
        <a:accent3>
          <a:srgbClr val="FFFFFF"/>
        </a:accent3>
        <a:accent4>
          <a:srgbClr val="000000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2C4F2"/>
        </a:accent1>
        <a:accent2>
          <a:srgbClr val="A2DB14"/>
        </a:accent2>
        <a:accent3>
          <a:srgbClr val="FFFFFF"/>
        </a:accent3>
        <a:accent4>
          <a:srgbClr val="000000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7BAD3"/>
        </a:accent1>
        <a:accent2>
          <a:srgbClr val="FBB76E"/>
        </a:accent2>
        <a:accent3>
          <a:srgbClr val="FFFFFF"/>
        </a:accent3>
        <a:accent4>
          <a:srgbClr val="000000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CE2AC"/>
        </a:accent1>
        <a:accent2>
          <a:srgbClr val="FCB8A1"/>
        </a:accent2>
        <a:accent3>
          <a:srgbClr val="FFFFFF"/>
        </a:accent3>
        <a:accent4>
          <a:srgbClr val="000000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3">
      <a:dk1>
        <a:srgbClr val="000000"/>
      </a:dk1>
      <a:lt1>
        <a:srgbClr val="FFFFFF"/>
      </a:lt1>
      <a:dk2>
        <a:srgbClr val="085539"/>
      </a:dk2>
      <a:lt2>
        <a:srgbClr val="FFFFFF"/>
      </a:lt2>
      <a:accent1>
        <a:srgbClr val="F7BAD3"/>
      </a:accent1>
      <a:accent2>
        <a:srgbClr val="FBB76E"/>
      </a:accent2>
      <a:accent3>
        <a:srgbClr val="AAB4AE"/>
      </a:accent3>
      <a:accent4>
        <a:srgbClr val="DADADA"/>
      </a:accent4>
      <a:accent5>
        <a:srgbClr val="FAD9E6"/>
      </a:accent5>
      <a:accent6>
        <a:srgbClr val="E3A663"/>
      </a:accent6>
      <a:hlink>
        <a:srgbClr val="58E3B5"/>
      </a:hlink>
      <a:folHlink>
        <a:srgbClr val="EBDA7A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30E9A9"/>
        </a:accent1>
        <a:accent2>
          <a:srgbClr val="BCE2D6"/>
        </a:accent2>
        <a:accent3>
          <a:srgbClr val="AAB4AE"/>
        </a:accent3>
        <a:accent4>
          <a:srgbClr val="DADADA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82C4F2"/>
        </a:accent1>
        <a:accent2>
          <a:srgbClr val="A2DB14"/>
        </a:accent2>
        <a:accent3>
          <a:srgbClr val="AAB4AE"/>
        </a:accent3>
        <a:accent4>
          <a:srgbClr val="DADADA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F7BAD3"/>
        </a:accent1>
        <a:accent2>
          <a:srgbClr val="FBB76E"/>
        </a:accent2>
        <a:accent3>
          <a:srgbClr val="AAB4AE"/>
        </a:accent3>
        <a:accent4>
          <a:srgbClr val="DADADA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ECE2AC"/>
        </a:accent1>
        <a:accent2>
          <a:srgbClr val="FCB8A1"/>
        </a:accent2>
        <a:accent3>
          <a:srgbClr val="AAB4AE"/>
        </a:accent3>
        <a:accent4>
          <a:srgbClr val="DADADA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0E9A9"/>
        </a:accent1>
        <a:accent2>
          <a:srgbClr val="BCE2D6"/>
        </a:accent2>
        <a:accent3>
          <a:srgbClr val="FFFFFF"/>
        </a:accent3>
        <a:accent4>
          <a:srgbClr val="000000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7BAD3"/>
        </a:accent1>
        <a:accent2>
          <a:srgbClr val="FBB76E"/>
        </a:accent2>
        <a:accent3>
          <a:srgbClr val="FFFFFF"/>
        </a:accent3>
        <a:accent4>
          <a:srgbClr val="000000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2C4F2"/>
        </a:accent1>
        <a:accent2>
          <a:srgbClr val="A2DB14"/>
        </a:accent2>
        <a:accent3>
          <a:srgbClr val="FFFFFF"/>
        </a:accent3>
        <a:accent4>
          <a:srgbClr val="000000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CE2AC"/>
        </a:accent1>
        <a:accent2>
          <a:srgbClr val="FCB8A1"/>
        </a:accent2>
        <a:accent3>
          <a:srgbClr val="FFFFFF"/>
        </a:accent3>
        <a:accent4>
          <a:srgbClr val="000000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Линейк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зеленая клетка и фон</Template>
  <TotalTime>560</TotalTime>
  <Words>356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зеленая клетка и фон</vt:lpstr>
      <vt:lpstr>1_Default Design</vt:lpstr>
      <vt:lpstr>Линейка2</vt:lpstr>
      <vt:lpstr>«Развитие коммуникативной компетенции у младших школьников в рамках ФГОС»</vt:lpstr>
      <vt:lpstr>Что такое компетенция?</vt:lpstr>
      <vt:lpstr>Коммуникативная компетенция -</vt:lpstr>
      <vt:lpstr>Аспекты коммуникативной компетенции:</vt:lpstr>
      <vt:lpstr> Коммуникативная компетенция включает в себя: </vt:lpstr>
      <vt:lpstr>Как развивать коммуникативную компетенцию у младших школьников?</vt:lpstr>
      <vt:lpstr> Развитие коммуникативных компетенций младших школьников в учебном процессе возможно при использовании различных форм, методов и приёмов, основные формы коммуникации, формируемые при изучении произведений -  монологические и диалогические.</vt:lpstr>
      <vt:lpstr>Монологические формы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пк-идея</dc:creator>
  <cp:lastModifiedBy>3А - Арсаев Арби Ильманович</cp:lastModifiedBy>
  <cp:revision>91</cp:revision>
  <dcterms:created xsi:type="dcterms:W3CDTF">2012-05-27T12:23:32Z</dcterms:created>
  <dcterms:modified xsi:type="dcterms:W3CDTF">2023-11-14T12:11:29Z</dcterms:modified>
</cp:coreProperties>
</file>