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2" r:id="rId3"/>
    <p:sldId id="263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6" r:id="rId14"/>
    <p:sldId id="279" r:id="rId15"/>
    <p:sldId id="284" r:id="rId16"/>
    <p:sldId id="283" r:id="rId17"/>
    <p:sldId id="282" r:id="rId18"/>
    <p:sldId id="285" r:id="rId19"/>
    <p:sldId id="286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F616E-1A72-4565-A4AD-80AB31E1236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899DF4-5831-4DED-89A6-CC5134BBE56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Эмоциональный взрыв – получение известия, принятие решения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BADA230-E2EC-4C6E-8248-64061D54EA73}" type="parTrans" cxnId="{83CDBFAA-BA44-464E-A28F-C0151F1A0C7F}">
      <dgm:prSet/>
      <dgm:spPr/>
      <dgm:t>
        <a:bodyPr/>
        <a:lstStyle/>
        <a:p>
          <a:endParaRPr lang="ru-RU"/>
        </a:p>
      </dgm:t>
    </dgm:pt>
    <dgm:pt modelId="{2C1EBF12-E75C-4E27-883A-ED962E5352D5}" type="sibTrans" cxnId="{83CDBFAA-BA44-464E-A28F-C0151F1A0C7F}">
      <dgm:prSet/>
      <dgm:spPr/>
      <dgm:t>
        <a:bodyPr/>
        <a:lstStyle/>
        <a:p>
          <a:endParaRPr lang="ru-RU"/>
        </a:p>
      </dgm:t>
    </dgm:pt>
    <dgm:pt modelId="{9CE4A69D-4F7C-4531-9CF2-1D634A1CA94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Ожидание самого события, подготовка к нему  -  в это время человек предпринимает конкретные действия. Грядущее событие подогревает интерес, держит в состоянии возбуждения, иногда меняет режим, образ жизни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A876633-919F-460C-8001-3F7DC8EFEA6F}" type="parTrans" cxnId="{F3E8DA48-0B3B-45B7-AF55-A0E957AF9512}">
      <dgm:prSet/>
      <dgm:spPr/>
      <dgm:t>
        <a:bodyPr/>
        <a:lstStyle/>
        <a:p>
          <a:endParaRPr lang="ru-RU"/>
        </a:p>
      </dgm:t>
    </dgm:pt>
    <dgm:pt modelId="{96A385FC-4DA1-4207-9B22-B5142F34C742}" type="sibTrans" cxnId="{F3E8DA48-0B3B-45B7-AF55-A0E957AF9512}">
      <dgm:prSet/>
      <dgm:spPr/>
      <dgm:t>
        <a:bodyPr/>
        <a:lstStyle/>
        <a:p>
          <a:endParaRPr lang="ru-RU"/>
        </a:p>
      </dgm:t>
    </dgm:pt>
    <dgm:pt modelId="{D65E10E3-1C76-465C-BB9D-CF0DB033D26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Наступление ожидаемого события – ещё один эмоциональный взрыв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99D1FD6-778A-4972-8486-DAFAA5373A00}" type="parTrans" cxnId="{1F882947-99B3-49E8-AE7E-C9A24EFDA27C}">
      <dgm:prSet/>
      <dgm:spPr/>
      <dgm:t>
        <a:bodyPr/>
        <a:lstStyle/>
        <a:p>
          <a:endParaRPr lang="ru-RU"/>
        </a:p>
      </dgm:t>
    </dgm:pt>
    <dgm:pt modelId="{C0B850AA-B9C5-468E-9BC6-720D3E0FA5B5}" type="sibTrans" cxnId="{1F882947-99B3-49E8-AE7E-C9A24EFDA27C}">
      <dgm:prSet/>
      <dgm:spPr/>
      <dgm:t>
        <a:bodyPr/>
        <a:lstStyle/>
        <a:p>
          <a:endParaRPr lang="ru-RU"/>
        </a:p>
      </dgm:t>
    </dgm:pt>
    <dgm:pt modelId="{F3E9E2DD-416F-477D-AFB4-DF38EFDF746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Жизнь после события -  жизнь, которую это событие, возможно, круто изменило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0BA941D-EAA6-4BEF-92F9-1CBCE17D779D}" type="parTrans" cxnId="{04A1BBFC-58B5-40D6-873C-2DF5A9688C78}">
      <dgm:prSet/>
      <dgm:spPr/>
      <dgm:t>
        <a:bodyPr/>
        <a:lstStyle/>
        <a:p>
          <a:endParaRPr lang="ru-RU"/>
        </a:p>
      </dgm:t>
    </dgm:pt>
    <dgm:pt modelId="{3E268A31-C90C-43D1-839B-9405E3582CF9}" type="sibTrans" cxnId="{04A1BBFC-58B5-40D6-873C-2DF5A9688C78}">
      <dgm:prSet/>
      <dgm:spPr/>
      <dgm:t>
        <a:bodyPr/>
        <a:lstStyle/>
        <a:p>
          <a:endParaRPr lang="ru-RU"/>
        </a:p>
      </dgm:t>
    </dgm:pt>
    <dgm:pt modelId="{3FC40433-1A25-4F3B-9D68-2EFA5A764ECC}" type="pres">
      <dgm:prSet presAssocID="{7AAF616E-1A72-4565-A4AD-80AB31E1236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3A7CFD-85D1-4851-8B9A-A56EA1A3372A}" type="pres">
      <dgm:prSet presAssocID="{7AAF616E-1A72-4565-A4AD-80AB31E1236A}" presName="dummyMaxCanvas" presStyleCnt="0">
        <dgm:presLayoutVars/>
      </dgm:prSet>
      <dgm:spPr/>
    </dgm:pt>
    <dgm:pt modelId="{484083AC-A542-43D2-92CF-C1842CCC38F5}" type="pres">
      <dgm:prSet presAssocID="{7AAF616E-1A72-4565-A4AD-80AB31E1236A}" presName="FourNodes_1" presStyleLbl="node1" presStyleIdx="0" presStyleCnt="4" custScaleX="115063" custScaleY="78366" custLinFactNeighborX="-4307" custLinFactNeighborY="12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ED7DD-14BE-495E-9921-98DF0F557C0C}" type="pres">
      <dgm:prSet presAssocID="{7AAF616E-1A72-4565-A4AD-80AB31E1236A}" presName="FourNodes_2" presStyleLbl="node1" presStyleIdx="1" presStyleCnt="4" custScaleX="125000" custScaleY="135443" custLinFactNeighborX="99" custLinFactNeighborY="2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3B7CA-9EA9-4E0B-BC44-06F8025CA361}" type="pres">
      <dgm:prSet presAssocID="{7AAF616E-1A72-4565-A4AD-80AB31E1236A}" presName="FourNodes_3" presStyleLbl="node1" presStyleIdx="2" presStyleCnt="4" custScaleX="124976" custScaleY="58373" custLinFactNeighborX="3556" custLinFactNeighborY="24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DED51-7458-4FDD-8208-902B5ADA9FFC}" type="pres">
      <dgm:prSet presAssocID="{7AAF616E-1A72-4565-A4AD-80AB31E1236A}" presName="FourNodes_4" presStyleLbl="node1" presStyleIdx="3" presStyleCnt="4" custScaleX="125000" custScaleY="76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00E80-4673-4A03-A0DA-F45F5238FDF6}" type="pres">
      <dgm:prSet presAssocID="{7AAF616E-1A72-4565-A4AD-80AB31E1236A}" presName="FourConn_1-2" presStyleLbl="fgAccFollowNode1" presStyleIdx="0" presStyleCnt="3" custFlipHor="1" custScaleX="101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F040A-EDD3-4565-8D4F-EDCDEB655FCE}" type="pres">
      <dgm:prSet presAssocID="{7AAF616E-1A72-4565-A4AD-80AB31E1236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BF9F1-310F-4F66-8A56-D1D7E667FCDF}" type="pres">
      <dgm:prSet presAssocID="{7AAF616E-1A72-4565-A4AD-80AB31E1236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4F363-209B-44A9-B632-F7CE0E269123}" type="pres">
      <dgm:prSet presAssocID="{7AAF616E-1A72-4565-A4AD-80AB31E1236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56217-23E3-47B2-851A-03ADF0B7AD5C}" type="pres">
      <dgm:prSet presAssocID="{7AAF616E-1A72-4565-A4AD-80AB31E1236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48E4D-5CCB-4162-BC19-C2067731095D}" type="pres">
      <dgm:prSet presAssocID="{7AAF616E-1A72-4565-A4AD-80AB31E1236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7AF95-3A27-4822-93F8-06DF5BA9D9C6}" type="pres">
      <dgm:prSet presAssocID="{7AAF616E-1A72-4565-A4AD-80AB31E1236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9D19A-F068-4143-81A0-5513CE8FD313}" type="presOf" srcId="{F3E9E2DD-416F-477D-AFB4-DF38EFDF7465}" destId="{EF87AF95-3A27-4822-93F8-06DF5BA9D9C6}" srcOrd="1" destOrd="0" presId="urn:microsoft.com/office/officeart/2005/8/layout/vProcess5"/>
    <dgm:cxn modelId="{3A5E5860-8AC7-4914-84A0-06C80A441E21}" type="presOf" srcId="{9CE4A69D-4F7C-4531-9CF2-1D634A1CA946}" destId="{9DE56217-23E3-47B2-851A-03ADF0B7AD5C}" srcOrd="1" destOrd="0" presId="urn:microsoft.com/office/officeart/2005/8/layout/vProcess5"/>
    <dgm:cxn modelId="{751F9806-95DE-4452-9064-8D04CAF111A7}" type="presOf" srcId="{BF899DF4-5831-4DED-89A6-CC5134BBE566}" destId="{484083AC-A542-43D2-92CF-C1842CCC38F5}" srcOrd="0" destOrd="0" presId="urn:microsoft.com/office/officeart/2005/8/layout/vProcess5"/>
    <dgm:cxn modelId="{C3D4F55F-E10F-4521-8997-77968C3F4B96}" type="presOf" srcId="{9CE4A69D-4F7C-4531-9CF2-1D634A1CA946}" destId="{62DED7DD-14BE-495E-9921-98DF0F557C0C}" srcOrd="0" destOrd="0" presId="urn:microsoft.com/office/officeart/2005/8/layout/vProcess5"/>
    <dgm:cxn modelId="{04A1BBFC-58B5-40D6-873C-2DF5A9688C78}" srcId="{7AAF616E-1A72-4565-A4AD-80AB31E1236A}" destId="{F3E9E2DD-416F-477D-AFB4-DF38EFDF7465}" srcOrd="3" destOrd="0" parTransId="{A0BA941D-EAA6-4BEF-92F9-1CBCE17D779D}" sibTransId="{3E268A31-C90C-43D1-839B-9405E3582CF9}"/>
    <dgm:cxn modelId="{6DC84287-CEA1-4A98-BDE2-9C7D38ADA26E}" type="presOf" srcId="{D65E10E3-1C76-465C-BB9D-CF0DB033D269}" destId="{A673B7CA-9EA9-4E0B-BC44-06F8025CA361}" srcOrd="0" destOrd="0" presId="urn:microsoft.com/office/officeart/2005/8/layout/vProcess5"/>
    <dgm:cxn modelId="{3D231D7B-C3B2-4D3F-9657-DF2AB9998388}" type="presOf" srcId="{96A385FC-4DA1-4207-9B22-B5142F34C742}" destId="{1A9F040A-EDD3-4565-8D4F-EDCDEB655FCE}" srcOrd="0" destOrd="0" presId="urn:microsoft.com/office/officeart/2005/8/layout/vProcess5"/>
    <dgm:cxn modelId="{1A9BFAEE-5AD9-472D-823F-65ACE7ADE177}" type="presOf" srcId="{7AAF616E-1A72-4565-A4AD-80AB31E1236A}" destId="{3FC40433-1A25-4F3B-9D68-2EFA5A764ECC}" srcOrd="0" destOrd="0" presId="urn:microsoft.com/office/officeart/2005/8/layout/vProcess5"/>
    <dgm:cxn modelId="{710AA795-CF7A-4C76-BCE3-77BFE056C5CE}" type="presOf" srcId="{BF899DF4-5831-4DED-89A6-CC5134BBE566}" destId="{BDA4F363-209B-44A9-B632-F7CE0E269123}" srcOrd="1" destOrd="0" presId="urn:microsoft.com/office/officeart/2005/8/layout/vProcess5"/>
    <dgm:cxn modelId="{1F882947-99B3-49E8-AE7E-C9A24EFDA27C}" srcId="{7AAF616E-1A72-4565-A4AD-80AB31E1236A}" destId="{D65E10E3-1C76-465C-BB9D-CF0DB033D269}" srcOrd="2" destOrd="0" parTransId="{F99D1FD6-778A-4972-8486-DAFAA5373A00}" sibTransId="{C0B850AA-B9C5-468E-9BC6-720D3E0FA5B5}"/>
    <dgm:cxn modelId="{8F0575E2-07F6-4CA7-A647-4B348139A3B3}" type="presOf" srcId="{D65E10E3-1C76-465C-BB9D-CF0DB033D269}" destId="{BEF48E4D-5CCB-4162-BC19-C2067731095D}" srcOrd="1" destOrd="0" presId="urn:microsoft.com/office/officeart/2005/8/layout/vProcess5"/>
    <dgm:cxn modelId="{566F3D5E-618D-4AC9-9CA8-193C2BFDB4F2}" type="presOf" srcId="{F3E9E2DD-416F-477D-AFB4-DF38EFDF7465}" destId="{886DED51-7458-4FDD-8208-902B5ADA9FFC}" srcOrd="0" destOrd="0" presId="urn:microsoft.com/office/officeart/2005/8/layout/vProcess5"/>
    <dgm:cxn modelId="{7D06AFC4-0C83-4FB2-9993-487F66D50144}" type="presOf" srcId="{C0B850AA-B9C5-468E-9BC6-720D3E0FA5B5}" destId="{1CCBF9F1-310F-4F66-8A56-D1D7E667FCDF}" srcOrd="0" destOrd="0" presId="urn:microsoft.com/office/officeart/2005/8/layout/vProcess5"/>
    <dgm:cxn modelId="{FD268A74-43DC-4446-B452-7867EDE9F962}" type="presOf" srcId="{2C1EBF12-E75C-4E27-883A-ED962E5352D5}" destId="{4C900E80-4673-4A03-A0DA-F45F5238FDF6}" srcOrd="0" destOrd="0" presId="urn:microsoft.com/office/officeart/2005/8/layout/vProcess5"/>
    <dgm:cxn modelId="{83CDBFAA-BA44-464E-A28F-C0151F1A0C7F}" srcId="{7AAF616E-1A72-4565-A4AD-80AB31E1236A}" destId="{BF899DF4-5831-4DED-89A6-CC5134BBE566}" srcOrd="0" destOrd="0" parTransId="{0BADA230-E2EC-4C6E-8248-64061D54EA73}" sibTransId="{2C1EBF12-E75C-4E27-883A-ED962E5352D5}"/>
    <dgm:cxn modelId="{F3E8DA48-0B3B-45B7-AF55-A0E957AF9512}" srcId="{7AAF616E-1A72-4565-A4AD-80AB31E1236A}" destId="{9CE4A69D-4F7C-4531-9CF2-1D634A1CA946}" srcOrd="1" destOrd="0" parTransId="{DA876633-919F-460C-8001-3F7DC8EFEA6F}" sibTransId="{96A385FC-4DA1-4207-9B22-B5142F34C742}"/>
    <dgm:cxn modelId="{7A26F694-5D9F-464D-A760-D9907B1D01CA}" type="presParOf" srcId="{3FC40433-1A25-4F3B-9D68-2EFA5A764ECC}" destId="{FA3A7CFD-85D1-4851-8B9A-A56EA1A3372A}" srcOrd="0" destOrd="0" presId="urn:microsoft.com/office/officeart/2005/8/layout/vProcess5"/>
    <dgm:cxn modelId="{7EA41DDC-1953-41EA-BA06-0AF9C8EE4EE2}" type="presParOf" srcId="{3FC40433-1A25-4F3B-9D68-2EFA5A764ECC}" destId="{484083AC-A542-43D2-92CF-C1842CCC38F5}" srcOrd="1" destOrd="0" presId="urn:microsoft.com/office/officeart/2005/8/layout/vProcess5"/>
    <dgm:cxn modelId="{4C909950-FF30-4E26-BB51-6AB4245464B6}" type="presParOf" srcId="{3FC40433-1A25-4F3B-9D68-2EFA5A764ECC}" destId="{62DED7DD-14BE-495E-9921-98DF0F557C0C}" srcOrd="2" destOrd="0" presId="urn:microsoft.com/office/officeart/2005/8/layout/vProcess5"/>
    <dgm:cxn modelId="{6CC84860-6420-4D57-BB37-554D54F9C3A6}" type="presParOf" srcId="{3FC40433-1A25-4F3B-9D68-2EFA5A764ECC}" destId="{A673B7CA-9EA9-4E0B-BC44-06F8025CA361}" srcOrd="3" destOrd="0" presId="urn:microsoft.com/office/officeart/2005/8/layout/vProcess5"/>
    <dgm:cxn modelId="{D701A549-DDDC-4795-9124-EC0E46D30443}" type="presParOf" srcId="{3FC40433-1A25-4F3B-9D68-2EFA5A764ECC}" destId="{886DED51-7458-4FDD-8208-902B5ADA9FFC}" srcOrd="4" destOrd="0" presId="urn:microsoft.com/office/officeart/2005/8/layout/vProcess5"/>
    <dgm:cxn modelId="{517EC8E6-0C1F-4EAD-A7B2-DA829DA0FB15}" type="presParOf" srcId="{3FC40433-1A25-4F3B-9D68-2EFA5A764ECC}" destId="{4C900E80-4673-4A03-A0DA-F45F5238FDF6}" srcOrd="5" destOrd="0" presId="urn:microsoft.com/office/officeart/2005/8/layout/vProcess5"/>
    <dgm:cxn modelId="{6172FC7B-0E2D-400B-96BB-379D10B85028}" type="presParOf" srcId="{3FC40433-1A25-4F3B-9D68-2EFA5A764ECC}" destId="{1A9F040A-EDD3-4565-8D4F-EDCDEB655FCE}" srcOrd="6" destOrd="0" presId="urn:microsoft.com/office/officeart/2005/8/layout/vProcess5"/>
    <dgm:cxn modelId="{47D13290-9D78-4116-872C-FCA5A939E027}" type="presParOf" srcId="{3FC40433-1A25-4F3B-9D68-2EFA5A764ECC}" destId="{1CCBF9F1-310F-4F66-8A56-D1D7E667FCDF}" srcOrd="7" destOrd="0" presId="urn:microsoft.com/office/officeart/2005/8/layout/vProcess5"/>
    <dgm:cxn modelId="{859CB170-92C3-4FE0-916A-0FD7F4AD43DF}" type="presParOf" srcId="{3FC40433-1A25-4F3B-9D68-2EFA5A764ECC}" destId="{BDA4F363-209B-44A9-B632-F7CE0E269123}" srcOrd="8" destOrd="0" presId="urn:microsoft.com/office/officeart/2005/8/layout/vProcess5"/>
    <dgm:cxn modelId="{334F807C-3FE0-4E30-B328-9D4AE9D69A7C}" type="presParOf" srcId="{3FC40433-1A25-4F3B-9D68-2EFA5A764ECC}" destId="{9DE56217-23E3-47B2-851A-03ADF0B7AD5C}" srcOrd="9" destOrd="0" presId="urn:microsoft.com/office/officeart/2005/8/layout/vProcess5"/>
    <dgm:cxn modelId="{27F901E5-286F-452C-BCAB-72D4BFC04519}" type="presParOf" srcId="{3FC40433-1A25-4F3B-9D68-2EFA5A764ECC}" destId="{BEF48E4D-5CCB-4162-BC19-C2067731095D}" srcOrd="10" destOrd="0" presId="urn:microsoft.com/office/officeart/2005/8/layout/vProcess5"/>
    <dgm:cxn modelId="{93565439-5665-4153-B908-1BDBE6344A12}" type="presParOf" srcId="{3FC40433-1A25-4F3B-9D68-2EFA5A764ECC}" destId="{EF87AF95-3A27-4822-93F8-06DF5BA9D9C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083AC-A542-43D2-92CF-C1842CCC38F5}">
      <dsp:nvSpPr>
        <dsp:cNvPr id="0" name=""/>
        <dsp:cNvSpPr/>
      </dsp:nvSpPr>
      <dsp:spPr>
        <a:xfrm>
          <a:off x="-553892" y="288032"/>
          <a:ext cx="6363230" cy="9807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Эмоциональный взрыв – получение известия, принятие решения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525167" y="316757"/>
        <a:ext cx="4714566" cy="923299"/>
      </dsp:txXfrm>
    </dsp:sp>
    <dsp:sp modelId="{62DED7DD-14BE-495E-9921-98DF0F557C0C}">
      <dsp:nvSpPr>
        <dsp:cNvPr id="0" name=""/>
        <dsp:cNvSpPr/>
      </dsp:nvSpPr>
      <dsp:spPr>
        <a:xfrm>
          <a:off x="-360030" y="1512165"/>
          <a:ext cx="6912768" cy="1695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Ожидание самого события, подготовка к нему  -  в это время человек предпринимает конкретные действия. Грядущее событие подогревает интерес, держит в состоянии возбуждения, иногда меняет режим, образ жизни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310383" y="1561812"/>
        <a:ext cx="5217686" cy="1595773"/>
      </dsp:txXfrm>
    </dsp:sp>
    <dsp:sp modelId="{A673B7CA-9EA9-4E0B-BC44-06F8025CA361}">
      <dsp:nvSpPr>
        <dsp:cNvPr id="0" name=""/>
        <dsp:cNvSpPr/>
      </dsp:nvSpPr>
      <dsp:spPr>
        <a:xfrm>
          <a:off x="91400" y="3528390"/>
          <a:ext cx="6911440" cy="730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Наступление ожидаемого события – ещё один эмоциональный взрыв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2797" y="3549787"/>
        <a:ext cx="5281805" cy="687743"/>
      </dsp:txXfrm>
    </dsp:sp>
    <dsp:sp modelId="{886DED51-7458-4FDD-8208-902B5ADA9FFC}">
      <dsp:nvSpPr>
        <dsp:cNvPr id="0" name=""/>
        <dsp:cNvSpPr/>
      </dsp:nvSpPr>
      <dsp:spPr>
        <a:xfrm>
          <a:off x="553892" y="4581149"/>
          <a:ext cx="6912768" cy="96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Жизнь после события -  жизнь, которую это событие, возможно, круто изменило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111" y="4609368"/>
        <a:ext cx="5260542" cy="907028"/>
      </dsp:txXfrm>
    </dsp:sp>
    <dsp:sp modelId="{4C900E80-4673-4A03-A0DA-F45F5238FDF6}">
      <dsp:nvSpPr>
        <dsp:cNvPr id="0" name=""/>
        <dsp:cNvSpPr/>
      </dsp:nvSpPr>
      <dsp:spPr>
        <a:xfrm flipH="1">
          <a:off x="4571586" y="958534"/>
          <a:ext cx="829011" cy="8134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758113" y="958534"/>
        <a:ext cx="455957" cy="612139"/>
      </dsp:txXfrm>
    </dsp:sp>
    <dsp:sp modelId="{1A9F040A-EDD3-4565-8D4F-EDCDEB655FCE}">
      <dsp:nvSpPr>
        <dsp:cNvPr id="0" name=""/>
        <dsp:cNvSpPr/>
      </dsp:nvSpPr>
      <dsp:spPr>
        <a:xfrm>
          <a:off x="5042511" y="2437578"/>
          <a:ext cx="813474" cy="8134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225543" y="2437578"/>
        <a:ext cx="447410" cy="612139"/>
      </dsp:txXfrm>
    </dsp:sp>
    <dsp:sp modelId="{1CCBF9F1-310F-4F66-8A56-D1D7E667FCDF}">
      <dsp:nvSpPr>
        <dsp:cNvPr id="0" name=""/>
        <dsp:cNvSpPr/>
      </dsp:nvSpPr>
      <dsp:spPr>
        <a:xfrm>
          <a:off x="5498753" y="3916623"/>
          <a:ext cx="813474" cy="8134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681785" y="3916623"/>
        <a:ext cx="447410" cy="612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CC8F9-33CC-4CF5-92E5-52807881DFB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29CF6-B651-4C47-9701-6319C5A61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29CF6-B651-4C47-9701-6319C5A61F4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file:///C:/Users/%D0%A0%D0%B0%D0%B1%D0%BE%D1%82%D0%B0/Desktop/%D1%81%D1%82%D0%B0%D1%80%D1%88%D0%B8%D0%B9%20%D0%B2%D0%BE%D1%81%D0%BF%D0%B8%D1%82%D0%B0%D1%82%D0%B5%D0%BB%D1%8C/%D1%84%D0%BE%D0%BD%20%D0%B4%D0%BB%D1%8F%20%D0%BF%D1%80%D0%B5%D0%B7%D0%B5%D0%BD%D1%82%D0%B0%D1%86%D0%B8%D0%B9/1612806078_8-p-abstraktnii-fon-svetlii-goluboi-dlya-preze-8.jpg"/>
          <p:cNvSpPr>
            <a:spLocks noChangeAspect="1" noChangeArrowheads="1"/>
          </p:cNvSpPr>
          <p:nvPr/>
        </p:nvSpPr>
        <p:spPr bwMode="auto">
          <a:xfrm>
            <a:off x="155575" y="-2811463"/>
            <a:ext cx="7810500" cy="585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Работа\Desktop\старший воспитатель\фон для презентаций\1612806078_8-p-abstraktnii-fon-svetlii-goluboi-dlya-preze-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1484784"/>
            <a:ext cx="64087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Образовательное событие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инновационная технология в работе  с детьми дошкольного возраста.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6093296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Целуйко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Инна Викторовна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7"/>
            <a:ext cx="6534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 СОБЫТИЯ, ЗАПЛАНИРОВАННЫЕ ВОСПИТАТЕЛЕМ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1247547"/>
            <a:ext cx="48965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воспитатель выступает в детском сообществе как равноправный партнер, то исходящая от него инициатива воспринимается детьми не как приказ, а как ценная идея, ничем не отличающаяся от их собственных идей.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95536" y="4100702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СОБЫТИЯ,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СПРОВОЦИРОВАННЫЕ ВОСПИТАТЕЛЕМ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043608" y="4948228"/>
            <a:ext cx="76328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ачинание воспитателя в этом случае скрыто от детей.  Воспитатель таким образом выстраивает работу с детьми, что инициатива события исходит от них. С их точки зрения, это совершенно спонтанная ситуация, в которой они действуют самостоятельно.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1" name="Picture 5" descr="C:\Users\Работа\Desktop\фотографии\кадры\осенний бал\DSCN1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692696"/>
            <a:ext cx="3243263" cy="3223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943019"/>
            <a:ext cx="5256584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СОБЫТИЯ,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ВОЗНИКШИЕ ПО ИНИЦИАТИВЕ     ДЕТЕЙ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«Поймать» детский интерес – большая удача для педагога. Однако организация такого вида событий нередко вызывает затруднения для воспитателей.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Во-первых, нужно быть очень внимательным к детским вопросам, разговорам, увлечениям.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Во-вторых, педагог должен суметь превратить интерес одного ребенка или группы детей в общий.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В-третьих, ему необходим навык достаточно быстрого разворачивания образовательного события.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В-четвертых, педагогу надо уметь предвидеть, какие виды деятельности могут быть потенциально интересны детям.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76179" y="2429322"/>
            <a:ext cx="2971756" cy="2228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33843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Любое образовательное событие когда-нибудь заканчивается. И его завершение должно стать яркой точкой, кульминацией события: ребята нашли то, что искали; помогли тому, кто в этом нуждался; узнали то, чего не знали раньше; научились тому, чего не умели, - всё это нуждается в своего рода резюме, подведении итогов.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03648" y="4806173"/>
            <a:ext cx="727280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СОБЫТИЙНЫЕ ПРАЗДНИКИ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отличаются от традиционных тем, что они либо  становятся для детей сюрпризом (тогда это то самое событие в событии – яркое  и краткосрочное), либо целиком и полностью инициированы и подготовлены самими детьми (тогда это самостоятельное образовательное событие).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43825" y="717889"/>
            <a:ext cx="3775391" cy="3231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3528" y="460029"/>
            <a:ext cx="48965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СОБЫТИЙНЫЕ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ПРАЗДНИКИ ПОДГОТОВЛЕННЫЕ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ДЕТЬМИ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Концерт, спектакль, цирковое выступление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Карнавальное шествие, парад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Клуб «Маленький исследователь»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013176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СОБЫТИЙНЫЕ ПРАЗДНИКИ ПОДГОТОВЛЕННЫЕ   ВЗРОСЛЫМИ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 досуг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Клубный час</a:t>
            </a:r>
          </a:p>
        </p:txBody>
      </p:sp>
      <p:sp>
        <p:nvSpPr>
          <p:cNvPr id="31748" name="AutoShape 4" descr="file:///C:/Users/%D0%A0%D0%B0%D0%B1%D0%BE%D1%82%D0%B0/Desktop/%D1%84%D0%BE%D1%82%D0%BE%D0%B3%D1%80%D0%B0%D1%84%D0%B8%D0%B8/%D0%BA%D0%B0%D0%B4%D1%80%D1%8B/%D0%92%D1%8B%D0%BF%D1%83%D1%81%D0%BA%D0%BD%D0%BE%D0%B9%202018/IMG_9231.JPG"/>
          <p:cNvSpPr>
            <a:spLocks noChangeAspect="1" noChangeArrowheads="1"/>
          </p:cNvSpPr>
          <p:nvPr/>
        </p:nvSpPr>
        <p:spPr bwMode="auto">
          <a:xfrm>
            <a:off x="155575" y="-2811463"/>
            <a:ext cx="8782050" cy="585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6290" y="3137545"/>
            <a:ext cx="3429000" cy="2571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931" y="1640359"/>
            <a:ext cx="3611893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188640"/>
            <a:ext cx="46440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способности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коммуникации всегда присутствуют Я и Другой. Я со своим мнением и Другой  - со своим. Коммуникация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умение презентовать свою мысль и отстаивать ее; умение слышать, понимать, учитывать мысль другого; умение работать в группе, где каждый имеет свой голос.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23928" y="2420888"/>
            <a:ext cx="48600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Регуляторные способности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одной стороны, они отвечают за умение  ребенка следовать культурным правилам. А с другой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самостоятельность, способность и готовность реализовать собственный план.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95536" y="4149080"/>
            <a:ext cx="70567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Когнитивные способности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(познание)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познания состоит в решении проблемных ситуаций, установлении неочевидных связей, спорах, попытках сформулировать собственное доказательство и изобразить его в виде схемы, в умении отказаться от своей идеи, согласившись с ее несостоятельностью, и принять чужое суждение, если оно более логично. Процесс познания предполагает творческий подход к решению задач открытого типа, т.е. имеющих несколько одинаково правильных решений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C:\Users\Работа\Desktop\презентация\istock_000006855981mediu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88640"/>
            <a:ext cx="3024336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540552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88640"/>
            <a:ext cx="7812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Планирование образовательного события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87309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1.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будет называться наше образовательное событие?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122292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2.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 ли это для детей?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160282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3.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образовательное событие будет организовывать жизнь в группе?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291067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4.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ли в образовательном событии место проблеме?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3309293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5.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знания будут осваиваться в ходе образовательного события?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3695587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6.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коммуникативные навыки будут развиты?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410595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7.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будет развиваться драматургия события?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2054243"/>
            <a:ext cx="88204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контексте подготовки к событийному планированию под организацией жизни детей в группе подразумеваются появившиеся предметы, которые помогают детям воспринимать через призму образовательного события </a:t>
            </a:r>
            <a:r>
              <a:rPr 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ремя,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реду,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ебя,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ультуру.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4365104"/>
            <a:ext cx="9144000" cy="213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чего начнется ОС, какой будет завязка;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виды детской деятельности предполагаются внутри образовательного события;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времени предполагается отвести под ОС;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каким образом дети будут участвовать в планировании ОС;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станет кульминацией ОС (праздник,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квест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спектакль, приглашение гостя, презентация энциклопедии детям другой группы и т.д.);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каким образом в кульминационной части дети смогут проявить все, что узнали и чему научились в течение ОС.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6368535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8.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будет организована рефлексия?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587278"/>
          <a:ext cx="8568951" cy="5980625"/>
        </p:xfrm>
        <a:graphic>
          <a:graphicData uri="http://schemas.openxmlformats.org/drawingml/2006/table">
            <a:tbl>
              <a:tblPr/>
              <a:tblGrid>
                <a:gridCol w="1873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5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8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Комплексно-тематическое планирование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Проектирование образовательного события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8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удерживает в фокусе выбранную тему, подбирая и распределяя по дням задания под неё (готовит конспекты, образцы продуктивной деятельности, дидактические упражнения) в соответствии с заданной темой и перечнем разделов образовательных областей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удерживает в фокусе те умения, которые должны развиться в ребенке, подбирая тему, которая поможет их реализовать, создавая банк идей (возможные вариант видов деятельности), предполагая возможные варианты течения образовательного события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фокусе внимания – обучение (знания, умения, навыки).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фокусе внимания – развитие коммуникативных, познавательных способностей,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креативности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инициативности.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9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ПЛАНИРОВАНИЕ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фиксирует поэтапный план образовательной деятельности, старается не отступать от него, укладывается в намеченный срок. Деятельность детей планируется педагогом.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создает примерный сценарий образовательного события, допускает возможные неожиданные изменения, принимает их. Заканчивает ОС тогда, когда тема затухает. Дети – активные участники планирования ОС.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7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 В РАСПОРЯДКЕ ДНЯ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Заданная тема может быть включена  в любой вид деятельности в течение дня.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 не привязано к времени, отведенному в режиме для образовательной деятельности. Оно может проявляться в разных моментах – когда оно больше всего подходит по смыслу, настроению. В некоторые дни оно не проявляется в конкретных делах, а присутствует лишь в фоновом режиме.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ПОЗИЦИЯ ПЕДАГОГА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«Я знаю – я тебя научу».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«Мне это тоже интересно, давай разбираться вместе».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9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ПРОЕКТНАЯ ДЕЯТЕЛЬНОСТЬ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Жестко регламентирована по месту и времени, обосновывается только расширением кругозора. Может отсутствовать вообще, что никак не повлияет на течение тематической недели.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Органично вписывается в ОС. Проект затевается потому, что его результат очень важен для продолжения события.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22" marR="3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15816" y="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Сравнительные таблицы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332657"/>
          <a:ext cx="8424935" cy="6264695"/>
        </p:xfrm>
        <a:graphic>
          <a:graphicData uri="http://schemas.openxmlformats.org/drawingml/2006/table">
            <a:tbl>
              <a:tblPr/>
              <a:tblGrid>
                <a:gridCol w="1842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8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3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9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Проектная деятельность как самостоятельная образовательная единица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Образовательное событие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ОСНОВАНИЕ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основе лежит отдельный детский  интерес, вопрос, на который нужно ответить.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основе лежит история, протяженная во времени и предполагающая возникновение цепочки новых интересов и вопросов.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Допускается участие подгруппы, одного-двух детей.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деятельность включена вся группа.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8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ГРАНИЦЫ ДЕЯТЕЛЬНОСТИ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Допускается выход деятельности за пределы группы частично или полностью. К примеру, семейный проект выполняется при поддержке педагога, но без участия других детей группы.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Действует принцип «здесь и сейчас». Задействованы все дети. За пределы группы может выйти лишь небольшая часть деятельности.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8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ПРОЕКТА В ОБЩЕГРУППОВОЙ ДЕЯТЕЛЬНОСТИ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Может возникнуть и реализовываться самостоятельно, отдельно от общей тем, с которой работает группа.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 создает ситуацию, в которой проект станет одной из необходимых составляющих.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9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ОФОРМЛЕНИЕ ДОКУМЕНТАЦИИ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Документация по ведению проектной деятельности регламентирована организацией.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Документацией являются только артефакты, появившиеся  результате деятельности детей.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9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РЕЗУЛЬТАТЫ ПРОЕКТА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Результаты никак не влияют на дальнейшую жизнь в группе.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 очень важен для дальнейшего развития образовательного события.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99" marR="46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Антикритерии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образовательного события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1211651"/>
            <a:ext cx="806489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 событии нет длинной истории, которая требует решения вопроса в несколько ходов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Решение проблемы поместилось в одно занятие или в один день.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 результате события не появилось документальных свидетельств детской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Большая часть детских работ однотипны,  хоть и сделаны по сюжету события, не несут  в себе индивидуальности.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Детские работы, свидетельствующие о текущем событии, имеются, но недоступны для дальнейшего использования детьми, например не находятся на глазах у детей, не могут использоваться для дальнейших действий (обсуждений, правок, использования в играх).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Очень большая часть работ выполнена либо родителями полностью, либо при их активном директивно-регламентирующем участии.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Предварительно составленный сценарий (план) события не видоизменился к его заключительному дню; он не имеет исправлений, дополнений.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 на событийный формат образовательной деятельности в детском саду дарит новые возможности всем участникам образовательного процесса.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взрослого – это возможность увидеть ребенка в новом свете, услышать его и не перестать удивляться.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ребенка – возможность заявить о том, что он вовсе не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tabula rasa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(лат. – чистая доска), что у него есть свои способы мыслить, творить, действовать.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40466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file:///C:/Users/%D0%A0%D0%B0%D0%B1%D0%BE%D1%82%D0%B0/Desktop/%D1%81%D1%82%D0%B0%D1%80%D1%88%D0%B8%D0%B9%20%D0%B2%D0%BE%D1%81%D0%BF%D0%B8%D1%82%D0%B0%D1%82%D0%B5%D0%BB%D1%8C/%D1%84%D0%BE%D0%BD%20%D0%B4%D0%BB%D1%8F%20%D0%BF%D1%80%D0%B5%D0%B7%D0%B5%D0%BD%D1%82%D0%B0%D1%86%D0%B8%D0%B9/1612806078_8-p-abstraktnii-fon-svetlii-goluboi-dlya-preze-8.jpg"/>
          <p:cNvSpPr>
            <a:spLocks noChangeAspect="1" noChangeArrowheads="1"/>
          </p:cNvSpPr>
          <p:nvPr/>
        </p:nvSpPr>
        <p:spPr bwMode="auto">
          <a:xfrm>
            <a:off x="155575" y="-2811463"/>
            <a:ext cx="7810500" cy="585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Работа\Desktop\старший воспитатель\фон для презентаций\1612806078_8-p-abstraktnii-fon-svetlii-goluboi-dlya-preze-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 descr="C:\Users\Работа\Desktop\старший воспитатель\фон для презентаций\1619487234_13-phonoteka_org-p-fon-dlya-prezentatsii-deti-s-ovz-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55576" y="404664"/>
            <a:ext cx="61206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Введение в действие новых образовательных стандартов (ФГОС) в дошкольном образовании поставило перед педагогами множество вопросов, связанных с пересмотром многих сторон жизни детского сада – от среды до образовательного процесса. И связано это вовсе не с тем, что современные дети развиваются не так, как дети предыдущих поколений, и им нужны совершенно особые, уникальные условия. Напротив, ФГОС призван закрепить за ребенком право не торопиться, обжиться в своем возрасте, освоить все его ресурсы теми способами, которые свойственны его возрасту.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5616" y="3020471"/>
            <a:ext cx="71287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7" name="Picture 2" descr="Шаблон для презентации человечки рукопожатие • Фоник | fonik.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6048" y="1565176"/>
            <a:ext cx="6336704" cy="3567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Работа\Desktop\старший воспитатель\фон для презентаций\1619487234_13-phonoteka_org-p-fon-dlya-prezentatsii-deti-s-ovz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11560" y="358675"/>
            <a:ext cx="66247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Педагоги, работающие по Программе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РОЖДЕНИЯ ДО ШКОЛЫ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создают все условия для того,  чтобы у ребенка появилась возможность: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быть услышанным и оцененным;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решать проблемные ситуации, устанавливать связи там, где это неочевидно;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аргументировать свои суждения, предлагать собственные творческие решения;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работать в группах, сотрудничать, помогать друг другу;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уходить от помощи взрослого, двигаясь к автономии группы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решать задачи, ставить их, преодолевать препятствия, реализовать свои намерения.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9"/>
            <a:ext cx="864096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особая ситуация, которая организуется педагогом в образовательных целях.</a:t>
            </a:r>
            <a:r>
              <a:rPr lang="ru-RU" sz="2400" dirty="0" smtClean="0"/>
              <a:t> </a:t>
            </a:r>
          </a:p>
          <a:p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Особенности образовательного события: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Часть полноценного образовательного процесса, в него закладываются ситуации, при разрешении которых дети приобретают новые знания, умения, формируют представления.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Развернутая история, подчиненная единой теме, интересной и доступной для дошкольников.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Образовательное событие подчиняется законам драматургии, в ней есть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завязка, развитие сюжета, кульминация и развязка. </a:t>
            </a:r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детей должно быть достаточно времени для вхождения в образовательное событие, обсуждения, планирования, подготовки, для неожиданных поворотов и выхода из них. Образовательное событие не завершается развязкой. Оно продолжает существовать в виде воспоминаний, обращений  к детской «документации», рефлексии.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Основным критерием успешности образовательного события является эмоциональный настрой детей, их вовлеченность.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1259632" y="908720"/>
          <a:ext cx="691276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404664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ОБРАЗОВАТЕЛЬНОГО СОБЫТИЯ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555087"/>
            <a:ext cx="799288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Типы образовательных событий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события в детском саду могут отличаться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типу сюжета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реальный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подготовка к сценарию, цирковому представлению, изготовление атрибутов, декораций, приглашений;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«помогаем Бельчонку», «спасаем зверей», «путешествие на Северный полюс», «ищем сокровища»),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наличию привязки к календарному времени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(привязанные к определенному времени –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календарные, события-традиции)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зависящие от времени года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(поиски клада, путешествия, исторические экскурсы),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способу организации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(запланированный воспитателем, спровоцированный воспитателем, спонтанно возникшее по инициативе детей).</a:t>
            </a:r>
            <a:endParaRPr kumimoji="0" lang="ru-RU" sz="20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980729"/>
            <a:ext cx="45365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ожидаемые праздники. Подготовка к ним имеет свои традиции: подготовка концерта или спектакля, изготовление подарков, украшение группы, - и имеет обычно творческий характер, проникнута ожиданием, предвкушением праздника. После праздников, каникул можно устраивать обсуждения, проводить статистические исследования: кто где побывал, чем занимался.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766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КАЛЕНДАРНЫЕ  ПРАЗДНИКИ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31507" y="2021421"/>
            <a:ext cx="3140968" cy="2355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851920" y="1069674"/>
            <a:ext cx="475252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Именно традиции могут стать основой перспективного планирования в детском саду. Хорошо, когда жизнь детского сада выстроена вокруг нескольких ярких образовательных  событий, которые являются основой перспективного планирования и вокруг которых на определенный промежуток времени выстраивается вся жизнь детей и взрослых.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62068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СОБЫТИЯ - ТРАДИЦИИ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file:///C:/Users/%D0%A0%D0%B0%D0%B1%D0%BE%D1%82%D0%B0/Downloads/IMG_20220506_1115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file:///C:/Users/%D0%A0%D0%B0%D0%B1%D0%BE%D1%82%D0%B0/Downloads/IMG_20220506_1115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6971" y="2413636"/>
            <a:ext cx="3140968" cy="2355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абота\Desktop\старший воспитатель\фон для презентаций\1626735996_33-kartinkin-com-p-fon-dlya-bukleta-meditsina-krasivo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file:///C:/Users/%D0%A0%D0%B0%D0%B1%D0%BE%D1%82%D0%B0/Desktop/%D1%84%D0%BE%D1%82%D0%BE%D0%B3%D1%80%D0%B0%D1%84%D0%B8%D0%B8/%D0%BA%D0%B0%D0%B4%D1%80%D1%8B/%D0%92%D1%81%D0%B5%20%D0%B4%D0%B5%D0%BB%D0%BE%20%D0%B2%20%D1%88%D0%BB%D1%8F%D0%BF%D0%B5/DSCN14192.jpg"/>
          <p:cNvSpPr>
            <a:spLocks noChangeAspect="1" noChangeArrowheads="1"/>
          </p:cNvSpPr>
          <p:nvPr/>
        </p:nvSpPr>
        <p:spPr bwMode="auto">
          <a:xfrm>
            <a:off x="155575" y="-2705100"/>
            <a:ext cx="13011150" cy="564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5576" y="834322"/>
            <a:ext cx="784887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принципы образовательных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обытий - традиции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традиционном образовательном событии принимают участие все дети без исключения от начала события и до его окончания.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Традиционное образовательное событие неукоснительно проводится каждый год. Оно не может быть отменено, примерное время его проведения известно. В случае форс-мажора событие переносится, но не отменяется.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в традиционном событии должна быть небольшая интрига – то, что отличает его от предыдущего (новое содержание, необычная форма проведения, нестандартные декор и оборудование).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Традиционное образовательное событие требует предварительной работы, объединяющей вокруг себя и детей, и взрослых.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Традиционное образовательное событие требует предъявления результатов общей творческой работы всему детскому саду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безоценочно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2070</Words>
  <Application>Microsoft Office PowerPoint</Application>
  <PresentationFormat>Экран (4:3)</PresentationFormat>
  <Paragraphs>160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Работа</dc:creator>
  <cp:lastModifiedBy>rozexuwu@gmail.com</cp:lastModifiedBy>
  <cp:revision>91</cp:revision>
  <dcterms:created xsi:type="dcterms:W3CDTF">2022-08-26T02:19:17Z</dcterms:created>
  <dcterms:modified xsi:type="dcterms:W3CDTF">2023-11-20T14:01:27Z</dcterms:modified>
</cp:coreProperties>
</file>