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0"/>
  </p:notesMasterIdLst>
  <p:sldIdLst>
    <p:sldId id="258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3" r:id="rId13"/>
    <p:sldId id="274" r:id="rId14"/>
    <p:sldId id="276" r:id="rId15"/>
    <p:sldId id="277" r:id="rId16"/>
    <p:sldId id="278" r:id="rId17"/>
    <p:sldId id="279" r:id="rId18"/>
    <p:sldId id="280" r:id="rId19"/>
    <p:sldId id="281" r:id="rId20"/>
    <p:sldId id="434" r:id="rId21"/>
    <p:sldId id="420" r:id="rId22"/>
    <p:sldId id="422" r:id="rId23"/>
    <p:sldId id="424" r:id="rId24"/>
    <p:sldId id="426" r:id="rId25"/>
    <p:sldId id="428" r:id="rId26"/>
    <p:sldId id="430" r:id="rId27"/>
    <p:sldId id="432" r:id="rId28"/>
    <p:sldId id="282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442" autoAdjust="0"/>
    <p:restoredTop sz="95256" autoAdjust="0"/>
  </p:normalViewPr>
  <p:slideViewPr>
    <p:cSldViewPr>
      <p:cViewPr varScale="1">
        <p:scale>
          <a:sx n="86" d="100"/>
          <a:sy n="86" d="100"/>
        </p:scale>
        <p:origin x="1546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7F048B-30C1-4B8B-BCF3-7DE4CCA0F84F}" type="datetimeFigureOut">
              <a:rPr lang="ru-RU" smtClean="0"/>
              <a:t>вс 19.11.23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1EB85A-61F6-4373-AD06-67A803E7CE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765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C2D7-61FE-45C5-B2ED-1D7AB58E0FBA}" type="datetimeFigureOut">
              <a:rPr lang="ru-RU" smtClean="0"/>
              <a:pPr/>
              <a:t>вс 19.11.23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8BC98-5E4B-4D5B-9736-7C3EC16398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C2D7-61FE-45C5-B2ED-1D7AB58E0FBA}" type="datetimeFigureOut">
              <a:rPr lang="ru-RU" smtClean="0"/>
              <a:pPr/>
              <a:t>вс 19.11.23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8BC98-5E4B-4D5B-9736-7C3EC16398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C2D7-61FE-45C5-B2ED-1D7AB58E0FBA}" type="datetimeFigureOut">
              <a:rPr lang="ru-RU" smtClean="0"/>
              <a:pPr/>
              <a:t>вс 19.11.23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8BC98-5E4B-4D5B-9736-7C3EC16398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C2D7-61FE-45C5-B2ED-1D7AB58E0FBA}" type="datetimeFigureOut">
              <a:rPr lang="ru-RU" smtClean="0"/>
              <a:pPr/>
              <a:t>вс 19.11.23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8BC98-5E4B-4D5B-9736-7C3EC16398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C2D7-61FE-45C5-B2ED-1D7AB58E0FBA}" type="datetimeFigureOut">
              <a:rPr lang="ru-RU" smtClean="0"/>
              <a:pPr/>
              <a:t>вс 19.11.23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8BC98-5E4B-4D5B-9736-7C3EC16398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C2D7-61FE-45C5-B2ED-1D7AB58E0FBA}" type="datetimeFigureOut">
              <a:rPr lang="ru-RU" smtClean="0"/>
              <a:pPr/>
              <a:t>вс 19.11.23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8BC98-5E4B-4D5B-9736-7C3EC16398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C2D7-61FE-45C5-B2ED-1D7AB58E0FBA}" type="datetimeFigureOut">
              <a:rPr lang="ru-RU" smtClean="0"/>
              <a:pPr/>
              <a:t>вс 19.11.23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8BC98-5E4B-4D5B-9736-7C3EC16398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C2D7-61FE-45C5-B2ED-1D7AB58E0FBA}" type="datetimeFigureOut">
              <a:rPr lang="ru-RU" smtClean="0"/>
              <a:pPr/>
              <a:t>вс 19.11.23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8BC98-5E4B-4D5B-9736-7C3EC16398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C2D7-61FE-45C5-B2ED-1D7AB58E0FBA}" type="datetimeFigureOut">
              <a:rPr lang="ru-RU" smtClean="0"/>
              <a:pPr/>
              <a:t>вс 19.11.23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8BC98-5E4B-4D5B-9736-7C3EC16398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C2D7-61FE-45C5-B2ED-1D7AB58E0FBA}" type="datetimeFigureOut">
              <a:rPr lang="ru-RU" smtClean="0"/>
              <a:pPr/>
              <a:t>вс 19.11.23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8BC98-5E4B-4D5B-9736-7C3EC16398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1C2D7-61FE-45C5-B2ED-1D7AB58E0FBA}" type="datetimeFigureOut">
              <a:rPr lang="ru-RU" smtClean="0"/>
              <a:pPr/>
              <a:t>вс 19.11.23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8BC98-5E4B-4D5B-9736-7C3EC16398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B61C2D7-61FE-45C5-B2ED-1D7AB58E0FBA}" type="datetimeFigureOut">
              <a:rPr lang="ru-RU" smtClean="0"/>
              <a:pPr/>
              <a:t>вс 19.11.23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E48BC98-5E4B-4D5B-9736-7C3EC163980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>
            <a:extLst>
              <a:ext uri="{FF2B5EF4-FFF2-40B4-BE49-F238E27FC236}">
                <a16:creationId xmlns:a16="http://schemas.microsoft.com/office/drawing/2014/main" id="{F620D15D-B339-5EB5-2ED3-0A427FC779E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203848" y="2060848"/>
            <a:ext cx="1520552" cy="1520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F0916723-4035-79BF-6C3D-016684F487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581025"/>
            <a:ext cx="7143750" cy="569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857232"/>
            <a:ext cx="75009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1" dirty="0">
                <a:solidFill>
                  <a:srgbClr val="FF0000"/>
                </a:solidFill>
              </a:rPr>
              <a:t>Как нужно вести себя при встрече с незнакомым человеком?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00298" y="2786058"/>
            <a:ext cx="36688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Осторожно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57488" y="4286256"/>
            <a:ext cx="29579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Вежливо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285852" y="2928934"/>
            <a:ext cx="59503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>
                <a:ln/>
                <a:solidFill>
                  <a:schemeClr val="accent3"/>
                </a:solidFill>
                <a:effectLst/>
              </a:rPr>
              <a:t>!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929454" y="2857496"/>
            <a:ext cx="59503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>
                <a:ln/>
                <a:solidFill>
                  <a:schemeClr val="accent3"/>
                </a:solidFill>
                <a:effectLst/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714356"/>
            <a:ext cx="82868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i="1" dirty="0">
                <a:solidFill>
                  <a:srgbClr val="FF0000"/>
                </a:solidFill>
              </a:rPr>
              <a:t>Первое правило безопасного поведения на улице!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2714620"/>
            <a:ext cx="50006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1" dirty="0">
                <a:solidFill>
                  <a:srgbClr val="002060"/>
                </a:solidFill>
              </a:rPr>
              <a:t>Будь осторожен с незнакомыми предметами и людьми на улице</a:t>
            </a:r>
          </a:p>
        </p:txBody>
      </p:sp>
      <p:pic>
        <p:nvPicPr>
          <p:cNvPr id="13314" name="Picture 2" descr="C:\Users\Даша\Desktop\открытый урок2\image-7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2214554"/>
            <a:ext cx="3256762" cy="4191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571480"/>
            <a:ext cx="707236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i="1" dirty="0">
                <a:solidFill>
                  <a:srgbClr val="FF0000"/>
                </a:solidFill>
              </a:rPr>
              <a:t>Второе правило безопасного поведения на улице!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500562" y="2357430"/>
            <a:ext cx="392909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1" dirty="0">
                <a:solidFill>
                  <a:srgbClr val="002060"/>
                </a:solidFill>
              </a:rPr>
              <a:t>Если стал свидетелем опасной ситуации на улице, позвони в    «02» или сообщи взрослым.</a:t>
            </a:r>
          </a:p>
        </p:txBody>
      </p:sp>
      <p:pic>
        <p:nvPicPr>
          <p:cNvPr id="14339" name="Picture 3" descr="C:\Users\Даша\Desktop\открытый урок2\image009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571744"/>
            <a:ext cx="3600450" cy="3333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714356"/>
            <a:ext cx="808439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i="1" dirty="0">
                <a:solidFill>
                  <a:srgbClr val="FF0000"/>
                </a:solidFill>
              </a:rPr>
              <a:t>Третье правило поведения на улице!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2428868"/>
            <a:ext cx="382425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i="1" dirty="0">
                <a:solidFill>
                  <a:srgbClr val="002060"/>
                </a:solidFill>
              </a:rPr>
              <a:t>Будь осторожен на улице с собаками.</a:t>
            </a:r>
          </a:p>
        </p:txBody>
      </p:sp>
      <p:pic>
        <p:nvPicPr>
          <p:cNvPr id="15362" name="Picture 2" descr="C:\Users\Даша\Desktop\открытый урок2\image009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143116"/>
            <a:ext cx="3600450" cy="3333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785794"/>
            <a:ext cx="859568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i="1" dirty="0">
                <a:solidFill>
                  <a:srgbClr val="FF0000"/>
                </a:solidFill>
              </a:rPr>
              <a:t>Правила дорожного движения</a:t>
            </a:r>
            <a:r>
              <a:rPr lang="ru-RU" sz="4800" dirty="0">
                <a:solidFill>
                  <a:srgbClr val="FF0000"/>
                </a:solidFill>
              </a:rPr>
              <a:t>. </a:t>
            </a:r>
          </a:p>
        </p:txBody>
      </p:sp>
      <p:pic>
        <p:nvPicPr>
          <p:cNvPr id="16386" name="Picture 2" descr="C:\Users\Даша\Desktop\открытый урок2\29947_html_3d0911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643050"/>
            <a:ext cx="5286412" cy="46696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642D442-F134-48BB-200B-F1AF1F51ED98}"/>
              </a:ext>
            </a:extLst>
          </p:cNvPr>
          <p:cNvSpPr txBox="1"/>
          <p:nvPr/>
        </p:nvSpPr>
        <p:spPr>
          <a:xfrm>
            <a:off x="323528" y="620688"/>
            <a:ext cx="8568952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Если вы дома одни</a:t>
            </a:r>
            <a:endParaRPr lang="ru-RU" sz="1300" b="1" dirty="0">
              <a:solidFill>
                <a:schemeClr val="accent3">
                  <a:lumMod val="75000"/>
                </a:schemeClr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ru-RU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 Никогда не открывайте дверь, не посмотрев в глазок и не спросив, кто пришел.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 Не открывайте дверь никому, даже если эти люди пред­ставились работниками коммунальных услуг, полиции или почты. Попросите (учитывая время прихода родителей) их зай­ти позже.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 Никогда и никому не рассказывайте о распорядке жиз­ни членов вашей семьи.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 При выходе из квартиры, прежде чем открыть дверь, по­смотрите в глазок, нет ли за дверью посторонних.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 Если вы вышли на лестничную площадку и увидели незнакомых людей, вернитесь обратно в квартиру.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9718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2B4C28D9-C6CB-B6DA-C1C5-B2B04EC635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560" y="683201"/>
            <a:ext cx="7704856" cy="1538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200" b="1" i="0" u="none" strike="noStrike" cap="none" normalizeH="0" baseline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Безопасное поведение в подъезде</a:t>
            </a:r>
            <a:endParaRPr kumimoji="0" lang="ru-RU" altLang="ru-RU" sz="600" b="0" i="0" u="none" strike="noStrike" cap="none" normalizeH="0" baseline="0" dirty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Если вы увидели в подъезде незнакомых людей, внушающих подозрение, выйдите на улицу и позвоните родителям (соседям), чтобы они встретили вас.</a:t>
            </a:r>
            <a:endParaRPr kumimoji="0" lang="ru-RU" altLang="ru-RU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49" name="Рисунок 1" descr="https://s.vtambove.ru/localStorage/news/5a/11/c3/6f/5a11c36f_resizedScaled_1020to573.jpg">
            <a:extLst>
              <a:ext uri="{FF2B5EF4-FFF2-40B4-BE49-F238E27FC236}">
                <a16:creationId xmlns:a16="http://schemas.microsoft.com/office/drawing/2014/main" id="{5EC22544-CD24-CC58-2E77-DD16EB3E67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708920"/>
            <a:ext cx="5722938" cy="333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8E167530-EEB4-5EFC-9398-196230B4A5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7941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5207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523985E-BBB4-DB41-FF85-5D387943AF13}"/>
              </a:ext>
            </a:extLst>
          </p:cNvPr>
          <p:cNvSpPr txBox="1"/>
          <p:nvPr/>
        </p:nvSpPr>
        <p:spPr>
          <a:xfrm>
            <a:off x="467544" y="1291499"/>
            <a:ext cx="8280920" cy="30052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При угрозе нападения поднимите шум, привлеките вни­мание соседей, постарайтесь выскочить на улицу.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При внезапном нападении: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оцените ситуацию и по возможности защищайтесь; по­пытайтесь ошеломить нападающего, чтобы выиграть время, пока подоспеет какая-либо помощь;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после нападения, оказавшись в безопасности, немедленно сообщите о случившемся родителям и позвоните в полицию.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2285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543933C-DECE-051F-D3B0-61AF987404CD}"/>
              </a:ext>
            </a:extLst>
          </p:cNvPr>
          <p:cNvSpPr txBox="1"/>
          <p:nvPr/>
        </p:nvSpPr>
        <p:spPr>
          <a:xfrm>
            <a:off x="539552" y="692696"/>
            <a:ext cx="8280920" cy="15388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Безопасность в лифте</a:t>
            </a:r>
            <a:endParaRPr lang="ru-RU" sz="1300" b="1" dirty="0">
              <a:solidFill>
                <a:schemeClr val="accent3">
                  <a:lumMod val="75000"/>
                </a:schemeClr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ru-RU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 Входите в лифт, только убедившись, что на площадке нет постороннего, который вслед за вами может зайти в кабину.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 Если в вызванном вами лифте уже находится незнако­мый человек, внушающий подозрение, не входите в кабину.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C140C12-150C-D3C9-A400-8690F53F320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636912"/>
            <a:ext cx="5657850" cy="32080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719910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FAF9792-CA2B-07AC-8357-35BDEFE5DCFE}"/>
              </a:ext>
            </a:extLst>
          </p:cNvPr>
          <p:cNvSpPr txBox="1"/>
          <p:nvPr/>
        </p:nvSpPr>
        <p:spPr>
          <a:xfrm>
            <a:off x="395536" y="753563"/>
            <a:ext cx="8496944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 Если вы вошли в лифт с незнакомцем, не стойте в лиф­те к нему спиной, а наблюдайте за его действиями.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 При нападении на вас в лифте: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кричите, шумите, стучите по стенам кабины; защи­щайтесь любыми способами, используя право необходимой обороны;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нажмите кнопку вызова диспетчера;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нажмите кнопку ближайшего этажа;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если двери лифта открылись, постарайтесь выскочить на площадку, позовите жильцов дома на помощь, постарай­тесь выбежать на улицу;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оказавшись в безопасности, немедленно позвоните в полицию по телефону 102 и сообщите, что с вами произошло, точный адрес, назовите приметы и направление ухода напа­давшего.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2775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Даша\Desktop\открытый урок2\i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642918"/>
            <a:ext cx="2786082" cy="22267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C:\Users\Даша\Desktop\открытый урок2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571480"/>
            <a:ext cx="3852868" cy="25725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C:\Users\Даша\Desktop\открытый урок2\i (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3499244"/>
            <a:ext cx="4786346" cy="28348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14313" y="1525588"/>
            <a:ext cx="8643937" cy="524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Пояснительная записка</a:t>
            </a:r>
            <a:endParaRPr lang="ru-RU" b="1"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000">
                <a:latin typeface="Calibri" pitchFamily="34" charset="0"/>
                <a:ea typeface="Calibri" pitchFamily="34" charset="0"/>
                <a:cs typeface="Times New Roman" pitchFamily="18" charset="0"/>
              </a:rPr>
              <a:t>В настоящем  проекте рассматриваются наиболее значимые направления организации безопасного использования ресурсов сети Интернет в образовательных учреждениях (ОУ): контентная фильтрация, техническое и административное ограничение доступа к опасным и вредоносным РСИ, антивирусная защита, обучение пользователей  безопасной работе с РСИ, формирование пользовательской культуры, одним из показателей которой может служить навык предпочтительного обращения к доброкачественным ресурсам, что особенно важно в отношении обучающихся ОУ. Предлагаемый проект  предназначен для обучающихся в школах, лицеях</a:t>
            </a:r>
            <a:r>
              <a:rPr lang="ru-RU" sz="2000">
                <a:latin typeface="Arial" charset="0"/>
                <a:ea typeface="Calibri" pitchFamily="34" charset="0"/>
                <a:cs typeface="Times New Roman" pitchFamily="18" charset="0"/>
              </a:rPr>
              <a:t>,</a:t>
            </a:r>
            <a:r>
              <a:rPr lang="ru-RU" sz="2000">
                <a:latin typeface="Calibri" pitchFamily="34" charset="0"/>
                <a:ea typeface="Calibri" pitchFamily="34" charset="0"/>
                <a:cs typeface="Times New Roman" pitchFamily="18" charset="0"/>
              </a:rPr>
              <a:t> гимназиях. В проекте отражены мероприятия по соблюдению безопасности в интернете, эффективность и качество освоения обучающимися  РСИ, современных информационных технологий и способствует созданию психологически благоприятной обстановки на уроках, учебных занятиях, на переменах. Знакомство с проектом расширит знания и правила работы в сети «Интернет» и позволит не</a:t>
            </a:r>
            <a:r>
              <a:rPr lang="ru-RU" sz="2000">
                <a:latin typeface="Arial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>
                <a:latin typeface="Calibri" pitchFamily="34" charset="0"/>
                <a:ea typeface="Calibri" pitchFamily="34" charset="0"/>
                <a:cs typeface="Times New Roman" pitchFamily="18" charset="0"/>
              </a:rPr>
              <a:t>допускать ряд ошибок.</a:t>
            </a:r>
            <a:endParaRPr lang="ru-RU"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ru-RU" sz="1800">
              <a:latin typeface="Arial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8434" name="Picture 3" descr="00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476250"/>
            <a:ext cx="8642350" cy="597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Содержимое 1"/>
          <p:cNvSpPr>
            <a:spLocks noGrp="1"/>
          </p:cNvSpPr>
          <p:nvPr>
            <p:ph idx="1"/>
          </p:nvPr>
        </p:nvSpPr>
        <p:spPr>
          <a:xfrm>
            <a:off x="3571875" y="1214438"/>
            <a:ext cx="5429250" cy="3090862"/>
          </a:xfrm>
        </p:spPr>
        <p:txBody>
          <a:bodyPr>
            <a:normAutofit lnSpcReduction="10000"/>
          </a:bodyPr>
          <a:lstStyle/>
          <a:p>
            <a:pPr marL="358775" indent="0">
              <a:lnSpc>
                <a:spcPct val="150000"/>
              </a:lnSpc>
              <a:spcBef>
                <a:spcPct val="0"/>
              </a:spcBef>
              <a:buFont typeface="Wingdings 2" pitchFamily="18" charset="2"/>
              <a:buNone/>
            </a:pPr>
            <a:r>
              <a:rPr lang="ru-RU" sz="2400" b="1">
                <a:solidFill>
                  <a:srgbClr val="7030A0"/>
                </a:solidFill>
              </a:rPr>
              <a:t> </a:t>
            </a:r>
            <a:r>
              <a:rPr lang="ru-RU" sz="2000" b="1">
                <a:solidFill>
                  <a:srgbClr val="7030A0"/>
                </a:solidFill>
              </a:rPr>
              <a:t>Если что-то непонятно</a:t>
            </a:r>
          </a:p>
          <a:p>
            <a:pPr marL="358775" indent="0">
              <a:lnSpc>
                <a:spcPct val="150000"/>
              </a:lnSpc>
              <a:spcBef>
                <a:spcPct val="0"/>
              </a:spcBef>
              <a:buFont typeface="Wingdings 2" pitchFamily="18" charset="2"/>
              <a:buNone/>
            </a:pPr>
            <a:r>
              <a:rPr lang="ru-RU" sz="2000" b="1">
                <a:solidFill>
                  <a:srgbClr val="7030A0"/>
                </a:solidFill>
              </a:rPr>
              <a:t> страшно или неприятно,</a:t>
            </a:r>
            <a:br>
              <a:rPr lang="ru-RU" sz="2000" b="1">
                <a:solidFill>
                  <a:srgbClr val="7030A0"/>
                </a:solidFill>
              </a:rPr>
            </a:br>
            <a:r>
              <a:rPr lang="ru-RU" sz="2000" b="1">
                <a:solidFill>
                  <a:srgbClr val="7030A0"/>
                </a:solidFill>
              </a:rPr>
              <a:t> Быстро к </a:t>
            </a:r>
            <a:r>
              <a:rPr lang="ru-RU" sz="2000" b="1">
                <a:solidFill>
                  <a:srgbClr val="7030A0"/>
                </a:solidFill>
                <a:latin typeface="Arial" charset="0"/>
                <a:cs typeface="Arial" charset="0"/>
              </a:rPr>
              <a:t>взрослым</a:t>
            </a:r>
            <a:r>
              <a:rPr lang="ru-RU" sz="2000" b="1">
                <a:solidFill>
                  <a:srgbClr val="7030A0"/>
                </a:solidFill>
              </a:rPr>
              <a:t> поспеши,</a:t>
            </a:r>
            <a:br>
              <a:rPr lang="ru-RU" sz="2000" b="1">
                <a:solidFill>
                  <a:srgbClr val="7030A0"/>
                </a:solidFill>
              </a:rPr>
            </a:br>
            <a:r>
              <a:rPr lang="ru-RU" sz="2000" b="1">
                <a:solidFill>
                  <a:srgbClr val="7030A0"/>
                </a:solidFill>
              </a:rPr>
              <a:t> Расскажи и покажи</a:t>
            </a:r>
            <a:r>
              <a:rPr lang="ru-RU" sz="2400" b="1">
                <a:solidFill>
                  <a:srgbClr val="7030A0"/>
                </a:solidFill>
              </a:rPr>
              <a:t>.</a:t>
            </a:r>
          </a:p>
          <a:p>
            <a:pPr marL="358775" indent="0">
              <a:lnSpc>
                <a:spcPct val="150000"/>
              </a:lnSpc>
              <a:spcBef>
                <a:spcPct val="0"/>
              </a:spcBef>
              <a:buFont typeface="Wingdings 2" pitchFamily="18" charset="2"/>
              <a:buNone/>
            </a:pPr>
            <a:r>
              <a:rPr lang="ru-RU" sz="2400"/>
              <a:t> </a:t>
            </a:r>
          </a:p>
          <a:p>
            <a:pPr marL="358775" indent="0">
              <a:buFont typeface="Wingdings 2" pitchFamily="18" charset="2"/>
              <a:buNone/>
            </a:pPr>
            <a:r>
              <a:rPr lang="ru-RU" sz="2400"/>
              <a:t>	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2910" y="214290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Спрашивай взрослых</a:t>
            </a:r>
            <a:br>
              <a:rPr lang="ru-RU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1747" name="Прямоугольник 3"/>
          <p:cNvSpPr>
            <a:spLocks noChangeArrowheads="1"/>
          </p:cNvSpPr>
          <p:nvPr/>
        </p:nvSpPr>
        <p:spPr bwMode="auto">
          <a:xfrm>
            <a:off x="214313" y="4857750"/>
            <a:ext cx="89296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solidFill>
                  <a:srgbClr val="002060"/>
                </a:solidFill>
              </a:rPr>
              <a:t>Всегда спрашивай родителей </a:t>
            </a:r>
          </a:p>
          <a:p>
            <a:pPr algn="ctr"/>
            <a:r>
              <a:rPr lang="ru-RU" sz="2400">
                <a:solidFill>
                  <a:srgbClr val="002060"/>
                </a:solidFill>
              </a:rPr>
              <a:t>о незнакомых вещах в Интернете. </a:t>
            </a:r>
          </a:p>
          <a:p>
            <a:pPr algn="ctr"/>
            <a:r>
              <a:rPr lang="ru-RU" sz="2400">
                <a:solidFill>
                  <a:srgbClr val="002060"/>
                </a:solidFill>
              </a:rPr>
              <a:t>Они расскажут, что безопасно делать, а что нет.</a:t>
            </a:r>
          </a:p>
        </p:txBody>
      </p:sp>
      <p:pic>
        <p:nvPicPr>
          <p:cNvPr id="31748" name="Picture 2" descr="C:\Documents and Settings\Администратор\Мои документы\Мероприятия 2012-2013\Интернет и Дети\23812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928688"/>
            <a:ext cx="33337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Содержимое 1"/>
          <p:cNvSpPr>
            <a:spLocks noGrp="1"/>
          </p:cNvSpPr>
          <p:nvPr>
            <p:ph idx="1"/>
          </p:nvPr>
        </p:nvSpPr>
        <p:spPr>
          <a:xfrm>
            <a:off x="395288" y="1484313"/>
            <a:ext cx="5040312" cy="2160587"/>
          </a:xfrm>
        </p:spPr>
        <p:txBody>
          <a:bodyPr>
            <a:normAutofit fontScale="92500" lnSpcReduction="20000"/>
          </a:bodyPr>
          <a:lstStyle/>
          <a:p>
            <a:pPr marL="358775" indent="0">
              <a:lnSpc>
                <a:spcPct val="150000"/>
              </a:lnSpc>
              <a:spcBef>
                <a:spcPct val="0"/>
              </a:spcBef>
              <a:buFont typeface="Wingdings 2" pitchFamily="18" charset="2"/>
              <a:buNone/>
            </a:pPr>
            <a:r>
              <a:rPr lang="ru-RU" sz="1800" b="1">
                <a:solidFill>
                  <a:srgbClr val="7030A0"/>
                </a:solidFill>
                <a:latin typeface="Arial" charset="0"/>
                <a:cs typeface="Arial" charset="0"/>
              </a:rPr>
              <a:t>Как и всюду на планете,</a:t>
            </a:r>
            <a:br>
              <a:rPr lang="ru-RU" sz="1800" b="1">
                <a:solidFill>
                  <a:srgbClr val="7030A0"/>
                </a:solidFill>
                <a:latin typeface="Arial" charset="0"/>
                <a:cs typeface="Arial" charset="0"/>
              </a:rPr>
            </a:br>
            <a:r>
              <a:rPr lang="ru-RU" sz="1800" b="1">
                <a:solidFill>
                  <a:srgbClr val="7030A0"/>
                </a:solidFill>
                <a:latin typeface="Arial" charset="0"/>
                <a:cs typeface="Arial" charset="0"/>
              </a:rPr>
              <a:t>Есть опасность в интернете.</a:t>
            </a:r>
            <a:br>
              <a:rPr lang="ru-RU" sz="1800" b="1">
                <a:solidFill>
                  <a:srgbClr val="7030A0"/>
                </a:solidFill>
                <a:latin typeface="Arial" charset="0"/>
                <a:cs typeface="Arial" charset="0"/>
              </a:rPr>
            </a:br>
            <a:r>
              <a:rPr lang="ru-RU" sz="1800" b="1">
                <a:solidFill>
                  <a:srgbClr val="7030A0"/>
                </a:solidFill>
                <a:latin typeface="Arial" charset="0"/>
                <a:cs typeface="Arial" charset="0"/>
              </a:rPr>
              <a:t>Мы опасность исключаем,</a:t>
            </a:r>
            <a:br>
              <a:rPr lang="ru-RU" sz="1800" b="1">
                <a:solidFill>
                  <a:srgbClr val="7030A0"/>
                </a:solidFill>
                <a:latin typeface="Arial" charset="0"/>
                <a:cs typeface="Arial" charset="0"/>
              </a:rPr>
            </a:br>
            <a:r>
              <a:rPr lang="ru-RU" sz="1800" b="1">
                <a:solidFill>
                  <a:srgbClr val="7030A0"/>
                </a:solidFill>
                <a:latin typeface="Arial" charset="0"/>
                <a:cs typeface="Arial" charset="0"/>
              </a:rPr>
              <a:t>Если фильтры подключаем.</a:t>
            </a:r>
          </a:p>
          <a:p>
            <a:pPr marL="358775" indent="0">
              <a:buFont typeface="Wingdings 2" pitchFamily="18" charset="2"/>
              <a:buNone/>
            </a:pPr>
            <a:r>
              <a:rPr lang="ru-RU" sz="1800"/>
              <a:t> </a:t>
            </a:r>
          </a:p>
          <a:p>
            <a:pPr marL="358775" indent="0">
              <a:buFont typeface="Wingdings 2" pitchFamily="18" charset="2"/>
              <a:buNone/>
            </a:pPr>
            <a:r>
              <a:rPr lang="ru-RU" sz="2400"/>
              <a:t>	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2910" y="214290"/>
            <a:ext cx="82296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3700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Установи фильтр</a:t>
            </a:r>
          </a:p>
        </p:txBody>
      </p:sp>
      <p:sp>
        <p:nvSpPr>
          <p:cNvPr id="32771" name="Rectangle 1"/>
          <p:cNvSpPr>
            <a:spLocks noChangeArrowheads="1"/>
          </p:cNvSpPr>
          <p:nvPr/>
        </p:nvSpPr>
        <p:spPr bwMode="auto">
          <a:xfrm>
            <a:off x="428625" y="4371975"/>
            <a:ext cx="85725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>
                <a:solidFill>
                  <a:srgbClr val="002060"/>
                </a:solidFill>
                <a:latin typeface="Arial" charset="0"/>
                <a:cs typeface="Times New Roman" pitchFamily="18" charset="0"/>
              </a:rPr>
              <a:t>Чтобы не сталкиваться с неприятной </a:t>
            </a:r>
          </a:p>
          <a:p>
            <a:pPr algn="ctr"/>
            <a:r>
              <a:rPr lang="ru-RU" sz="2400">
                <a:solidFill>
                  <a:srgbClr val="002060"/>
                </a:solidFill>
                <a:latin typeface="Arial" charset="0"/>
                <a:cs typeface="Times New Roman" pitchFamily="18" charset="0"/>
              </a:rPr>
              <a:t>и огорчительной информацией в интернете, установи на свой браузер фильтр, или попроси сделать это взрослых — тогда можешь смело пользоваться </a:t>
            </a:r>
          </a:p>
          <a:p>
            <a:pPr algn="ctr"/>
            <a:r>
              <a:rPr lang="ru-RU" sz="2400">
                <a:solidFill>
                  <a:srgbClr val="002060"/>
                </a:solidFill>
                <a:latin typeface="Arial" charset="0"/>
                <a:cs typeface="Times New Roman" pitchFamily="18" charset="0"/>
              </a:rPr>
              <a:t>интересными тебе страничками в интернете.</a:t>
            </a:r>
            <a:endParaRPr lang="ru-RU" sz="2400">
              <a:solidFill>
                <a:srgbClr val="002060"/>
              </a:solidFill>
              <a:latin typeface="Arial" charset="0"/>
            </a:endParaRPr>
          </a:p>
        </p:txBody>
      </p:sp>
      <p:pic>
        <p:nvPicPr>
          <p:cNvPr id="32772" name="Picture 3" descr="C:\Documents and Settings\Администратор\Рабочий стол\Безымянны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63" y="1500188"/>
            <a:ext cx="3287712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Содержимое 1"/>
          <p:cNvSpPr>
            <a:spLocks noGrp="1"/>
          </p:cNvSpPr>
          <p:nvPr>
            <p:ph idx="1"/>
          </p:nvPr>
        </p:nvSpPr>
        <p:spPr>
          <a:xfrm>
            <a:off x="3779838" y="1571625"/>
            <a:ext cx="5364162" cy="2505075"/>
          </a:xfrm>
        </p:spPr>
        <p:txBody>
          <a:bodyPr>
            <a:normAutofit fontScale="85000" lnSpcReduction="10000"/>
          </a:bodyPr>
          <a:lstStyle/>
          <a:p>
            <a:pPr marL="358775" indent="0">
              <a:lnSpc>
                <a:spcPct val="150000"/>
              </a:lnSpc>
              <a:spcBef>
                <a:spcPct val="0"/>
              </a:spcBef>
              <a:buFont typeface="Wingdings 2" pitchFamily="18" charset="2"/>
              <a:buNone/>
            </a:pPr>
            <a:r>
              <a:rPr lang="ru-RU" sz="2000" b="1">
                <a:solidFill>
                  <a:srgbClr val="7030A0"/>
                </a:solidFill>
              </a:rPr>
              <a:t>Не хочу попасть в беду —</a:t>
            </a:r>
            <a:br>
              <a:rPr lang="ru-RU" sz="2000" b="1">
                <a:solidFill>
                  <a:srgbClr val="7030A0"/>
                </a:solidFill>
              </a:rPr>
            </a:br>
            <a:r>
              <a:rPr lang="ru-RU" sz="2000" b="1">
                <a:solidFill>
                  <a:srgbClr val="7030A0"/>
                </a:solidFill>
              </a:rPr>
              <a:t>Антивирус заведу!</a:t>
            </a:r>
            <a:br>
              <a:rPr lang="ru-RU" sz="2000" b="1">
                <a:solidFill>
                  <a:srgbClr val="7030A0"/>
                </a:solidFill>
              </a:rPr>
            </a:br>
            <a:r>
              <a:rPr lang="ru-RU" sz="2000" b="1">
                <a:solidFill>
                  <a:srgbClr val="7030A0"/>
                </a:solidFill>
              </a:rPr>
              <a:t>Всем, кто ходит в интернет,</a:t>
            </a:r>
            <a:br>
              <a:rPr lang="ru-RU" sz="2000" b="1">
                <a:solidFill>
                  <a:srgbClr val="7030A0"/>
                </a:solidFill>
              </a:rPr>
            </a:br>
            <a:r>
              <a:rPr lang="ru-RU" sz="2000" b="1">
                <a:solidFill>
                  <a:srgbClr val="7030A0"/>
                </a:solidFill>
              </a:rPr>
              <a:t>Пригодится наш совет.</a:t>
            </a:r>
          </a:p>
          <a:p>
            <a:pPr marL="358775" indent="0">
              <a:buFont typeface="Wingdings 2" pitchFamily="18" charset="2"/>
              <a:buNone/>
            </a:pPr>
            <a:endParaRPr lang="ru-RU" sz="2000"/>
          </a:p>
          <a:p>
            <a:pPr marL="358775" indent="0">
              <a:buFont typeface="Wingdings 2" pitchFamily="18" charset="2"/>
              <a:buNone/>
            </a:pPr>
            <a:r>
              <a:rPr lang="ru-RU" sz="2400"/>
              <a:t> </a:t>
            </a:r>
          </a:p>
          <a:p>
            <a:pPr marL="358775" indent="0">
              <a:buFont typeface="Wingdings 2" pitchFamily="18" charset="2"/>
              <a:buNone/>
            </a:pPr>
            <a:r>
              <a:rPr lang="ru-RU" sz="2400"/>
              <a:t>	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2910" y="214290"/>
            <a:ext cx="82296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3700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3. Не открывай файлы</a:t>
            </a:r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850900" y="4445000"/>
            <a:ext cx="762635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>
                <a:solidFill>
                  <a:srgbClr val="002060"/>
                </a:solidFill>
                <a:latin typeface="Arial" charset="0"/>
                <a:cs typeface="Times New Roman" pitchFamily="18" charset="0"/>
              </a:rPr>
              <a:t>Не скачивай и не открывай неизвестные тебе </a:t>
            </a:r>
          </a:p>
          <a:p>
            <a:pPr algn="ctr"/>
            <a:r>
              <a:rPr lang="ru-RU" sz="2400">
                <a:solidFill>
                  <a:srgbClr val="002060"/>
                </a:solidFill>
                <a:latin typeface="Arial" charset="0"/>
                <a:cs typeface="Times New Roman" pitchFamily="18" charset="0"/>
              </a:rPr>
              <a:t>или присланные незнакомцами файлы из Интернета. </a:t>
            </a:r>
          </a:p>
          <a:p>
            <a:pPr algn="ctr"/>
            <a:r>
              <a:rPr lang="ru-RU" sz="2400">
                <a:solidFill>
                  <a:srgbClr val="002060"/>
                </a:solidFill>
                <a:latin typeface="Arial" charset="0"/>
                <a:cs typeface="Times New Roman" pitchFamily="18" charset="0"/>
              </a:rPr>
              <a:t>Чтобы избежать заражения компьютера вирусом, </a:t>
            </a:r>
          </a:p>
          <a:p>
            <a:pPr algn="ctr"/>
            <a:r>
              <a:rPr lang="ru-RU" sz="2400">
                <a:solidFill>
                  <a:srgbClr val="002060"/>
                </a:solidFill>
                <a:latin typeface="Arial" charset="0"/>
                <a:cs typeface="Times New Roman" pitchFamily="18" charset="0"/>
              </a:rPr>
              <a:t>установи на него специальную программу — антивирус!</a:t>
            </a:r>
            <a:endParaRPr lang="ru-RU" sz="2400">
              <a:solidFill>
                <a:srgbClr val="002060"/>
              </a:solidFill>
              <a:latin typeface="Arial" charset="0"/>
            </a:endParaRPr>
          </a:p>
        </p:txBody>
      </p:sp>
      <p:pic>
        <p:nvPicPr>
          <p:cNvPr id="33796" name="Picture 2" descr="C:\Documents and Settings\Администратор\Мои документы\Мероприятия 2012-2013\Интернет и Дети\yteex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25538"/>
            <a:ext cx="3724275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Содержимое 1"/>
          <p:cNvSpPr>
            <a:spLocks noGrp="1"/>
          </p:cNvSpPr>
          <p:nvPr>
            <p:ph idx="1"/>
          </p:nvPr>
        </p:nvSpPr>
        <p:spPr>
          <a:xfrm>
            <a:off x="142875" y="1500188"/>
            <a:ext cx="4857750" cy="3090862"/>
          </a:xfrm>
        </p:spPr>
        <p:txBody>
          <a:bodyPr/>
          <a:lstStyle/>
          <a:p>
            <a:pPr marL="358775" indent="0">
              <a:lnSpc>
                <a:spcPct val="150000"/>
              </a:lnSpc>
              <a:spcBef>
                <a:spcPct val="0"/>
              </a:spcBef>
              <a:buFont typeface="Wingdings 2" pitchFamily="18" charset="2"/>
              <a:buNone/>
            </a:pPr>
            <a:r>
              <a:rPr lang="ru-RU" sz="1800" b="1">
                <a:solidFill>
                  <a:srgbClr val="7030A0"/>
                </a:solidFill>
              </a:rPr>
              <a:t>Иногда тебе в сети</a:t>
            </a:r>
            <a:br>
              <a:rPr lang="ru-RU" sz="1800" b="1">
                <a:solidFill>
                  <a:srgbClr val="7030A0"/>
                </a:solidFill>
              </a:rPr>
            </a:br>
            <a:r>
              <a:rPr lang="ru-RU" sz="1800" b="1">
                <a:solidFill>
                  <a:srgbClr val="7030A0"/>
                </a:solidFill>
              </a:rPr>
              <a:t>Вдруг встречаются вруны.</a:t>
            </a:r>
            <a:br>
              <a:rPr lang="ru-RU" sz="1800" b="1">
                <a:solidFill>
                  <a:srgbClr val="7030A0"/>
                </a:solidFill>
              </a:rPr>
            </a:br>
            <a:r>
              <a:rPr lang="ru-RU" sz="1800" b="1">
                <a:solidFill>
                  <a:srgbClr val="7030A0"/>
                </a:solidFill>
              </a:rPr>
              <a:t>Ты мошенникам не верь,</a:t>
            </a:r>
            <a:br>
              <a:rPr lang="ru-RU" sz="1800" b="1">
                <a:solidFill>
                  <a:srgbClr val="7030A0"/>
                </a:solidFill>
              </a:rPr>
            </a:br>
            <a:r>
              <a:rPr lang="ru-RU" sz="1800" b="1">
                <a:solidFill>
                  <a:srgbClr val="7030A0"/>
                </a:solidFill>
              </a:rPr>
              <a:t>Информацию проверь! </a:t>
            </a:r>
          </a:p>
          <a:p>
            <a:pPr marL="358775" indent="0">
              <a:buFont typeface="Wingdings 2" pitchFamily="18" charset="2"/>
              <a:buNone/>
            </a:pPr>
            <a:r>
              <a:rPr lang="ru-RU" sz="1800"/>
              <a:t> </a:t>
            </a:r>
          </a:p>
          <a:p>
            <a:pPr marL="358775" indent="0">
              <a:buFont typeface="Wingdings 2" pitchFamily="18" charset="2"/>
              <a:buNone/>
            </a:pPr>
            <a:r>
              <a:rPr lang="ru-RU" sz="2400"/>
              <a:t>	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2910" y="214290"/>
            <a:ext cx="82296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3700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4. Не спеши отправлять SMS</a:t>
            </a:r>
          </a:p>
        </p:txBody>
      </p:sp>
      <p:sp>
        <p:nvSpPr>
          <p:cNvPr id="35843" name="Rectangle 1"/>
          <p:cNvSpPr>
            <a:spLocks noChangeArrowheads="1"/>
          </p:cNvSpPr>
          <p:nvPr/>
        </p:nvSpPr>
        <p:spPr bwMode="auto">
          <a:xfrm>
            <a:off x="314325" y="4286250"/>
            <a:ext cx="8829675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>
                <a:solidFill>
                  <a:srgbClr val="002060"/>
                </a:solidFill>
                <a:latin typeface="Arial" charset="0"/>
                <a:cs typeface="Times New Roman" pitchFamily="18" charset="0"/>
              </a:rPr>
              <a:t>Если хочешь скачать картинку или мелодию, </a:t>
            </a:r>
          </a:p>
          <a:p>
            <a:pPr algn="ctr"/>
            <a:r>
              <a:rPr lang="ru-RU" sz="2400">
                <a:solidFill>
                  <a:srgbClr val="002060"/>
                </a:solidFill>
                <a:latin typeface="Arial" charset="0"/>
                <a:cs typeface="Times New Roman" pitchFamily="18" charset="0"/>
              </a:rPr>
              <a:t>но тебя просят отправить смс - не спеши! </a:t>
            </a:r>
          </a:p>
          <a:p>
            <a:pPr algn="ctr"/>
            <a:r>
              <a:rPr lang="ru-RU" sz="2400">
                <a:solidFill>
                  <a:srgbClr val="002060"/>
                </a:solidFill>
                <a:latin typeface="Arial" charset="0"/>
                <a:cs typeface="Times New Roman" pitchFamily="18" charset="0"/>
              </a:rPr>
              <a:t>Сначала проверь этот номер в интернете – </a:t>
            </a:r>
          </a:p>
          <a:p>
            <a:pPr algn="ctr"/>
            <a:r>
              <a:rPr lang="ru-RU" sz="2400">
                <a:solidFill>
                  <a:srgbClr val="002060"/>
                </a:solidFill>
                <a:latin typeface="Arial" charset="0"/>
                <a:cs typeface="Times New Roman" pitchFamily="18" charset="0"/>
              </a:rPr>
              <a:t>безопасно ли отправлять на него смс и не обманут ли тебя. </a:t>
            </a:r>
          </a:p>
          <a:p>
            <a:pPr algn="ctr"/>
            <a:r>
              <a:rPr lang="ru-RU" sz="2400">
                <a:solidFill>
                  <a:srgbClr val="002060"/>
                </a:solidFill>
                <a:latin typeface="Arial" charset="0"/>
                <a:cs typeface="Times New Roman" pitchFamily="18" charset="0"/>
              </a:rPr>
              <a:t>Сделать это можно на специальном сайте.</a:t>
            </a:r>
            <a:endParaRPr lang="ru-RU" sz="2400">
              <a:solidFill>
                <a:srgbClr val="002060"/>
              </a:solidFill>
              <a:latin typeface="Arial" charset="0"/>
            </a:endParaRPr>
          </a:p>
        </p:txBody>
      </p:sp>
      <p:pic>
        <p:nvPicPr>
          <p:cNvPr id="35844" name="Picture 2" descr="C:\Documents and Settings\Администратор\Мои документы\Downloads\photos0-800x600 (Средний)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3800" y="1341438"/>
            <a:ext cx="3333750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Администратор\Мои документы\Downloads\1650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357298"/>
            <a:ext cx="4185101" cy="27860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6866" name="Содержимое 1"/>
          <p:cNvSpPr>
            <a:spLocks noGrp="1"/>
          </p:cNvSpPr>
          <p:nvPr>
            <p:ph idx="1"/>
          </p:nvPr>
        </p:nvSpPr>
        <p:spPr>
          <a:xfrm>
            <a:off x="4429125" y="1785938"/>
            <a:ext cx="4500563" cy="3090862"/>
          </a:xfrm>
        </p:spPr>
        <p:txBody>
          <a:bodyPr/>
          <a:lstStyle/>
          <a:p>
            <a:pPr marL="358775" indent="0">
              <a:lnSpc>
                <a:spcPct val="150000"/>
              </a:lnSpc>
              <a:spcBef>
                <a:spcPct val="0"/>
              </a:spcBef>
              <a:buFont typeface="Wingdings 2" pitchFamily="18" charset="2"/>
              <a:buNone/>
            </a:pPr>
            <a:r>
              <a:rPr lang="ru-RU" sz="1800" b="1">
                <a:solidFill>
                  <a:srgbClr val="7030A0"/>
                </a:solidFill>
                <a:latin typeface="Arial" charset="0"/>
                <a:cs typeface="Arial" charset="0"/>
              </a:rPr>
              <a:t>Злые люди в Интернете</a:t>
            </a:r>
            <a:br>
              <a:rPr lang="ru-RU" sz="1800" b="1">
                <a:solidFill>
                  <a:srgbClr val="7030A0"/>
                </a:solidFill>
                <a:latin typeface="Arial" charset="0"/>
                <a:cs typeface="Arial" charset="0"/>
              </a:rPr>
            </a:br>
            <a:r>
              <a:rPr lang="ru-RU" sz="1800" b="1">
                <a:solidFill>
                  <a:srgbClr val="7030A0"/>
                </a:solidFill>
                <a:latin typeface="Arial" charset="0"/>
                <a:cs typeface="Arial" charset="0"/>
              </a:rPr>
              <a:t>Расставляют свои сети.</a:t>
            </a:r>
            <a:br>
              <a:rPr lang="ru-RU" sz="1800" b="1">
                <a:solidFill>
                  <a:srgbClr val="7030A0"/>
                </a:solidFill>
                <a:latin typeface="Arial" charset="0"/>
                <a:cs typeface="Arial" charset="0"/>
              </a:rPr>
            </a:br>
            <a:r>
              <a:rPr lang="ru-RU" sz="1800" b="1">
                <a:solidFill>
                  <a:srgbClr val="7030A0"/>
                </a:solidFill>
                <a:latin typeface="Arial" charset="0"/>
                <a:cs typeface="Arial" charset="0"/>
              </a:rPr>
              <a:t>С незнакомыми людьми</a:t>
            </a:r>
            <a:br>
              <a:rPr lang="ru-RU" sz="1800" b="1">
                <a:solidFill>
                  <a:srgbClr val="7030A0"/>
                </a:solidFill>
                <a:latin typeface="Arial" charset="0"/>
                <a:cs typeface="Arial" charset="0"/>
              </a:rPr>
            </a:br>
            <a:r>
              <a:rPr lang="ru-RU" sz="1800" b="1">
                <a:solidFill>
                  <a:srgbClr val="7030A0"/>
                </a:solidFill>
                <a:latin typeface="Arial" charset="0"/>
                <a:cs typeface="Arial" charset="0"/>
              </a:rPr>
              <a:t>Ты на встречу не иди!</a:t>
            </a:r>
          </a:p>
          <a:p>
            <a:pPr marL="358775" indent="0">
              <a:lnSpc>
                <a:spcPct val="150000"/>
              </a:lnSpc>
              <a:spcBef>
                <a:spcPct val="0"/>
              </a:spcBef>
              <a:buFont typeface="Wingdings 2" pitchFamily="18" charset="2"/>
              <a:buNone/>
            </a:pPr>
            <a:r>
              <a:rPr lang="ru-RU" sz="1800" b="1">
                <a:solidFill>
                  <a:srgbClr val="7030A0"/>
                </a:solidFill>
                <a:latin typeface="Arial" charset="0"/>
                <a:cs typeface="Arial" charset="0"/>
              </a:rPr>
              <a:t> </a:t>
            </a:r>
          </a:p>
          <a:p>
            <a:pPr marL="358775" indent="0">
              <a:buFont typeface="Wingdings 2" pitchFamily="18" charset="2"/>
              <a:buNone/>
            </a:pPr>
            <a:r>
              <a:rPr lang="ru-RU" sz="2400"/>
              <a:t>	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2910" y="214290"/>
            <a:ext cx="82296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3700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5. Осторожно с незнакомыми</a:t>
            </a:r>
          </a:p>
        </p:txBody>
      </p:sp>
      <p:sp>
        <p:nvSpPr>
          <p:cNvPr id="36868" name="Rectangle 1"/>
          <p:cNvSpPr>
            <a:spLocks noChangeArrowheads="1"/>
          </p:cNvSpPr>
          <p:nvPr/>
        </p:nvSpPr>
        <p:spPr bwMode="auto">
          <a:xfrm>
            <a:off x="357188" y="5176838"/>
            <a:ext cx="85153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>
                <a:solidFill>
                  <a:srgbClr val="002060"/>
                </a:solidFill>
                <a:latin typeface="Arial" charset="0"/>
                <a:cs typeface="Times New Roman" pitchFamily="18" charset="0"/>
              </a:rPr>
              <a:t>Не встречайся без родителей с людьми </a:t>
            </a:r>
          </a:p>
          <a:p>
            <a:pPr algn="ctr"/>
            <a:r>
              <a:rPr lang="ru-RU" sz="2400">
                <a:solidFill>
                  <a:srgbClr val="002060"/>
                </a:solidFill>
                <a:latin typeface="Arial" charset="0"/>
                <a:cs typeface="Times New Roman" pitchFamily="18" charset="0"/>
              </a:rPr>
              <a:t>из Интернета вживую. </a:t>
            </a:r>
          </a:p>
          <a:p>
            <a:pPr algn="ctr"/>
            <a:r>
              <a:rPr lang="ru-RU" sz="2400">
                <a:solidFill>
                  <a:srgbClr val="002060"/>
                </a:solidFill>
                <a:latin typeface="Arial" charset="0"/>
                <a:cs typeface="Times New Roman" pitchFamily="18" charset="0"/>
              </a:rPr>
              <a:t>В Интернете многие люди рассказывают о себе неправду.</a:t>
            </a:r>
            <a:endParaRPr lang="ru-RU" sz="2400">
              <a:solidFill>
                <a:srgbClr val="002060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Содержимое 1"/>
          <p:cNvSpPr>
            <a:spLocks noGrp="1"/>
          </p:cNvSpPr>
          <p:nvPr>
            <p:ph idx="1"/>
          </p:nvPr>
        </p:nvSpPr>
        <p:spPr>
          <a:xfrm>
            <a:off x="214313" y="1500188"/>
            <a:ext cx="5429250" cy="3090862"/>
          </a:xfrm>
        </p:spPr>
        <p:txBody>
          <a:bodyPr/>
          <a:lstStyle/>
          <a:p>
            <a:pPr marL="358775" indent="0">
              <a:lnSpc>
                <a:spcPct val="150000"/>
              </a:lnSpc>
              <a:spcBef>
                <a:spcPct val="0"/>
              </a:spcBef>
              <a:buFont typeface="Wingdings 2" pitchFamily="18" charset="2"/>
              <a:buNone/>
            </a:pPr>
            <a:r>
              <a:rPr lang="ru-RU" sz="2000" b="1">
                <a:solidFill>
                  <a:srgbClr val="7030A0"/>
                </a:solidFill>
                <a:latin typeface="Arial" charset="0"/>
                <a:cs typeface="Arial" charset="0"/>
              </a:rPr>
              <a:t>С грубиянами в сети</a:t>
            </a:r>
            <a:br>
              <a:rPr lang="ru-RU" sz="2000" b="1">
                <a:solidFill>
                  <a:srgbClr val="7030A0"/>
                </a:solidFill>
                <a:latin typeface="Arial" charset="0"/>
                <a:cs typeface="Arial" charset="0"/>
              </a:rPr>
            </a:br>
            <a:r>
              <a:rPr lang="ru-RU" sz="2000" b="1">
                <a:solidFill>
                  <a:srgbClr val="7030A0"/>
                </a:solidFill>
                <a:latin typeface="Arial" charset="0"/>
                <a:cs typeface="Arial" charset="0"/>
              </a:rPr>
              <a:t>Разговор не заводи.</a:t>
            </a:r>
            <a:br>
              <a:rPr lang="ru-RU" sz="2000" b="1">
                <a:solidFill>
                  <a:srgbClr val="7030A0"/>
                </a:solidFill>
                <a:latin typeface="Arial" charset="0"/>
                <a:cs typeface="Arial" charset="0"/>
              </a:rPr>
            </a:br>
            <a:r>
              <a:rPr lang="ru-RU" sz="2000" b="1">
                <a:solidFill>
                  <a:srgbClr val="7030A0"/>
                </a:solidFill>
                <a:latin typeface="Arial" charset="0"/>
                <a:cs typeface="Arial" charset="0"/>
              </a:rPr>
              <a:t>Ну и сам не оплошай -</a:t>
            </a:r>
            <a:br>
              <a:rPr lang="ru-RU" sz="2000" b="1">
                <a:solidFill>
                  <a:srgbClr val="7030A0"/>
                </a:solidFill>
                <a:latin typeface="Arial" charset="0"/>
                <a:cs typeface="Arial" charset="0"/>
              </a:rPr>
            </a:br>
            <a:r>
              <a:rPr lang="ru-RU" sz="2000" b="1">
                <a:solidFill>
                  <a:srgbClr val="7030A0"/>
                </a:solidFill>
                <a:latin typeface="Arial" charset="0"/>
                <a:cs typeface="Arial" charset="0"/>
              </a:rPr>
              <a:t>Никого не обижай. </a:t>
            </a:r>
          </a:p>
          <a:p>
            <a:pPr marL="358775" indent="0">
              <a:buFont typeface="Wingdings 2" pitchFamily="18" charset="2"/>
              <a:buNone/>
            </a:pPr>
            <a:endParaRPr lang="ru-RU" sz="2000"/>
          </a:p>
          <a:p>
            <a:pPr marL="358775" indent="0">
              <a:buFont typeface="Wingdings 2" pitchFamily="18" charset="2"/>
              <a:buNone/>
            </a:pPr>
            <a:r>
              <a:rPr lang="ru-RU" sz="2400"/>
              <a:t>	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2910" y="214290"/>
            <a:ext cx="82296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3700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6. Будь дружелюбен</a:t>
            </a:r>
          </a:p>
        </p:txBody>
      </p:sp>
      <p:sp>
        <p:nvSpPr>
          <p:cNvPr id="37891" name="Rectangle 1"/>
          <p:cNvSpPr>
            <a:spLocks noChangeArrowheads="1"/>
          </p:cNvSpPr>
          <p:nvPr/>
        </p:nvSpPr>
        <p:spPr bwMode="auto">
          <a:xfrm>
            <a:off x="1000125" y="4429125"/>
            <a:ext cx="7716838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>
                <a:solidFill>
                  <a:srgbClr val="002060"/>
                </a:solidFill>
                <a:latin typeface="Arial" charset="0"/>
              </a:rPr>
              <a:t>Общаясь в Интернете, будь дружелюбен с другими. </a:t>
            </a:r>
          </a:p>
          <a:p>
            <a:pPr algn="ctr"/>
            <a:r>
              <a:rPr lang="ru-RU" sz="2400">
                <a:solidFill>
                  <a:srgbClr val="002060"/>
                </a:solidFill>
                <a:latin typeface="Arial" charset="0"/>
              </a:rPr>
              <a:t>Не пиши грубых слов! </a:t>
            </a:r>
          </a:p>
          <a:p>
            <a:pPr algn="ctr"/>
            <a:r>
              <a:rPr lang="ru-RU" sz="2400">
                <a:solidFill>
                  <a:srgbClr val="002060"/>
                </a:solidFill>
                <a:latin typeface="Arial" charset="0"/>
              </a:rPr>
              <a:t>Ты можешь нечаянно обидеть человека, </a:t>
            </a:r>
          </a:p>
          <a:p>
            <a:pPr algn="ctr"/>
            <a:r>
              <a:rPr lang="ru-RU" sz="2400">
                <a:solidFill>
                  <a:srgbClr val="002060"/>
                </a:solidFill>
                <a:latin typeface="Arial" charset="0"/>
              </a:rPr>
              <a:t>читать грубости так же неприятно, как и слышать.</a:t>
            </a:r>
          </a:p>
        </p:txBody>
      </p:sp>
      <p:pic>
        <p:nvPicPr>
          <p:cNvPr id="37892" name="Picture 2" descr="C:\Documents and Settings\Администратор\Мои документы\Мероприятия 2012-2013\Интернет и Дети\happycompute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5" y="1000125"/>
            <a:ext cx="3143250" cy="329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Содержимое 1"/>
          <p:cNvSpPr>
            <a:spLocks noGrp="1"/>
          </p:cNvSpPr>
          <p:nvPr>
            <p:ph idx="1"/>
          </p:nvPr>
        </p:nvSpPr>
        <p:spPr>
          <a:xfrm>
            <a:off x="3571875" y="1214438"/>
            <a:ext cx="5429250" cy="3090862"/>
          </a:xfrm>
        </p:spPr>
        <p:txBody>
          <a:bodyPr>
            <a:normAutofit lnSpcReduction="10000"/>
          </a:bodyPr>
          <a:lstStyle/>
          <a:p>
            <a:pPr marL="358775" indent="0">
              <a:lnSpc>
                <a:spcPct val="150000"/>
              </a:lnSpc>
              <a:spcBef>
                <a:spcPct val="0"/>
              </a:spcBef>
              <a:buFont typeface="Wingdings 2" pitchFamily="18" charset="2"/>
              <a:buNone/>
            </a:pPr>
            <a:r>
              <a:rPr lang="ru-RU" sz="2000" b="1">
                <a:solidFill>
                  <a:srgbClr val="7030A0"/>
                </a:solidFill>
                <a:latin typeface="Arial" charset="0"/>
                <a:cs typeface="Arial" charset="0"/>
              </a:rPr>
              <a:t>Чтобы вор к нам не пришёл,</a:t>
            </a:r>
            <a:br>
              <a:rPr lang="ru-RU" sz="2000" b="1">
                <a:solidFill>
                  <a:srgbClr val="7030A0"/>
                </a:solidFill>
                <a:latin typeface="Arial" charset="0"/>
                <a:cs typeface="Arial" charset="0"/>
              </a:rPr>
            </a:br>
            <a:r>
              <a:rPr lang="ru-RU" sz="2000" b="1">
                <a:solidFill>
                  <a:srgbClr val="7030A0"/>
                </a:solidFill>
                <a:latin typeface="Arial" charset="0"/>
                <a:cs typeface="Arial" charset="0"/>
              </a:rPr>
              <a:t>И чужой нас не нашёл,</a:t>
            </a:r>
            <a:br>
              <a:rPr lang="ru-RU" sz="2000" b="1">
                <a:solidFill>
                  <a:srgbClr val="7030A0"/>
                </a:solidFill>
                <a:latin typeface="Arial" charset="0"/>
                <a:cs typeface="Arial" charset="0"/>
              </a:rPr>
            </a:br>
            <a:r>
              <a:rPr lang="ru-RU" sz="2000" b="1">
                <a:solidFill>
                  <a:srgbClr val="7030A0"/>
                </a:solidFill>
                <a:latin typeface="Arial" charset="0"/>
                <a:cs typeface="Arial" charset="0"/>
              </a:rPr>
              <a:t>Телефон свой, адрес, фото</a:t>
            </a:r>
            <a:br>
              <a:rPr lang="ru-RU" sz="2000" b="1">
                <a:solidFill>
                  <a:srgbClr val="7030A0"/>
                </a:solidFill>
                <a:latin typeface="Arial" charset="0"/>
                <a:cs typeface="Arial" charset="0"/>
              </a:rPr>
            </a:br>
            <a:r>
              <a:rPr lang="ru-RU" sz="2000" b="1">
                <a:solidFill>
                  <a:srgbClr val="7030A0"/>
                </a:solidFill>
                <a:latin typeface="Arial" charset="0"/>
                <a:cs typeface="Arial" charset="0"/>
              </a:rPr>
              <a:t>В интернет не помещай</a:t>
            </a:r>
            <a:br>
              <a:rPr lang="ru-RU" sz="2000" b="1">
                <a:solidFill>
                  <a:srgbClr val="7030A0"/>
                </a:solidFill>
                <a:latin typeface="Arial" charset="0"/>
                <a:cs typeface="Arial" charset="0"/>
              </a:rPr>
            </a:br>
            <a:r>
              <a:rPr lang="ru-RU" sz="2000" b="1">
                <a:solidFill>
                  <a:srgbClr val="7030A0"/>
                </a:solidFill>
                <a:latin typeface="Arial" charset="0"/>
                <a:cs typeface="Arial" charset="0"/>
              </a:rPr>
              <a:t>И другим не сообщай. </a:t>
            </a:r>
          </a:p>
          <a:p>
            <a:pPr marL="358775" indent="0">
              <a:buFont typeface="Wingdings 2" pitchFamily="18" charset="2"/>
              <a:buNone/>
            </a:pPr>
            <a:r>
              <a:rPr lang="ru-RU" sz="2000"/>
              <a:t> </a:t>
            </a:r>
          </a:p>
          <a:p>
            <a:pPr marL="358775" indent="0">
              <a:buFont typeface="Wingdings 2" pitchFamily="18" charset="2"/>
              <a:buNone/>
            </a:pPr>
            <a:r>
              <a:rPr lang="ru-RU" sz="2400"/>
              <a:t>	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142852"/>
            <a:ext cx="6429420" cy="121447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br>
              <a:rPr lang="ru-RU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br>
              <a:rPr lang="ru-RU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7. Не рассказывай о себе</a:t>
            </a:r>
            <a:br>
              <a:rPr lang="ru-RU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br>
              <a:rPr lang="ru-RU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8915" name="Rectangle 1"/>
          <p:cNvSpPr>
            <a:spLocks noChangeArrowheads="1"/>
          </p:cNvSpPr>
          <p:nvPr/>
        </p:nvSpPr>
        <p:spPr bwMode="auto">
          <a:xfrm>
            <a:off x="785813" y="4429125"/>
            <a:ext cx="7754937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>
                <a:solidFill>
                  <a:srgbClr val="002060"/>
                </a:solidFill>
                <a:latin typeface="Arial" charset="0"/>
                <a:cs typeface="Times New Roman" pitchFamily="18" charset="0"/>
              </a:rPr>
              <a:t>Никогда не рассказывай о себе незнакомым людям: </a:t>
            </a:r>
          </a:p>
          <a:p>
            <a:pPr algn="ctr"/>
            <a:r>
              <a:rPr lang="ru-RU" sz="2400">
                <a:solidFill>
                  <a:srgbClr val="002060"/>
                </a:solidFill>
                <a:latin typeface="Arial" charset="0"/>
                <a:cs typeface="Times New Roman" pitchFamily="18" charset="0"/>
              </a:rPr>
              <a:t>где ты живешь, учишься, </a:t>
            </a:r>
          </a:p>
          <a:p>
            <a:pPr algn="ctr"/>
            <a:r>
              <a:rPr lang="ru-RU" sz="2400">
                <a:solidFill>
                  <a:srgbClr val="002060"/>
                </a:solidFill>
                <a:latin typeface="Arial" charset="0"/>
                <a:cs typeface="Times New Roman" pitchFamily="18" charset="0"/>
              </a:rPr>
              <a:t>свой номер телефона. </a:t>
            </a:r>
          </a:p>
          <a:p>
            <a:pPr algn="ctr"/>
            <a:r>
              <a:rPr lang="ru-RU" sz="2400">
                <a:solidFill>
                  <a:srgbClr val="002060"/>
                </a:solidFill>
                <a:latin typeface="Arial" charset="0"/>
                <a:cs typeface="Times New Roman" pitchFamily="18" charset="0"/>
              </a:rPr>
              <a:t>Это должны знать только твои друзья и семья!</a:t>
            </a:r>
            <a:endParaRPr lang="ru-RU" sz="2400">
              <a:solidFill>
                <a:srgbClr val="002060"/>
              </a:solidFill>
              <a:latin typeface="Arial" charset="0"/>
            </a:endParaRPr>
          </a:p>
        </p:txBody>
      </p:sp>
      <p:pic>
        <p:nvPicPr>
          <p:cNvPr id="38916" name="Picture 2" descr="C:\Documents and Settings\Администратор\Мои документы\Downloads\Эесплуатация-хлебопеч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1428750"/>
            <a:ext cx="330517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3473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Даша\Desktop\открытый урок2\i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3857628"/>
            <a:ext cx="3962400" cy="2047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C:\Users\Даша\Desktop\открытый урок2\063b9f6c1546ffe7e4279429b73ac2a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714356"/>
            <a:ext cx="4286250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Даша\Desktop\открытый урок2\i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15532" y="428604"/>
            <a:ext cx="3585523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 descr="C:\Users\Даша\Desktop\открытый урок2\0001-001-Pravila-dvizhenija-dlja-detej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357297"/>
            <a:ext cx="4143404" cy="31075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8" name="Picture 4" descr="C:\Users\Даша\Desktop\открытый урок2\102-5-bezopasnost-dorozhnogo-dvizheniya-dlya-detej-v-kartinkakh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2928934"/>
            <a:ext cx="3409086" cy="34509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Даша\Desktop\открытый урок2\i (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17832" y="500042"/>
            <a:ext cx="3983250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1" name="Picture 3" descr="C:\Users\Даша\Desktop\открытый урок2\1302844254_staysoba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053934"/>
            <a:ext cx="4500594" cy="3375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20" y="1071546"/>
            <a:ext cx="9029780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Террористы- люди, которые</a:t>
            </a:r>
          </a:p>
          <a:p>
            <a:pPr algn="ctr"/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совершают действия,</a:t>
            </a:r>
          </a:p>
          <a:p>
            <a:pPr algn="ctr"/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</a:t>
            </a:r>
            <a:r>
              <a: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грожающие жизни людей.</a:t>
            </a:r>
          </a:p>
        </p:txBody>
      </p:sp>
      <p:pic>
        <p:nvPicPr>
          <p:cNvPr id="8194" name="Picture 2" descr="C:\Users\Даша\Desktop\открытый урок2\i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4071942"/>
            <a:ext cx="3457575" cy="2047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785794"/>
            <a:ext cx="602350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i="1" dirty="0">
                <a:solidFill>
                  <a:srgbClr val="FF0000"/>
                </a:solidFill>
              </a:rPr>
              <a:t>Правила действий</a:t>
            </a:r>
          </a:p>
          <a:p>
            <a:pPr algn="ctr"/>
            <a:r>
              <a:rPr lang="ru-RU" sz="4800" i="1" dirty="0">
                <a:solidFill>
                  <a:srgbClr val="FF0000"/>
                </a:solidFill>
              </a:rPr>
              <a:t> в опасных ситуациях 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9218" name="Picture 2" descr="C:\Users\Даша\Desktop\открытый урок2\84a17d107dd4129cd29eedf03b9142f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357430"/>
            <a:ext cx="5810267" cy="40917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714356"/>
            <a:ext cx="64381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Знакомые взрослые</a:t>
            </a:r>
          </a:p>
        </p:txBody>
      </p:sp>
      <p:pic>
        <p:nvPicPr>
          <p:cNvPr id="10242" name="Picture 2" descr="C:\Users\Даша\Desktop\открытый урок2\0302d338006a357a49c20e5fd3cc9fc2.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571744"/>
            <a:ext cx="2571768" cy="24417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3" name="Picture 3" descr="C:\Users\Даша\Desktop\открытый урок2\48962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1714488"/>
            <a:ext cx="3990982" cy="27453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4" name="Picture 4" descr="C:\Users\Даша\Desktop\открытый урок2\1_8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496" y="4714884"/>
            <a:ext cx="1785950" cy="17003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714356"/>
            <a:ext cx="71979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Незнакомые взрослые</a:t>
            </a:r>
          </a:p>
        </p:txBody>
      </p:sp>
      <p:pic>
        <p:nvPicPr>
          <p:cNvPr id="11266" name="Picture 2" descr="C:\Users\Даша\Desktop\открытый урок2\12147_14423078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1785926"/>
            <a:ext cx="3536182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7" name="Picture 3" descr="C:\Users\Даша\Desktop\открытый урок2\i (6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4214818"/>
            <a:ext cx="2643206" cy="21773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8" name="Picture 4" descr="C:\Users\Даша\Desktop\открытый урок2\img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1785925"/>
            <a:ext cx="3286148" cy="24646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197</TotalTime>
  <Words>1013</Words>
  <Application>Microsoft Office PowerPoint</Application>
  <PresentationFormat>Экран (4:3)</PresentationFormat>
  <Paragraphs>100</Paragraphs>
  <Slides>28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4" baseType="lpstr">
      <vt:lpstr>Arial</vt:lpstr>
      <vt:lpstr>Calibri</vt:lpstr>
      <vt:lpstr>Times New Roman</vt:lpstr>
      <vt:lpstr>Verdana</vt:lpstr>
      <vt:lpstr>Wingdings 2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1. Спрашивай взрослых </vt:lpstr>
      <vt:lpstr>2. Установи фильтр</vt:lpstr>
      <vt:lpstr>3. Не открывай файлы</vt:lpstr>
      <vt:lpstr>4. Не спеши отправлять SMS</vt:lpstr>
      <vt:lpstr>5. Осторожно с незнакомыми</vt:lpstr>
      <vt:lpstr>6. Будь дружелюбен</vt:lpstr>
      <vt:lpstr>  7. Не рассказывай о себе  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Даша</dc:creator>
  <cp:lastModifiedBy>lenovo</cp:lastModifiedBy>
  <cp:revision>17</cp:revision>
  <dcterms:created xsi:type="dcterms:W3CDTF">2016-04-20T19:47:30Z</dcterms:created>
  <dcterms:modified xsi:type="dcterms:W3CDTF">2023-11-19T15:29:06Z</dcterms:modified>
</cp:coreProperties>
</file>