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5" r:id="rId11"/>
    <p:sldId id="267" r:id="rId12"/>
    <p:sldId id="268" r:id="rId13"/>
    <p:sldId id="266" r:id="rId14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714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1410480" y="4082760"/>
            <a:ext cx="1048536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1410480" y="408276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783480" y="408276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955760" y="181008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501040" y="181008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1410480" y="408276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955760" y="408276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501040" y="408276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1410480" y="349560"/>
            <a:ext cx="10485360" cy="614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1410480" y="408276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783480" y="408276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1410480" y="4082760"/>
            <a:ext cx="1048536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1410480" y="4082760"/>
            <a:ext cx="1048536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1410480" y="408276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783480" y="408276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955760" y="181008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501040" y="181008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1410480" y="408276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955760" y="408276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501040" y="4082760"/>
            <a:ext cx="3376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410480" y="349560"/>
            <a:ext cx="10485360" cy="614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1410480" y="408276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783480" y="408276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783480" y="1810080"/>
            <a:ext cx="51166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1410480" y="4082760"/>
            <a:ext cx="1048536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05092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6000" b="0" strike="noStrike" spc="-1">
                <a:solidFill>
                  <a:srgbClr val="5F2348"/>
                </a:solidFill>
                <a:latin typeface="Arial Black"/>
              </a:rPr>
              <a:t>Образец заголовка</a:t>
            </a:r>
            <a:endParaRPr lang="ru-RU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A86D8748-EFA7-4B65-9C27-FC9EB4F30598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21.11.2023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44D8A9E-2DAC-48EC-BD5C-085F548C67E3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0" strike="noStrike" spc="-1">
                <a:solidFill>
                  <a:srgbClr val="5F2348"/>
                </a:solidFill>
                <a:latin typeface="Arial Black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DA8126D2-EDFD-4C6A-9327-7D5A523A4A64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21.11.2023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201DF4C9-0584-4473-9054-11575AADE9E9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Roman\Desktop\&#1054;&#1055;&#1056;&#1067;\&#1087;&#1088;&#1086;&#1077;&#1082;&#1090;%20&#1075;&#1086;&#1074;&#1086;&#1088;&#1080;%20.mp4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2050920" y="2379240"/>
            <a:ext cx="9143640" cy="167616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t/>
            </a:r>
            <a:br/>
            <a:r>
              <a:rPr lang="ru-RU" sz="4000" b="1" strike="noStrike" spc="-1">
                <a:solidFill>
                  <a:srgbClr val="5F2348"/>
                </a:solidFill>
                <a:latin typeface="Arial Black"/>
              </a:rPr>
              <a:t>« Проектная деятельность учащихся как средство формирования универсальных учебных действий».</a:t>
            </a:r>
            <a:r>
              <a:t/>
            </a:r>
            <a:br/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2783632" y="520272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b="0" strike="noStrike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Подготовила: Левушкина Валерия Евгеньевна</a:t>
            </a:r>
          </a:p>
          <a:p>
            <a:pPr algn="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400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spc="-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Краснинская</a:t>
            </a:r>
            <a:r>
              <a:rPr lang="ru-RU" sz="2400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 algn="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400" b="0" strike="noStrike" spc="-1" dirty="0" smtClean="0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 idx="4294967295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spc="-1" dirty="0" smtClean="0">
                <a:solidFill>
                  <a:srgbClr val="5F2348"/>
                </a:solidFill>
                <a:latin typeface="Arial Black"/>
              </a:rPr>
              <a:t>Проект «Моё генеалогическое древо»</a:t>
            </a: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" name="Содержимое 3" descr="xf-JbkOzkLQ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431704" y="1628800"/>
            <a:ext cx="6287459" cy="4715594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 idx="4294967295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spc="-1" dirty="0" smtClean="0">
                <a:solidFill>
                  <a:srgbClr val="5F2348"/>
                </a:solidFill>
                <a:latin typeface="Arial Black"/>
              </a:rPr>
              <a:t>Проект «Говори правильно»</a:t>
            </a: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проект говори 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15680" y="1484784"/>
            <a:ext cx="6432714" cy="4824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0" strike="noStrike" spc="-1">
                <a:solidFill>
                  <a:srgbClr val="5F2348"/>
                </a:solidFill>
                <a:latin typeface="Arial Black"/>
              </a:rPr>
              <a:t>Вывод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  Проектная деятельность позволяет реализовывать системно-деятельностный подход, формирующий у школьников умение учиться, создающий условия для реализации их возможностей и адаптации к условиям социальной среды, что соответствует целям ФГОС НОО.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0" strike="noStrike" spc="-1">
                <a:solidFill>
                  <a:srgbClr val="5F2348"/>
                </a:solidFill>
                <a:latin typeface="Arial Black"/>
              </a:rPr>
              <a:t>Цель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ru-RU" sz="4000" b="1" strike="noStrike" spc="-1" dirty="0">
                <a:solidFill>
                  <a:srgbClr val="000000"/>
                </a:solidFill>
                <a:latin typeface="Times New Roman"/>
              </a:rPr>
              <a:t>  Цель работы: </a:t>
            </a:r>
            <a:r>
              <a:rPr lang="ru-RU" sz="4000" b="0" strike="noStrike" spc="-1" dirty="0">
                <a:solidFill>
                  <a:srgbClr val="000000"/>
                </a:solidFill>
                <a:latin typeface="Times New Roman"/>
              </a:rPr>
              <a:t>раскрыть возможности применения метода проектов на уроках и во внеурочное время для формирования универсальных учебных действий обучающихся</a:t>
            </a: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0" strike="noStrike" spc="-1">
                <a:solidFill>
                  <a:srgbClr val="5F2348"/>
                </a:solidFill>
                <a:latin typeface="Arial Black"/>
              </a:rPr>
              <a:t>Задачи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410480" y="1440000"/>
            <a:ext cx="10289520" cy="4860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ru-RU" sz="3200" b="1" strike="noStrike" spc="-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3200" b="0" strike="noStrike" spc="-1" dirty="0">
                <a:latin typeface="Times New Roman" pitchFamily="18" charset="0"/>
                <a:cs typeface="Times New Roman" pitchFamily="18" charset="0"/>
              </a:rPr>
              <a:t>Продемонстрировать примеры проектов, используемых в практике работы учителем, направленные на формирования универсальных учебных действий обучающихся;</a:t>
            </a:r>
          </a:p>
          <a:p>
            <a:pPr>
              <a:buFont typeface="Arial" pitchFamily="34" charset="0"/>
              <a:buChar char="•"/>
            </a:pPr>
            <a:r>
              <a:rPr lang="ru-RU" sz="3200" b="0" strike="noStrike" spc="-1" dirty="0">
                <a:latin typeface="Times New Roman" pitchFamily="18" charset="0"/>
                <a:cs typeface="Times New Roman" pitchFamily="18" charset="0"/>
              </a:rPr>
              <a:t>Показать результативность использования метода проектов для формирования познавательной активности и стимулирования творческих способностей обучающихся</a:t>
            </a:r>
            <a:r>
              <a:rPr lang="ru-RU" sz="3200" b="0" strike="noStrike" spc="-1" dirty="0">
                <a:latin typeface="Arial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0" strike="noStrike" spc="-1" dirty="0">
                <a:solidFill>
                  <a:srgbClr val="5F2348"/>
                </a:solidFill>
                <a:latin typeface="Arial Black"/>
              </a:rPr>
              <a:t>Актуальность</a:t>
            </a: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ru-RU" sz="2800" b="1" strike="noStrike" spc="-1" dirty="0" smtClean="0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2800" b="1" strike="noStrike" spc="-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сегодня осознается всеми. ФГОС нового поколения требует использования в образовательном процессе технологий </a:t>
            </a:r>
            <a:r>
              <a:rPr lang="ru-RU" sz="2800" b="0" strike="noStrike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типа, методы проектно-исследовательской деятельности определены как одно из условий реализации основной образовательной программы начального общего образования.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spc="-1" dirty="0" smtClean="0">
                <a:solidFill>
                  <a:srgbClr val="5F2348"/>
                </a:solidFill>
                <a:latin typeface="Arial Black"/>
              </a:rPr>
              <a:t>Что такое проект?</a:t>
            </a: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– это специально организованный учителем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самостоятельно выполняемый учащимися комплекс действий, завершающихся созданием  творческого продукта.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временная целенаправленная деятельность на получение уникального результата.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Иными словами,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проект - это замысел, план 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продукт.</a:t>
            </a:r>
            <a:endParaRPr lang="ru-RU" sz="3200" b="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spc="-1" dirty="0" smtClean="0">
                <a:solidFill>
                  <a:srgbClr val="5F2348"/>
                </a:solidFill>
                <a:latin typeface="Arial Black"/>
              </a:rPr>
              <a:t>Этапы проекта</a:t>
            </a:r>
            <a:endParaRPr lang="ru-RU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Планировать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свою работу, заранее подсчитывать возможные результаты.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Использовать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различные источники информации, самостоятельно отбирать и накапливать материал.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Анализировать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отобранный материал.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Аргументировать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свою точку зрения, отстаивать её.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 Распределять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обязанности внутри группы, если это групповой проект.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6) Представлять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созданный продукт перед аудиторией.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7) Оценивать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себя и других.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3600" spc="-1" dirty="0" smtClean="0">
                <a:solidFill>
                  <a:srgbClr val="5F2348"/>
                </a:solidFill>
                <a:latin typeface="Arial Black"/>
              </a:rPr>
              <a:t>Формула пяти «П»</a:t>
            </a:r>
            <a:endParaRPr lang="ru-RU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Наличие Проблемы. 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Обязательное Планирование действий.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Поиск информации.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Результат работы- продукт.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Презентация результатов- представление готового проекта.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0" strike="noStrike" spc="-1">
                <a:solidFill>
                  <a:srgbClr val="5F2348"/>
                </a:solidFill>
                <a:latin typeface="Arial Black"/>
              </a:rPr>
              <a:t>Классификация проектов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u="sng" strike="noStrike" spc="-1" dirty="0">
                <a:solidFill>
                  <a:srgbClr val="000000"/>
                </a:solidFill>
                <a:uFillTx/>
                <a:latin typeface="Times New Roman"/>
              </a:rPr>
              <a:t>Классификация проектов</a:t>
            </a: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, в зависимости от количества учащихся проекты бывают: 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Индивидуальные;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Парные;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800" b="0" strike="noStrike" spc="-1" dirty="0" smtClean="0">
                <a:solidFill>
                  <a:srgbClr val="000000"/>
                </a:solidFill>
                <a:latin typeface="Times New Roman"/>
              </a:rPr>
              <a:t>Групповые</a:t>
            </a:r>
            <a:r>
              <a:rPr lang="ru-RU" sz="2800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410480" y="349560"/>
            <a:ext cx="1048536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4400" b="0" strike="noStrike" spc="-1">
                <a:solidFill>
                  <a:srgbClr val="5F2348"/>
                </a:solidFill>
                <a:latin typeface="Arial Black"/>
              </a:rPr>
              <a:t>Классификация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1410480" y="1810080"/>
            <a:ext cx="10485360" cy="43509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</a:rPr>
              <a:t>Краткосрочные проекты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 могут укладываться в </a:t>
            </a:r>
            <a:r>
              <a:rPr lang="ru-RU" sz="2800" b="1" strike="noStrike" spc="-1">
                <a:solidFill>
                  <a:srgbClr val="000000"/>
                </a:solidFill>
                <a:latin typeface="Times New Roman"/>
              </a:rPr>
              <a:t>один урок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 или менее. Примеры таких проектов: «Красная книга Камчатки», «Живая азбука», «Рассказ о слове», «Узоры и орнаменты» и другие. 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</a:rPr>
              <a:t>Среднесрочные- от 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1 до 2 месяцев. в номинации «Конкурс практических работ», получили диплом 1 степени.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"/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</a:rPr>
              <a:t>Долгосрочные (годовые) проекты- 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требуют более длительной подготовки, могут выполняться как в группах, так и индивидуально.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+ а ауниверса 1</Template>
  <TotalTime>33</TotalTime>
  <Words>228</Words>
  <Application>Microsoft Office PowerPoint</Application>
  <PresentationFormat>Произвольный</PresentationFormat>
  <Paragraphs>44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Office Theme</vt:lpstr>
      <vt:lpstr> « Проектная деятельность учащихся как средство формирования универсальных учебных действий». </vt:lpstr>
      <vt:lpstr>Цель</vt:lpstr>
      <vt:lpstr>Задачи</vt:lpstr>
      <vt:lpstr>Актуальность</vt:lpstr>
      <vt:lpstr>Что такое проект?</vt:lpstr>
      <vt:lpstr>Этапы проекта</vt:lpstr>
      <vt:lpstr>Формула пяти «П»</vt:lpstr>
      <vt:lpstr>Классификация проектов</vt:lpstr>
      <vt:lpstr>Классификация</vt:lpstr>
      <vt:lpstr>Проект «Моё генеалогическое древо»</vt:lpstr>
      <vt:lpstr>Проект «Говори правильно»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 Универсальный</dc:title>
  <dc:subject/>
  <dc:creator>Эрика</dc:creator>
  <dc:description/>
  <cp:lastModifiedBy>Roman</cp:lastModifiedBy>
  <cp:revision>7</cp:revision>
  <dcterms:created xsi:type="dcterms:W3CDTF">2021-11-03T13:45:52Z</dcterms:created>
  <dcterms:modified xsi:type="dcterms:W3CDTF">2023-11-21T15:32:15Z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Произвольный</vt:lpwstr>
  </property>
  <property fmtid="{D5CDD505-2E9C-101B-9397-08002B2CF9AE}" pid="3" name="Slides">
    <vt:i4>11</vt:i4>
  </property>
</Properties>
</file>