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1.jpeg" ContentType="image/jpeg"/>
  <Override PartName="/ppt/media/image2.jpeg" ContentType="image/jpeg"/>
  <Override PartName="/ppt/media/image8.png" ContentType="image/pn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7.png" ContentType="image/png"/>
  <Override PartName="/ppt/media/image6.jpeg" ContentType="image/jpeg"/>
  <Override PartName="/ppt/media/image9.png" ContentType="image/png"/>
  <Override PartName="/ppt/media/image10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://img-fotki.yandex.ru/get/6813/16969765.242/0_9226f_d561e272_M.png" TargetMode="External"/><Relationship Id="rId2" Type="http://schemas.openxmlformats.org/officeDocument/2006/relationships/hyperlink" Target="http://s4.pic4you.ru/y2014/08-19/24687/4552525-thumb.png" TargetMode="External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720000" y="1951200"/>
            <a:ext cx="7770600" cy="146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Calibri"/>
                <a:ea typeface="Segoe UI"/>
              </a:rPr>
              <a:t>Практическая работа №3 </a:t>
            </a:r>
            <a:br/>
            <a:r>
              <a:rPr b="1" lang="ru-RU" sz="2600" spc="-1" strike="noStrike">
                <a:solidFill>
                  <a:srgbClr val="000000"/>
                </a:solidFill>
                <a:latin typeface="Calibri"/>
                <a:ea typeface="Segoe UI"/>
              </a:rPr>
              <a:t>«Получение кислорода разложением перманганата калия и исследование его свойств»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subTitle"/>
          </p:nvPr>
        </p:nvSpPr>
        <p:spPr>
          <a:xfrm>
            <a:off x="2448000" y="5508360"/>
            <a:ext cx="4750560" cy="79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Презентацию подготовила учитель химии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i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Соколовская Ирина Владимировна учитель химии МКОУ «Таборинская СОШ», ВКК.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algn="just">
              <a:lnSpc>
                <a:spcPct val="100000"/>
              </a:lnSpc>
              <a:spcAft>
                <a:spcPts val="601"/>
              </a:spcAf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Вывод</a:t>
            </a:r>
            <a:r>
              <a:rPr b="1" i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: </a:t>
            </a:r>
            <a:endParaRPr b="0" lang="ru-RU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1"/>
              </a:spcAft>
            </a:pPr>
            <a:r>
              <a:rPr b="1" i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 </a:t>
            </a:r>
            <a:r>
              <a:rPr b="1" i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Научились получать газ кислород и  собирать его методом вытеснения воздуха и методом вытеснения воды.</a:t>
            </a:r>
            <a:endParaRPr b="0" lang="ru-RU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1"/>
              </a:spcAft>
            </a:pPr>
            <a:r>
              <a:rPr b="1" i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  </a:t>
            </a:r>
            <a:r>
              <a:rPr b="1" i="1" lang="ru-RU" sz="3200" spc="-1" strike="noStrike">
                <a:solidFill>
                  <a:srgbClr val="000000"/>
                </a:solidFill>
                <a:latin typeface="Times New Roman"/>
                <a:ea typeface="Segoe UI"/>
              </a:rPr>
              <a:t>Изучили физические и химические свойства кислорода.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 algn="ctr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i="1" lang="ru-RU" sz="3200" spc="-1" strike="noStrike">
                <a:solidFill>
                  <a:srgbClr val="000084"/>
                </a:solidFill>
                <a:latin typeface="Arial"/>
              </a:rPr>
              <a:t>Спасибо за внимание!!!!!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2060"/>
                </a:solidFill>
                <a:latin typeface="Calibri"/>
              </a:rPr>
              <a:t>Интернет-ресурсы: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http://img-fotki.yandex.ru/get/6813/16969765.242/0_9226f_d561e272_M.png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-колбы</a:t>
            </a:r>
            <a:endParaRPr b="0" lang="ru-RU" sz="32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http://s4.pic4you.ru/y2014/08-19/24687/4552525-thumb.png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-микроскоп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360000" y="1980000"/>
            <a:ext cx="8227800" cy="1798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Цель работы: </a:t>
            </a:r>
            <a:r>
              <a:rPr b="0" i="1" lang="ru-RU" sz="2600" spc="-1" strike="noStrike">
                <a:solidFill>
                  <a:srgbClr val="000000"/>
                </a:solidFill>
                <a:latin typeface="Times New Roman"/>
              </a:rPr>
              <a:t>получить кислород разложением перманганата калия и изучить его свойства.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Times New Roman"/>
              </a:rPr>
              <a:t>Оборудование и реактивы: </a:t>
            </a:r>
            <a:r>
              <a:rPr b="0" i="1" lang="ru-RU" sz="2600" spc="-1" strike="noStrike">
                <a:solidFill>
                  <a:srgbClr val="000000"/>
                </a:solidFill>
                <a:latin typeface="Times New Roman"/>
              </a:rPr>
              <a:t>лабораторный штатив с лапкой, спиртовка, пробка с газоотводной трубкой, вата, лучинка, пробирка с пробкой, кристаллизатор с водой, стакан, перманганат калия.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16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spcAft>
                <a:spcPts val="601"/>
              </a:spcAft>
              <a:tabLst>
                <a:tab algn="l" pos="448920"/>
              </a:tabLst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Соберите прибор для получения газа,</a:t>
            </a:r>
            <a:r>
              <a:rPr b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 </a:t>
            </a: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проверьте на герметичность, поместите в него перманганат калия (до 1/5 объема пробирки), у отверстия пробирки положите небольшой ватный тампон для улавливания твердых частиц. Закройте пробирку пробкой с газоотводной трубкой и укрепите в лапке штатива так, чтобы конец газоотводной трубки доходил почти до дна стакана.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196" name="" descr=""/>
          <p:cNvPicPr/>
          <p:nvPr/>
        </p:nvPicPr>
        <p:blipFill>
          <a:blip r:embed="rId1"/>
          <a:stretch/>
        </p:blipFill>
        <p:spPr>
          <a:xfrm>
            <a:off x="3482640" y="4754880"/>
            <a:ext cx="2096280" cy="190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0000"/>
              </a:lnSpc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   </a:t>
            </a: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Осторожно начинайте нагревать сначала всю пробирку, а затем только то место, где находится вещество. Через полминуты начинайте проверять тлеющей лучиной заполнение стакана кислородом.    Сделайте вывод о способе обнаружения газа кислорода.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  </a:t>
            </a: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Поясните, почему кислород можно собрать методом вытеснения воздуха?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200" name=""/>
          <p:cNvGraphicFramePr/>
          <p:nvPr/>
        </p:nvGraphicFramePr>
        <p:xfrm>
          <a:off x="1259640" y="379800"/>
          <a:ext cx="6659280" cy="4511880"/>
        </p:xfrm>
        <a:graphic>
          <a:graphicData uri="http://schemas.openxmlformats.org/drawingml/2006/table">
            <a:tbl>
              <a:tblPr/>
              <a:tblGrid>
                <a:gridCol w="2218680"/>
                <a:gridCol w="2218680"/>
                <a:gridCol w="2222280"/>
              </a:tblGrid>
              <a:tr h="75996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делали?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наблюдали?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Выводы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167148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Сборка прибора для получения кислорода. Проверка прибора на герметичность.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Выделяются пузырьки газа.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Прибор собран герметично.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20808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Получение кислорода из перманганата калия при нагревании.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Происходит реакция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1"/>
                        </a:spcAft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2KMnO</a:t>
                      </a:r>
                      <a:r>
                        <a:rPr b="0" i="1" lang="ru-RU" sz="2000" spc="-1" strike="noStrike" baseline="-8000">
                          <a:latin typeface="Times New Roman"/>
                        </a:rPr>
                        <a:t>4</a:t>
                      </a:r>
                      <a:r>
                        <a:rPr b="0" i="1" lang="ru-RU" sz="2000" spc="-1" strike="noStrike">
                          <a:latin typeface="Times New Roman"/>
                        </a:rPr>
                        <a:t>=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1"/>
                        </a:spcAft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 </a:t>
                      </a:r>
                      <a:r>
                        <a:rPr b="0" i="1" lang="ru-RU" sz="1800" spc="-1" strike="noStrike">
                          <a:latin typeface="Times New Roman"/>
                        </a:rPr>
                        <a:t>K</a:t>
                      </a:r>
                      <a:r>
                        <a:rPr b="0" i="1" lang="ru-RU" sz="1800" spc="-1" strike="noStrike" baseline="-8000">
                          <a:latin typeface="Times New Roman"/>
                        </a:rPr>
                        <a:t>2</a:t>
                      </a:r>
                      <a:r>
                        <a:rPr b="0" i="1" lang="ru-RU" sz="1800" spc="-1" strike="noStrike">
                          <a:latin typeface="Times New Roman"/>
                        </a:rPr>
                        <a:t>MnO</a:t>
                      </a:r>
                      <a:r>
                        <a:rPr b="0" i="1" lang="ru-RU" sz="1800" spc="-1" strike="noStrike" baseline="-8000">
                          <a:latin typeface="Times New Roman"/>
                        </a:rPr>
                        <a:t>4</a:t>
                      </a:r>
                      <a:r>
                        <a:rPr b="0" i="1" lang="ru-RU" sz="2000" spc="-1" strike="noStrike">
                          <a:latin typeface="Times New Roman"/>
                        </a:rPr>
                        <a:t> + MnO</a:t>
                      </a:r>
                      <a:r>
                        <a:rPr b="0" i="1" lang="ru-RU" sz="2000" spc="-1" strike="noStrike" baseline="-8000">
                          <a:latin typeface="Times New Roman"/>
                        </a:rPr>
                        <a:t>2</a:t>
                      </a:r>
                      <a:r>
                        <a:rPr b="0" i="1" lang="ru-RU" sz="2000" spc="-1" strike="noStrike">
                          <a:latin typeface="Times New Roman"/>
                        </a:rPr>
                        <a:t> + O</a:t>
                      </a:r>
                      <a:r>
                        <a:rPr b="0" i="1" lang="ru-RU" sz="2000" spc="-1" strike="noStrike" baseline="-8000">
                          <a:latin typeface="Times New Roman"/>
                        </a:rPr>
                        <a:t>2</a:t>
                      </a:r>
                      <a:r>
                        <a:rPr b="0" i="1" lang="ru-RU" sz="2000" spc="-1" strike="noStrike">
                          <a:latin typeface="Times New Roman"/>
                        </a:rPr>
                        <a:t> ↑</a:t>
                      </a:r>
                      <a:endParaRPr b="0" lang="ru-RU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1"/>
                        </a:spcAft>
                      </a:pP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000" spc="-1" strike="noStrike">
                          <a:latin typeface="Times New Roman"/>
                        </a:rPr>
                        <a:t>Кислород в лаборатории получают разложением перманганата калия при нагревании.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pic>
        <p:nvPicPr>
          <p:cNvPr id="201" name="" descr=""/>
          <p:cNvPicPr/>
          <p:nvPr/>
        </p:nvPicPr>
        <p:blipFill>
          <a:blip r:embed="rId1"/>
          <a:stretch/>
        </p:blipFill>
        <p:spPr>
          <a:xfrm>
            <a:off x="3706560" y="5220000"/>
            <a:ext cx="1692360" cy="1258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457200" y="1080000"/>
            <a:ext cx="8228160" cy="450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00000"/>
              </a:lnSpc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  </a:t>
            </a:r>
            <a:r>
              <a:rPr b="1" i="1" lang="ru-RU" sz="2600" spc="-1" strike="noStrike">
                <a:solidFill>
                  <a:srgbClr val="000000"/>
                </a:solidFill>
                <a:latin typeface="Times New Roman"/>
                <a:ea typeface="Segoe UI"/>
              </a:rPr>
              <a:t>Конец газоотводной трубки опустите в кристаллизатор с водой, поднесите к отверстию пробирки, заполненной водой, и когда кислород полностью вытеснит воду, пробирку плотно закройте пробкой под водой и выньте ее. Не забудьте: прежде чем прекратить нагревание, выньте конец газоотводной трубки из воды.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204" name="" descr=""/>
          <p:cNvPicPr/>
          <p:nvPr/>
        </p:nvPicPr>
        <p:blipFill>
          <a:blip r:embed="rId1"/>
          <a:stretch/>
        </p:blipFill>
        <p:spPr>
          <a:xfrm>
            <a:off x="3060000" y="4214880"/>
            <a:ext cx="2853720" cy="208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48920" algn="ctr">
              <a:lnSpc>
                <a:spcPct val="100000"/>
              </a:lnSpc>
              <a:spcAft>
                <a:spcPts val="601"/>
              </a:spcAft>
              <a:tabLst>
                <a:tab algn="l" pos="448920"/>
              </a:tabLst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</a:rPr>
              <a:t>Опустите в пробирку тлеющую лучинку. Почему загорается лучинка? Поясните, почему кислород можно собрать методом вытеснения воды?</a:t>
            </a:r>
            <a:endParaRPr b="0" lang="ru-RU" sz="2600" spc="-1" strike="noStrike">
              <a:latin typeface="Arial"/>
            </a:endParaRPr>
          </a:p>
          <a:p>
            <a:pPr marL="448920" algn="ctr">
              <a:lnSpc>
                <a:spcPct val="100000"/>
              </a:lnSpc>
              <a:spcAft>
                <a:spcPts val="601"/>
              </a:spcAft>
              <a:tabLst>
                <a:tab algn="l" pos="448920"/>
              </a:tabLst>
            </a:pPr>
            <a:r>
              <a:rPr b="1" i="1" lang="ru-RU" sz="2600" spc="-1" strike="noStrike">
                <a:solidFill>
                  <a:srgbClr val="000000"/>
                </a:solidFill>
                <a:latin typeface="Times New Roman"/>
              </a:rPr>
              <a:t>По итогам проведенных опытов заполните таблицу, сделайте вывод.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207" name="" descr=""/>
          <p:cNvPicPr/>
          <p:nvPr/>
        </p:nvPicPr>
        <p:blipFill>
          <a:blip r:embed="rId1"/>
          <a:stretch/>
        </p:blipFill>
        <p:spPr>
          <a:xfrm>
            <a:off x="3772080" y="3694680"/>
            <a:ext cx="1987200" cy="264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816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210" name=""/>
          <p:cNvGraphicFramePr/>
          <p:nvPr/>
        </p:nvGraphicFramePr>
        <p:xfrm>
          <a:off x="1080000" y="900000"/>
          <a:ext cx="7019280" cy="4205880"/>
        </p:xfrm>
        <a:graphic>
          <a:graphicData uri="http://schemas.openxmlformats.org/drawingml/2006/table">
            <a:tbl>
              <a:tblPr/>
              <a:tblGrid>
                <a:gridCol w="2338920"/>
                <a:gridCol w="2338920"/>
                <a:gridCol w="2341800"/>
              </a:tblGrid>
              <a:tr h="13104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делали?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наблюдали?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Выводы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28958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Доказательство наличия кислорода тлеющей лучинкой.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Тлеющая лучинка вспыхивает.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Кислород поддерживает горение, газ кислород можно обнаружить тлеющей лучинкой</a:t>
                      </a:r>
                      <a:r>
                        <a:rPr b="0" i="1" lang="ru-RU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160" cy="124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212" name=""/>
          <p:cNvGraphicFramePr/>
          <p:nvPr/>
        </p:nvGraphicFramePr>
        <p:xfrm>
          <a:off x="1080360" y="900360"/>
          <a:ext cx="7019280" cy="4205880"/>
        </p:xfrm>
        <a:graphic>
          <a:graphicData uri="http://schemas.openxmlformats.org/drawingml/2006/table">
            <a:tbl>
              <a:tblPr/>
              <a:tblGrid>
                <a:gridCol w="2799720"/>
                <a:gridCol w="1878120"/>
                <a:gridCol w="2341800"/>
              </a:tblGrid>
              <a:tr h="13104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делали?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Что наблюдали?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latin typeface="Arial"/>
                        </a:rPr>
                        <a:t>Выводы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28958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Собирание О</a:t>
                      </a:r>
                      <a:r>
                        <a:rPr b="0" i="1" lang="ru-RU" sz="2200" spc="-1" strike="noStrike" baseline="-8000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2 </a:t>
                      </a: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двумя методами:</a:t>
                      </a:r>
                      <a:br/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вытеснением воздуха(а),</a:t>
                      </a:r>
                      <a:br/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вытеснением воды (б).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22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Кислород вытесняет воздух и воду из сосудов.</a:t>
                      </a:r>
                      <a:endParaRPr b="0" lang="ru-RU" sz="22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Кислород – газ без цвета и запаха,</a:t>
                      </a:r>
                      <a:br/>
                      <a:r>
                        <a:rPr b="0" i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немного тяжелее воздуха, поэтому</a:t>
                      </a:r>
                      <a:br/>
                      <a:r>
                        <a:rPr b="0" i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его собирают в сосуд, поставленный на дно.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i="1" lang="ru-RU" sz="1800" spc="-1" strike="noStrike">
                          <a:solidFill>
                            <a:srgbClr val="000000"/>
                          </a:solidFill>
                          <a:latin typeface="Times New Roman"/>
                          <a:ea typeface="Segoe UI"/>
                        </a:rPr>
                        <a:t>Кислород малорастворим в воде, поэтому его можно собирать методом вытеснения воды.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pic>
        <p:nvPicPr>
          <p:cNvPr id="213" name="" descr=""/>
          <p:cNvPicPr/>
          <p:nvPr/>
        </p:nvPicPr>
        <p:blipFill>
          <a:blip r:embed="rId1"/>
          <a:stretch/>
        </p:blipFill>
        <p:spPr>
          <a:xfrm>
            <a:off x="3960000" y="3758400"/>
            <a:ext cx="1751400" cy="920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Application>LibreOffice/7.2.1.2$Windows_X86_64 LibreOffice_project/87b77fad49947c1441b67c559c339af8f3517e22</Application>
  <AppVersion>15.0000</AppVersion>
  <Words>23</Words>
  <Paragraphs>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2014-10-17T02:12:13Z</dcterms:created>
  <dc:creator>Наталья</dc:creator>
  <dc:description/>
  <dc:language>ru-RU</dc:language>
  <cp:lastModifiedBy/>
  <dcterms:modified xsi:type="dcterms:W3CDTF">2023-03-10T12:56:02Z</dcterms:modified>
  <cp:revision>16</cp:revision>
  <dc:subject/>
  <dc:title>Шаблон презентации по химии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3</vt:i4>
  </property>
</Properties>
</file>