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9" r:id="rId4"/>
    <p:sldId id="269" r:id="rId5"/>
    <p:sldId id="260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ECD53-98B9-4E95-BAE4-D61B9480D771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5303E-DF7C-4AED-AC14-40DD728219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733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5303E-DF7C-4AED-AC14-40DD7282197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5013176"/>
            <a:ext cx="6929486" cy="1357322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dirty="0" smtClean="0">
                <a:solidFill>
                  <a:schemeClr val="accent3"/>
                </a:solidFill>
                <a:latin typeface="Comic Sans MS" pitchFamily="66" charset="0"/>
              </a:rPr>
              <a:t>         Макарова Мария</a:t>
            </a:r>
            <a:br>
              <a:rPr lang="ru-RU" sz="280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2800" b="0" dirty="0" smtClean="0">
                <a:solidFill>
                  <a:schemeClr val="accent3"/>
                </a:solidFill>
                <a:latin typeface="Comic Sans MS" pitchFamily="66" charset="0"/>
              </a:rPr>
              <a:t>ученица 2 А класса </a:t>
            </a:r>
            <a:r>
              <a:rPr lang="ru-RU" sz="2800" b="0" dirty="0" smtClean="0">
                <a:solidFill>
                  <a:schemeClr val="accent3"/>
                </a:solidFill>
                <a:latin typeface="Comic Sans MS" pitchFamily="66" charset="0"/>
              </a:rPr>
              <a:t/>
            </a:r>
            <a:br>
              <a:rPr lang="ru-RU" sz="2800" b="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2800" b="0" dirty="0" smtClean="0">
                <a:solidFill>
                  <a:schemeClr val="accent3"/>
                </a:solidFill>
                <a:latin typeface="Comic Sans MS" pitchFamily="66" charset="0"/>
              </a:rPr>
              <a:t>МБОУ </a:t>
            </a:r>
            <a:r>
              <a:rPr lang="ru-RU" sz="2800" b="0" dirty="0" smtClean="0">
                <a:solidFill>
                  <a:schemeClr val="accent3"/>
                </a:solidFill>
                <a:latin typeface="Comic Sans MS" pitchFamily="66" charset="0"/>
              </a:rPr>
              <a:t>«СШ №10</a:t>
            </a:r>
            <a:r>
              <a:rPr lang="ru-RU" sz="2800" b="0" dirty="0" smtClean="0">
                <a:solidFill>
                  <a:schemeClr val="accent3"/>
                </a:solidFill>
                <a:latin typeface="Comic Sans MS" pitchFamily="66" charset="0"/>
              </a:rPr>
              <a:t>»</a:t>
            </a:r>
            <a:br>
              <a:rPr lang="ru-RU" sz="2800" b="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2800" b="0" dirty="0" smtClean="0">
                <a:solidFill>
                  <a:schemeClr val="accent3"/>
                </a:solidFill>
                <a:latin typeface="Comic Sans MS" pitchFamily="66" charset="0"/>
              </a:rPr>
              <a:t>г. Нижневартовск</a:t>
            </a:r>
            <a:endParaRPr lang="ru-RU" sz="2800" b="0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1428736"/>
            <a:ext cx="4457704" cy="27146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3"/>
                </a:solidFill>
                <a:latin typeface="Comic Sans MS" pitchFamily="66" charset="0"/>
              </a:rPr>
              <a:t>Способы применения пищевой соды в быту</a:t>
            </a:r>
            <a:endParaRPr lang="ru-RU" sz="4000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357298"/>
            <a:ext cx="2209791" cy="308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143932" cy="3286124"/>
          </a:xfrm>
        </p:spPr>
        <p:txBody>
          <a:bodyPr>
            <a:normAutofit/>
          </a:bodyPr>
          <a:lstStyle/>
          <a:p>
            <a:pPr lvl="0"/>
            <a:r>
              <a:rPr lang="ru-RU" sz="2200" b="1" dirty="0" smtClean="0">
                <a:solidFill>
                  <a:schemeClr val="accent3"/>
                </a:solidFill>
                <a:latin typeface="Comic Sans MS" pitchFamily="66" charset="0"/>
              </a:rPr>
              <a:t>Печем оладьи </a:t>
            </a:r>
            <a: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2000" u="sng" dirty="0" smtClean="0">
                <a:solidFill>
                  <a:schemeClr val="accent3"/>
                </a:solidFill>
                <a:latin typeface="Comic Sans MS" pitchFamily="66" charset="0"/>
              </a:rPr>
              <a:t>Цель:</a:t>
            </a:r>
            <a: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  <a:t> сравнить оладьи, спеченные с добавлением пищевой соды и без нее.</a:t>
            </a:r>
            <a:b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2000" u="sng" dirty="0" smtClean="0">
                <a:solidFill>
                  <a:schemeClr val="accent3"/>
                </a:solidFill>
                <a:latin typeface="Comic Sans MS" pitchFamily="66" charset="0"/>
              </a:rPr>
              <a:t>Вывод:</a:t>
            </a:r>
            <a: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  <a:t> Оказалось, что оладьи из теста с добавлением пищевой соды намного пышнее, красивее и вкуснее. Никто из членов моей семьи не выбрал оладьи без пищевой соды.  Значит пищевая сода – незаменимый ингредиент для приготовления </a:t>
            </a:r>
            <a:r>
              <a:rPr lang="ru-RU" sz="2000" dirty="0" err="1" smtClean="0">
                <a:solidFill>
                  <a:schemeClr val="accent3"/>
                </a:solidFill>
                <a:latin typeface="Comic Sans MS" pitchFamily="66" charset="0"/>
              </a:rPr>
              <a:t>оладей</a:t>
            </a:r>
            <a: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IMG_20220206_093606 (1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10"/>
          <a:stretch>
            <a:fillRect/>
          </a:stretch>
        </p:blipFill>
        <p:spPr bwMode="auto">
          <a:xfrm>
            <a:off x="2267744" y="2924944"/>
            <a:ext cx="4169643" cy="3164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58246" cy="207170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3"/>
                </a:solidFill>
                <a:latin typeface="Comic Sans MS" pitchFamily="66" charset="0"/>
              </a:rPr>
              <a:t>Бурлящая </a:t>
            </a:r>
            <a:r>
              <a:rPr lang="ru-RU" sz="2000" b="1" dirty="0" err="1">
                <a:solidFill>
                  <a:schemeClr val="accent3"/>
                </a:solidFill>
                <a:latin typeface="Comic Sans MS" pitchFamily="66" charset="0"/>
              </a:rPr>
              <a:t>бомбочка</a:t>
            </a:r>
            <a:r>
              <a:rPr lang="ru-RU" sz="2000" b="1" dirty="0">
                <a:solidFill>
                  <a:schemeClr val="accent3"/>
                </a:solidFill>
                <a:latin typeface="Comic Sans MS" pitchFamily="66" charset="0"/>
              </a:rPr>
              <a:t> для ванн </a:t>
            </a:r>
            <a:br>
              <a:rPr lang="ru-RU" sz="2000" b="1" dirty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1800" dirty="0">
                <a:solidFill>
                  <a:schemeClr val="accent3"/>
                </a:solidFill>
                <a:latin typeface="Comic Sans MS" pitchFamily="66" charset="0"/>
              </a:rPr>
              <a:t>Цель: узнать, можно ли с помощью пищевой соды, лимонной кислоты и морской соли сделать </a:t>
            </a:r>
            <a:r>
              <a:rPr lang="ru-RU" sz="1800" dirty="0" err="1">
                <a:solidFill>
                  <a:schemeClr val="accent3"/>
                </a:solidFill>
                <a:latin typeface="Comic Sans MS" pitchFamily="66" charset="0"/>
              </a:rPr>
              <a:t>бомбочку</a:t>
            </a:r>
            <a:r>
              <a:rPr lang="ru-RU" sz="1800" dirty="0">
                <a:solidFill>
                  <a:schemeClr val="accent3"/>
                </a:solidFill>
                <a:latin typeface="Comic Sans MS" pitchFamily="66" charset="0"/>
              </a:rPr>
              <a:t> для ванн</a:t>
            </a:r>
            <a:r>
              <a:rPr lang="ru-RU" sz="1800" dirty="0" smtClean="0">
                <a:solidFill>
                  <a:schemeClr val="accent3"/>
                </a:solidFill>
                <a:latin typeface="Comic Sans MS" pitchFamily="66" charset="0"/>
              </a:rPr>
              <a:t>.</a:t>
            </a:r>
            <a:r>
              <a:rPr lang="ru-RU" sz="1800" dirty="0">
                <a:solidFill>
                  <a:schemeClr val="accent3"/>
                </a:solidFill>
                <a:latin typeface="Comic Sans MS" pitchFamily="66" charset="0"/>
              </a:rPr>
              <a:t/>
            </a:r>
            <a:br>
              <a:rPr lang="ru-RU" sz="1800" dirty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1800" dirty="0">
                <a:solidFill>
                  <a:schemeClr val="accent3"/>
                </a:solidFill>
                <a:latin typeface="Comic Sans MS" pitchFamily="66" charset="0"/>
              </a:rPr>
              <a:t>Вывод: с простых ингредиентов можно в домашних условиях изготовить </a:t>
            </a:r>
            <a:r>
              <a:rPr lang="ru-RU" sz="1800" dirty="0" err="1">
                <a:solidFill>
                  <a:schemeClr val="accent3"/>
                </a:solidFill>
                <a:latin typeface="Comic Sans MS" pitchFamily="66" charset="0"/>
              </a:rPr>
              <a:t>бомбочку</a:t>
            </a:r>
            <a:r>
              <a:rPr lang="ru-RU" sz="1800" dirty="0">
                <a:solidFill>
                  <a:schemeClr val="accent3"/>
                </a:solidFill>
                <a:latin typeface="Comic Sans MS" pitchFamily="66" charset="0"/>
              </a:rPr>
              <a:t> для ванны, стоимость ее будет намного меньше магазинной и состав безопасен для нашей кожи.</a:t>
            </a:r>
          </a:p>
        </p:txBody>
      </p:sp>
      <p:pic>
        <p:nvPicPr>
          <p:cNvPr id="3074" name="Picture 2" descr="IMG_20220227_1830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4"/>
          <a:stretch>
            <a:fillRect/>
          </a:stretch>
        </p:blipFill>
        <p:spPr bwMode="auto">
          <a:xfrm>
            <a:off x="611559" y="2461145"/>
            <a:ext cx="2245031" cy="19891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Picture 3" descr="IMG_20220227_1835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46"/>
          <a:stretch>
            <a:fillRect/>
          </a:stretch>
        </p:blipFill>
        <p:spPr bwMode="auto">
          <a:xfrm>
            <a:off x="6300192" y="2492897"/>
            <a:ext cx="2363664" cy="20451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 descr="IMG_20220227_18335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24"/>
          <a:stretch>
            <a:fillRect/>
          </a:stretch>
        </p:blipFill>
        <p:spPr bwMode="auto">
          <a:xfrm>
            <a:off x="3419872" y="2440512"/>
            <a:ext cx="2393826" cy="21142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8" name="Picture 6" descr="IMG_20220227_1843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24"/>
          <a:stretch>
            <a:fillRect/>
          </a:stretch>
        </p:blipFill>
        <p:spPr bwMode="auto">
          <a:xfrm>
            <a:off x="1686434" y="4679092"/>
            <a:ext cx="2340311" cy="20162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0" name="Picture 8" descr="IMG_20220228_21450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" t="21048" r="10090" b="12592"/>
          <a:stretch/>
        </p:blipFill>
        <p:spPr bwMode="auto">
          <a:xfrm>
            <a:off x="5076056" y="4679092"/>
            <a:ext cx="2592288" cy="20906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2511420"/>
          </a:xfrm>
        </p:spPr>
        <p:txBody>
          <a:bodyPr>
            <a:normAutofit/>
          </a:bodyPr>
          <a:lstStyle/>
          <a:p>
            <a:pPr lvl="0"/>
            <a:r>
              <a:rPr lang="ru-RU" sz="2200" b="1" dirty="0" smtClean="0">
                <a:solidFill>
                  <a:schemeClr val="accent3"/>
                </a:solidFill>
                <a:latin typeface="Comic Sans MS" pitchFamily="66" charset="0"/>
              </a:rPr>
              <a:t>Надуваем воздушный шар </a:t>
            </a:r>
            <a: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2000" u="sng" dirty="0" smtClean="0">
                <a:solidFill>
                  <a:schemeClr val="accent3"/>
                </a:solidFill>
                <a:latin typeface="Comic Sans MS" pitchFamily="66" charset="0"/>
              </a:rPr>
              <a:t>Цель:</a:t>
            </a:r>
            <a:r>
              <a:rPr lang="ru-RU" sz="2000" b="1" dirty="0" smtClean="0"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  <a:t>узнать, можно ли</a:t>
            </a:r>
            <a:r>
              <a:rPr lang="ru-RU" sz="2000" b="1" dirty="0" smtClean="0"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  <a:t>с помощью пищевой соды, лимонного сока и уксуса надуть воздушный шарик.</a:t>
            </a:r>
            <a:b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2000" u="sng" dirty="0" smtClean="0">
                <a:solidFill>
                  <a:schemeClr val="accent3"/>
                </a:solidFill>
                <a:latin typeface="Comic Sans MS" pitchFamily="66" charset="0"/>
              </a:rPr>
              <a:t>Вывод:</a:t>
            </a:r>
            <a: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  <a:t>  Пищевая сода и сок лимона, смешанный с уксусом, вступают в химическую реакцию, выделяют углекислый газ и создают давление, которое надувает шарик.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305850"/>
            <a:ext cx="3633734" cy="2618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47974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/>
                </a:solidFill>
                <a:latin typeface="Comic Sans MS" pitchFamily="66" charset="0"/>
              </a:rPr>
              <a:t>Таким образом, проведенная работа полностью подтвердила мою гипотезу: действительно способов применения пищевой соды огромное количество. Ее применяют  в кулинарии,  в косметологии,  в медицине и многих других областях.</a:t>
            </a:r>
            <a:endParaRPr lang="ru-RU" sz="3200" dirty="0">
              <a:solidFill>
                <a:schemeClr val="accent3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1071546"/>
            <a:ext cx="742955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</a:t>
            </a:r>
          </a:p>
          <a:p>
            <a:pPr algn="ctr"/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Внимание!</a:t>
            </a:r>
            <a:endParaRPr lang="ru-RU" sz="8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7467600" cy="49292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/>
                </a:solidFill>
                <a:latin typeface="Comic Sans MS" pitchFamily="66" charset="0"/>
              </a:rPr>
              <a:t>Цель:</a:t>
            </a:r>
            <a: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  <a:t> изучить способы  применения пищевой соды в быту.</a:t>
            </a:r>
            <a:b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3"/>
                </a:solidFill>
                <a:latin typeface="Comic Sans MS" pitchFamily="66" charset="0"/>
              </a:rPr>
              <a:t>Гипотеза:</a:t>
            </a:r>
            <a: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  <a:t> пищевую соду можно использовать не только в пищевых целях, но и в косметологии, медицине. </a:t>
            </a:r>
            <a:b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186766" cy="435771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/>
                </a:solidFill>
                <a:latin typeface="Comic Sans MS" pitchFamily="66" charset="0"/>
              </a:rPr>
              <a:t>Задачи:  </a:t>
            </a:r>
            <a: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  <a:t>- изучение литературы по данной теме;</a:t>
            </a:r>
            <a:b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  <a:t>- определение свойств пищевой соды;</a:t>
            </a:r>
            <a:b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  <a:t>- выявление областей применения пищевой соды;</a:t>
            </a:r>
            <a:b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  <a:t>- проведение экспериментов с применением пищевой соды;</a:t>
            </a:r>
            <a:b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3"/>
                </a:solidFill>
                <a:latin typeface="Comic Sans MS" pitchFamily="66" charset="0"/>
              </a:rPr>
              <a:t>- обобщение полученных результатов.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тки для проекта\озеро с носорогом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357167"/>
            <a:ext cx="4000527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F:\фотки для проекта\гор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876"/>
            <a:ext cx="4070817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F:\фотки для проекта\камень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71876"/>
            <a:ext cx="4000528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6118" y="357167"/>
            <a:ext cx="4060724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785794"/>
            <a:ext cx="31432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Comic Sans MS" pitchFamily="66" charset="0"/>
              </a:rPr>
              <a:t>    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В 1736 году французский химик, врач и ботаник Анри Луи Дюамель де </a:t>
            </a:r>
            <a:r>
              <a:rPr lang="ru-RU" sz="2800" b="1" dirty="0" err="1" smtClean="0">
                <a:solidFill>
                  <a:srgbClr val="C00000"/>
                </a:solidFill>
                <a:latin typeface="Comic Sans MS" pitchFamily="66" charset="0"/>
              </a:rPr>
              <a:t>Монсо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 впервые смог получить из воды содовых озер очень чистую соду. 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051" name="Picture 3" descr="F:\фотки для проекта\кучка соды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000108"/>
            <a:ext cx="5054791" cy="40719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274638"/>
            <a:ext cx="4857784" cy="494031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В России еще во времена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Петра 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I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 соду называли «</a:t>
            </a:r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зодой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» или «зудой» и вплоть до 1860 года ее ввозили из-за границы.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 В 1864 году в России появился первый содовый завод.</a:t>
            </a:r>
            <a:endParaRPr lang="ru-RU" i="1" dirty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3074" name="Picture 2" descr="F:\фотки для проекта\петр 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3212075" cy="39290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071678"/>
            <a:ext cx="7929618" cy="228601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/>
                </a:solidFill>
                <a:latin typeface="Comic Sans MS" pitchFamily="66" charset="0"/>
              </a:rPr>
              <a:t>Применяется в </a:t>
            </a:r>
            <a:br>
              <a:rPr lang="ru-RU" sz="280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accent3"/>
                </a:solidFill>
                <a:latin typeface="Comic Sans MS" pitchFamily="66" charset="0"/>
              </a:rPr>
              <a:t> химической, пищевой, легкой, медицинской, фармацевтической промышленности, цветной металлургии.</a:t>
            </a:r>
            <a:endParaRPr lang="ru-RU" sz="2800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1785950" cy="235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3259150" cy="231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F:\фотки для проекта\ноги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286256"/>
            <a:ext cx="1857388" cy="2357454"/>
          </a:xfrm>
          <a:prstGeom prst="rect">
            <a:avLst/>
          </a:prstGeom>
          <a:noFill/>
        </p:spPr>
      </p:pic>
      <p:pic>
        <p:nvPicPr>
          <p:cNvPr id="4099" name="Picture 3" descr="F:\фотки для проекта\лицо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4357694"/>
            <a:ext cx="2236336" cy="2286016"/>
          </a:xfrm>
          <a:prstGeom prst="rect">
            <a:avLst/>
          </a:prstGeom>
          <a:noFill/>
        </p:spPr>
      </p:pic>
      <p:pic>
        <p:nvPicPr>
          <p:cNvPr id="4100" name="Picture 4" descr="F:\фотки для проекта\сода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214290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2297106"/>
          </a:xfrm>
        </p:spPr>
        <p:txBody>
          <a:bodyPr>
            <a:normAutofit/>
          </a:bodyPr>
          <a:lstStyle/>
          <a:p>
            <a:pPr lvl="0"/>
            <a:r>
              <a:rPr lang="ru-RU" sz="2200" b="1" dirty="0" smtClean="0">
                <a:solidFill>
                  <a:schemeClr val="accent3"/>
                </a:solidFill>
                <a:latin typeface="Comic Sans MS" pitchFamily="66" charset="0"/>
              </a:rPr>
              <a:t>Очищаем чайник и кружку</a:t>
            </a:r>
            <a: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2000" u="sng" dirty="0" smtClean="0">
                <a:solidFill>
                  <a:schemeClr val="accent3"/>
                </a:solidFill>
                <a:latin typeface="Comic Sans MS" pitchFamily="66" charset="0"/>
              </a:rPr>
              <a:t>Цель:</a:t>
            </a:r>
            <a: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  <a:t> выявить, можно ли с помощью пищевой соды очистить чайник и кружку от накипи.</a:t>
            </a:r>
            <a:b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2000" u="sng" dirty="0" smtClean="0">
                <a:solidFill>
                  <a:schemeClr val="accent3"/>
                </a:solidFill>
                <a:latin typeface="Comic Sans MS" pitchFamily="66" charset="0"/>
              </a:rPr>
              <a:t>Вывод:</a:t>
            </a:r>
            <a:r>
              <a:rPr lang="ru-RU" sz="2000" dirty="0" smtClean="0">
                <a:solidFill>
                  <a:schemeClr val="accent3"/>
                </a:solidFill>
                <a:latin typeface="Comic Sans MS" pitchFamily="66" charset="0"/>
              </a:rPr>
              <a:t> Наши ожидания полностью подтвердились. С помощью пищевой соды мы смогли избавиться от накипи.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IMG_20220202_12574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42"/>
          <a:stretch/>
        </p:blipFill>
        <p:spPr bwMode="auto">
          <a:xfrm>
            <a:off x="589028" y="2214587"/>
            <a:ext cx="2390430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7" name="Picture 3" descr="IMG_20220202_165249 (1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16"/>
          <a:stretch>
            <a:fillRect/>
          </a:stretch>
        </p:blipFill>
        <p:spPr bwMode="auto">
          <a:xfrm>
            <a:off x="5883942" y="2209056"/>
            <a:ext cx="2591770" cy="2012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8" name="Picture 4" descr="IMG_20220202_12584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8"/>
          <a:stretch>
            <a:fillRect/>
          </a:stretch>
        </p:blipFill>
        <p:spPr bwMode="auto">
          <a:xfrm>
            <a:off x="3275856" y="2228041"/>
            <a:ext cx="2245618" cy="20430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9" name="Picture 5" descr="IMG_20220202_12590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390776"/>
            <a:ext cx="2264065" cy="22640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30" name="Picture 6" descr="IMG_20220202_13010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419600"/>
            <a:ext cx="2243110" cy="22431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2571744"/>
          </a:xfrm>
        </p:spPr>
        <p:txBody>
          <a:bodyPr>
            <a:normAutofit/>
          </a:bodyPr>
          <a:lstStyle/>
          <a:p>
            <a:pPr lvl="0"/>
            <a:r>
              <a:rPr lang="ru-RU" sz="2000" b="1" dirty="0" smtClean="0">
                <a:solidFill>
                  <a:schemeClr val="accent3"/>
                </a:solidFill>
                <a:latin typeface="Comic Sans MS" pitchFamily="66" charset="0"/>
              </a:rPr>
              <a:t>Уход за кожей лица и ног</a:t>
            </a:r>
            <a:br>
              <a:rPr lang="ru-RU" sz="2000" b="1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ru-RU" sz="1800" dirty="0" smtClean="0">
                <a:solidFill>
                  <a:schemeClr val="accent3"/>
                </a:solidFill>
                <a:latin typeface="Comic Sans MS" pitchFamily="66" charset="0"/>
              </a:rPr>
              <a:t/>
            </a:r>
            <a:br>
              <a:rPr lang="ru-RU" sz="180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1800" u="sng" dirty="0" smtClean="0">
                <a:solidFill>
                  <a:schemeClr val="accent3"/>
                </a:solidFill>
                <a:latin typeface="Comic Sans MS" pitchFamily="66" charset="0"/>
              </a:rPr>
              <a:t>Цель:</a:t>
            </a:r>
            <a:r>
              <a:rPr lang="ru-RU" sz="1800" dirty="0" smtClean="0">
                <a:solidFill>
                  <a:schemeClr val="accent3"/>
                </a:solidFill>
                <a:latin typeface="Comic Sans MS" pitchFamily="66" charset="0"/>
              </a:rPr>
              <a:t> выявить влияние пищевой соды на кожу  ног.</a:t>
            </a:r>
            <a:br>
              <a:rPr lang="ru-RU" sz="1800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1800" u="sng" dirty="0" smtClean="0">
                <a:solidFill>
                  <a:schemeClr val="accent3"/>
                </a:solidFill>
                <a:latin typeface="Comic Sans MS" pitchFamily="66" charset="0"/>
              </a:rPr>
              <a:t>Вывод:</a:t>
            </a:r>
            <a:r>
              <a:rPr lang="ru-RU" sz="1800" dirty="0" smtClean="0">
                <a:solidFill>
                  <a:schemeClr val="accent3"/>
                </a:solidFill>
                <a:latin typeface="Comic Sans MS" pitchFamily="66" charset="0"/>
              </a:rPr>
              <a:t> ванночка для ног дала превосходный результат, кожа ног стала мягкой и нежной. Советую попробовать.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3" name="Рисунок 4" descr="D:\проект 2012\от вани веребчан\IMG_4777.JPG"/>
          <p:cNvPicPr>
            <a:picLocks noChangeAspect="1" noChangeArrowheads="1"/>
          </p:cNvPicPr>
          <p:nvPr/>
        </p:nvPicPr>
        <p:blipFill rotWithShape="1">
          <a:blip r:embed="rId2" cstate="print"/>
          <a:srcRect l="19218" t="55665" r="33116" b="2967"/>
          <a:stretch/>
        </p:blipFill>
        <p:spPr bwMode="auto">
          <a:xfrm>
            <a:off x="2123727" y="2780928"/>
            <a:ext cx="4174361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153</TotalTime>
  <Words>132</Words>
  <Application>Microsoft Office PowerPoint</Application>
  <PresentationFormat>Экран (4:3)</PresentationFormat>
  <Paragraphs>16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         Макарова Мария ученица 2 А класса  МБОУ «СШ №10» г. Нижневартовск</vt:lpstr>
      <vt:lpstr>Цель: изучить способы  применения пищевой соды в быту.  Гипотеза: пищевую соду можно использовать не только в пищевых целях, но и в косметологии, медицине.   </vt:lpstr>
      <vt:lpstr>Задачи:   - изучение литературы по данной теме; - определение свойств пищевой соды; - выявление областей применения пищевой соды; - проведение экспериментов с применением пищевой соды; - обобщение полученных результатов.</vt:lpstr>
      <vt:lpstr>Презентация PowerPoint</vt:lpstr>
      <vt:lpstr>Презентация PowerPoint</vt:lpstr>
      <vt:lpstr>В России еще во времена Петра I соду называли «зодой» или «зудой» и вплоть до 1860 года ее ввозили из-за границы.  В 1864 году в России появился первый содовый завод.</vt:lpstr>
      <vt:lpstr>Применяется в   химической, пищевой, легкой, медицинской, фармацевтической промышленности, цветной металлургии.</vt:lpstr>
      <vt:lpstr>Очищаем чайник и кружку Цель: выявить, можно ли с помощью пищевой соды очистить чайник и кружку от накипи. Вывод: Наши ожидания полностью подтвердились. С помощью пищевой соды мы смогли избавиться от накипи.  </vt:lpstr>
      <vt:lpstr>Уход за кожей лица и ног   Цель: выявить влияние пищевой соды на кожу  ног. Вывод: ванночка для ног дала превосходный результат, кожа ног стала мягкой и нежной. Советую попробовать.  </vt:lpstr>
      <vt:lpstr>Печем оладьи  Цель: сравнить оладьи, спеченные с добавлением пищевой соды и без нее. Вывод: Оказалось, что оладьи из теста с добавлением пищевой соды намного пышнее, красивее и вкуснее. Никто из членов моей семьи не выбрал оладьи без пищевой соды.  Значит пищевая сода – незаменимый ингредиент для приготовления оладей. </vt:lpstr>
      <vt:lpstr>Бурлящая бомбочка для ванн  Цель: узнать, можно ли с помощью пищевой соды, лимонной кислоты и морской соли сделать бомбочку для ванн. Вывод: с простых ингредиентов можно в домашних условиях изготовить бомбочку для ванны, стоимость ее будет намного меньше магазинной и состав безопасен для нашей кожи.</vt:lpstr>
      <vt:lpstr>Надуваем воздушный шар  Цель: узнать, можно ли с помощью пищевой соды, лимонного сока и уксуса надуть воздушный шарик. Вывод:  Пищевая сода и сок лимона, смешанный с уксусом, вступают в химическую реакцию, выделяют углекислый газ и создают давление, которое надувает шарик. </vt:lpstr>
      <vt:lpstr>Таким образом, проведенная работа полностью подтвердила мою гипотезу: действительно способов применения пищевой соды огромное количество. Ее применяют  в кулинарии,  в косметологии,  в медицине и многих других областях.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Автор: Веребчан Иван,  ученик 3 б класса МБОУ «СОШ №17»</dc:title>
  <cp:lastModifiedBy>kighivy Kighivy</cp:lastModifiedBy>
  <cp:revision>21</cp:revision>
  <dcterms:modified xsi:type="dcterms:W3CDTF">2023-11-21T18:50:26Z</dcterms:modified>
</cp:coreProperties>
</file>