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2" r:id="rId3"/>
    <p:sldId id="257" r:id="rId4"/>
    <p:sldId id="258" r:id="rId5"/>
    <p:sldId id="260" r:id="rId6"/>
    <p:sldId id="261" r:id="rId7"/>
    <p:sldId id="268" r:id="rId8"/>
    <p:sldId id="271" r:id="rId9"/>
    <p:sldId id="281" r:id="rId10"/>
    <p:sldId id="279" r:id="rId11"/>
    <p:sldId id="282" r:id="rId12"/>
    <p:sldId id="284" r:id="rId13"/>
    <p:sldId id="288" r:id="rId14"/>
    <p:sldId id="276" r:id="rId15"/>
    <p:sldId id="270" r:id="rId16"/>
    <p:sldId id="267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010" autoAdjust="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9AA66B9-0ADD-4729-8B6D-C3CC6F39CDDF}" type="datetimeFigureOut">
              <a:rPr lang="ru-RU"/>
              <a:pPr>
                <a:defRPr/>
              </a:pPr>
              <a:t>21.11.2023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93C479A-6DFC-4CA1-9640-868414778D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8E60E-E2D2-479E-AA17-481C425E763F}" type="datetimeFigureOut">
              <a:rPr lang="ru-RU"/>
              <a:pPr>
                <a:defRPr/>
              </a:pPr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43580-6B6C-4200-9470-C3B86CB0E0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57137-E135-4897-9336-B54B6AD91423}" type="datetimeFigureOut">
              <a:rPr lang="ru-RU"/>
              <a:pPr>
                <a:defRPr/>
              </a:pPr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F7F7D-17CC-488F-88E7-45613E3C4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64DE0-86E9-4EF9-9B44-EAC83AC578BF}" type="datetimeFigureOut">
              <a:rPr lang="ru-RU"/>
              <a:pPr>
                <a:defRPr/>
              </a:pPr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2367F-8CAF-4FE3-8D96-26951E5A09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04B18-470C-4FF3-A74D-377C36424A42}" type="datetimeFigureOut">
              <a:rPr lang="ru-RU"/>
              <a:pPr>
                <a:defRPr/>
              </a:pPr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64895-0B65-4890-AE01-DE16FF4B90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37F43-698D-4007-82C2-FA255AFE2420}" type="datetimeFigureOut">
              <a:rPr lang="ru-RU"/>
              <a:pPr>
                <a:defRPr/>
              </a:pPr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B276B-076E-4B42-88B6-5B5CC8029A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1A7F5-AD6A-43BF-8B57-E38E1AC930EB}" type="datetimeFigureOut">
              <a:rPr lang="ru-RU"/>
              <a:pPr>
                <a:defRPr/>
              </a:pPr>
              <a:t>21.11.2023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7845-BF0B-4341-A232-C356C833F9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95350-C024-4A7E-9591-04E7D8D02F8E}" type="datetimeFigureOut">
              <a:rPr lang="ru-RU"/>
              <a:pPr>
                <a:defRPr/>
              </a:pPr>
              <a:t>21.11.2023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53FC1-82A9-4ACD-80C2-F077EB502C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3D17F-4639-49F8-96F4-08DE507E3A54}" type="datetimeFigureOut">
              <a:rPr lang="ru-RU"/>
              <a:pPr>
                <a:defRPr/>
              </a:pPr>
              <a:t>21.11.2023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135A7-1725-4500-80AF-672B65DCD7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6428B-F922-4020-96DE-4310A385D8B4}" type="datetimeFigureOut">
              <a:rPr lang="ru-RU"/>
              <a:pPr>
                <a:defRPr/>
              </a:pPr>
              <a:t>21.11.2023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7BBC0-DD41-48E5-A567-2EC0687072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4FB75-450C-4BB6-A3DC-4D00CE5F90E9}" type="datetimeFigureOut">
              <a:rPr lang="ru-RU"/>
              <a:pPr>
                <a:defRPr/>
              </a:pPr>
              <a:t>21.11.2023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808A4-08B0-441F-8509-EC158E8111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8615B-6A53-48B9-A905-82A5A6EAAA2E}" type="datetimeFigureOut">
              <a:rPr lang="ru-RU"/>
              <a:pPr>
                <a:defRPr/>
              </a:pPr>
              <a:t>21.11.2023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2E9E9-5A83-43BD-8BBE-71723AD80A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146BB1C-7AD5-4B95-860C-B4A759CFA824}" type="datetimeFigureOut">
              <a:rPr lang="ru-RU"/>
              <a:pPr>
                <a:defRPr/>
              </a:pPr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CD752E-D3FB-4AED-9255-C5ED2911CF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79388" y="260350"/>
            <a:ext cx="8785225" cy="1470025"/>
          </a:xfrm>
        </p:spPr>
        <p:txBody>
          <a:bodyPr/>
          <a:lstStyle/>
          <a:p>
            <a:pPr eaLnBrk="1" hangingPunct="1"/>
            <a:r>
              <a:rPr lang="ru-RU" sz="5400" b="1" smtClean="0"/>
              <a:t>Великие географические открытия и их последствия.</a:t>
            </a:r>
          </a:p>
        </p:txBody>
      </p:sp>
      <p:pic>
        <p:nvPicPr>
          <p:cNvPr id="2051" name="Рисунок 4" descr="колумб и туземцы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773238"/>
            <a:ext cx="86423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42"/>
          <p:cNvSpPr txBox="1">
            <a:spLocks noChangeArrowheads="1"/>
          </p:cNvSpPr>
          <p:nvPr/>
        </p:nvSpPr>
        <p:spPr bwMode="auto">
          <a:xfrm>
            <a:off x="107950" y="5949950"/>
            <a:ext cx="90360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Васка да Гама </a:t>
            </a:r>
          </a:p>
        </p:txBody>
      </p:sp>
      <p:sp>
        <p:nvSpPr>
          <p:cNvPr id="11267" name="Прямоугольник 3"/>
          <p:cNvSpPr>
            <a:spLocks noChangeArrowheads="1"/>
          </p:cNvSpPr>
          <p:nvPr/>
        </p:nvSpPr>
        <p:spPr bwMode="auto">
          <a:xfrm>
            <a:off x="684213" y="6092825"/>
            <a:ext cx="26416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(1469- 1524).</a:t>
            </a:r>
          </a:p>
        </p:txBody>
      </p:sp>
      <p:sp>
        <p:nvSpPr>
          <p:cNvPr id="11268" name="Прямоугольник 4"/>
          <p:cNvSpPr>
            <a:spLocks noChangeArrowheads="1"/>
          </p:cNvSpPr>
          <p:nvPr/>
        </p:nvSpPr>
        <p:spPr bwMode="auto">
          <a:xfrm>
            <a:off x="4356100" y="1196975"/>
            <a:ext cx="4572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В 1497- 1499 годах совершил плавание из Лиссабона в Индию, проложил морской путь из Европы в Южную Азию. </a:t>
            </a:r>
          </a:p>
          <a:p>
            <a:endParaRPr lang="ru-RU" sz="2800" b="1"/>
          </a:p>
          <a:p>
            <a:r>
              <a:rPr lang="ru-RU" sz="2800" b="1"/>
              <a:t>В 1502 – 1503 гг. и 1524 году, совершил плавания в Индию.</a:t>
            </a:r>
          </a:p>
        </p:txBody>
      </p:sp>
      <p:pic>
        <p:nvPicPr>
          <p:cNvPr id="11269" name="Рисунок 5" descr="гама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052513"/>
            <a:ext cx="381635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FF0000"/>
                </a:solidFill>
              </a:rPr>
              <a:t>Фернан Магеллан </a:t>
            </a:r>
          </a:p>
        </p:txBody>
      </p:sp>
      <p:sp>
        <p:nvSpPr>
          <p:cNvPr id="12291" name="Прямоугольник 3"/>
          <p:cNvSpPr>
            <a:spLocks noChangeArrowheads="1"/>
          </p:cNvSpPr>
          <p:nvPr/>
        </p:nvSpPr>
        <p:spPr bwMode="auto">
          <a:xfrm>
            <a:off x="395288" y="6165850"/>
            <a:ext cx="31242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(ок. 1480 – 1521).</a:t>
            </a:r>
          </a:p>
        </p:txBody>
      </p:sp>
      <p:sp>
        <p:nvSpPr>
          <p:cNvPr id="12292" name="Прямоугольник 4"/>
          <p:cNvSpPr>
            <a:spLocks noChangeArrowheads="1"/>
          </p:cNvSpPr>
          <p:nvPr/>
        </p:nvSpPr>
        <p:spPr bwMode="auto">
          <a:xfrm>
            <a:off x="4427538" y="981075"/>
            <a:ext cx="45720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Его экспедиция совершила первое кругосветное путешествие, открыл пролив, названный его именем.</a:t>
            </a:r>
          </a:p>
          <a:p>
            <a:r>
              <a:rPr lang="ru-RU" sz="2800" b="1"/>
              <a:t> В 1520 году был убит в схватке с местными жителями.</a:t>
            </a:r>
          </a:p>
          <a:p>
            <a:r>
              <a:rPr lang="ru-RU" sz="2800" b="1"/>
              <a:t> Плавание завершил Х.С. Элькано, обогнув с юга Африку.</a:t>
            </a:r>
          </a:p>
        </p:txBody>
      </p:sp>
      <p:pic>
        <p:nvPicPr>
          <p:cNvPr id="12293" name="Содержимое 3" descr="68611_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981075"/>
            <a:ext cx="3960812" cy="511175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6" name="Содержимое 3" descr="karta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1497 </a:t>
            </a:r>
            <a:r>
              <a:rPr lang="ru-RU" b="1" smtClean="0"/>
              <a:t>г.-открытие Лабрадора и Канады </a:t>
            </a:r>
            <a:r>
              <a:rPr lang="ru-RU" b="1" smtClean="0">
                <a:solidFill>
                  <a:srgbClr val="FF0000"/>
                </a:solidFill>
              </a:rPr>
              <a:t>Джоном Каботом </a:t>
            </a:r>
          </a:p>
        </p:txBody>
      </p:sp>
      <p:pic>
        <p:nvPicPr>
          <p:cNvPr id="14339" name="Picture 12" descr="John-cabot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950" y="1628775"/>
            <a:ext cx="3455988" cy="4968875"/>
          </a:xfrm>
        </p:spPr>
      </p:pic>
      <p:pic>
        <p:nvPicPr>
          <p:cNvPr id="14340" name="Picture 13" descr="кабот кар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1628775"/>
            <a:ext cx="52578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90805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FF0000"/>
                </a:solidFill>
              </a:rPr>
              <a:t>Испания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08050"/>
          <a:ext cx="9144000" cy="578485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928926"/>
                <a:gridCol w="1571636"/>
                <a:gridCol w="4643438"/>
              </a:tblGrid>
              <a:tr h="862285">
                <a:tc>
                  <a:txBody>
                    <a:bodyPr/>
                    <a:lstStyle/>
                    <a:p>
                      <a:pPr algn="ctr"/>
                      <a:r>
                        <a:rPr lang="ru-RU" sz="2100" b="1" kern="1200" baseline="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+mn-ea"/>
                          <a:cs typeface="+mn-cs"/>
                        </a:rPr>
                        <a:t>Фамилия путешественника</a:t>
                      </a:r>
                      <a:endParaRPr lang="ru-RU" sz="21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kern="1200" baseline="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ea typeface="+mn-ea"/>
                          <a:cs typeface="+mn-cs"/>
                        </a:rPr>
                        <a:t>Дата</a:t>
                      </a:r>
                      <a:endParaRPr lang="ru-RU" sz="21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Открытия</a:t>
                      </a:r>
                      <a:endParaRPr lang="ru-RU" sz="21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1149714">
                <a:tc>
                  <a:txBody>
                    <a:bodyPr/>
                    <a:lstStyle/>
                    <a:p>
                      <a:pPr algn="ctr"/>
                      <a:endParaRPr lang="ru-RU" sz="2200" b="1" kern="12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2200" b="1" kern="1200" baseline="0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Христофор Колумб</a:t>
                      </a:r>
                      <a:endParaRPr lang="ru-RU" sz="2200" b="1" dirty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1492 </a:t>
                      </a:r>
                      <a:endParaRPr lang="ru-RU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indent="457200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indent="457200"/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В поисках западного пути в Индию, открыл  Америку</a:t>
                      </a:r>
                      <a:endParaRPr lang="ru-RU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1544928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err="1" smtClean="0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Алонсо</a:t>
                      </a:r>
                      <a:r>
                        <a:rPr lang="ru-RU" sz="2200" b="1" dirty="0" smtClean="0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 де </a:t>
                      </a:r>
                      <a:r>
                        <a:rPr lang="ru-RU" sz="2200" b="1" dirty="0" err="1" smtClean="0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Охеда</a:t>
                      </a:r>
                      <a:r>
                        <a:rPr lang="ru-RU" sz="2200" b="1" dirty="0" smtClean="0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  </a:t>
                      </a:r>
                    </a:p>
                    <a:p>
                      <a:pPr algn="ctr"/>
                      <a:r>
                        <a:rPr lang="ru-RU" sz="22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и </a:t>
                      </a:r>
                    </a:p>
                    <a:p>
                      <a:pPr algn="ctr"/>
                      <a:r>
                        <a:rPr lang="ru-RU" sz="2200" b="1" dirty="0" smtClean="0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ru-RU" sz="2200" b="1" dirty="0" err="1" smtClean="0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Америго</a:t>
                      </a:r>
                      <a:r>
                        <a:rPr lang="ru-RU" sz="2200" b="1" dirty="0" smtClean="0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ru-RU" sz="2200" b="1" dirty="0" err="1" smtClean="0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Веспуччи</a:t>
                      </a:r>
                      <a:endParaRPr lang="ru-RU" sz="2200" b="1" dirty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1499</a:t>
                      </a:r>
                      <a:endParaRPr lang="ru-RU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indent="457200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Проследовали по пути Колумба: открыли берег Гвианы, устье реки Ориноко и бухту, названную за сходство с Лагуной "малой Венецией".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2227571">
                <a:tc>
                  <a:txBody>
                    <a:bodyPr/>
                    <a:lstStyle/>
                    <a:p>
                      <a:pPr algn="ctr"/>
                      <a:endParaRPr lang="ru-RU" sz="2200" b="1" kern="12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2200" b="1" kern="1200" baseline="0" dirty="0" err="1" smtClean="0">
                          <a:solidFill>
                            <a:srgbClr val="FF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Фернан</a:t>
                      </a:r>
                      <a:r>
                        <a:rPr lang="ru-RU" sz="2200" b="1" kern="1200" baseline="0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Магеллан</a:t>
                      </a:r>
                    </a:p>
                    <a:p>
                      <a:pPr algn="ctr"/>
                      <a:r>
                        <a:rPr lang="ru-RU" sz="2200" b="1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и </a:t>
                      </a:r>
                    </a:p>
                    <a:p>
                      <a:pPr algn="ctr"/>
                      <a:r>
                        <a:rPr lang="ru-RU" sz="2200" b="1" kern="1200" baseline="0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Себастьян </a:t>
                      </a:r>
                      <a:r>
                        <a:rPr lang="ru-RU" sz="2200" b="1" kern="1200" baseline="0" dirty="0" err="1" smtClean="0">
                          <a:solidFill>
                            <a:srgbClr val="FF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Элькано</a:t>
                      </a:r>
                      <a:endParaRPr lang="ru-RU" sz="2200" b="1" dirty="0" smtClean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  <a:p>
                      <a:pPr algn="ctr"/>
                      <a:endParaRPr lang="ru-RU" sz="22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1519—1522</a:t>
                      </a:r>
                      <a:endParaRPr lang="ru-RU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indent="457200"/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Осуществили первое кругосветное путешествие. Впервые было доказано, что Земля имеет форму шара, и получены первые  сведения о ее размерах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pPr indent="457200"/>
                      <a:endParaRPr lang="ru-RU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115888"/>
            <a:ext cx="8856663" cy="11430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Значение Великих географических открытий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79388" y="1484313"/>
            <a:ext cx="878522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2800" b="1" dirty="0">
                <a:latin typeface="+mn-lt"/>
              </a:rPr>
              <a:t>Новые достоверные знания о мире.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2800" b="1" dirty="0">
                <a:latin typeface="+mn-lt"/>
              </a:rPr>
              <a:t>Развитие наук: географии, истории, астрономии.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2800" b="1" dirty="0">
                <a:latin typeface="+mn-lt"/>
              </a:rPr>
              <a:t>Образование единого мирового рынка, рост торговых связей.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2800" b="1" dirty="0">
                <a:latin typeface="+mn-lt"/>
              </a:rPr>
              <a:t>Перемещение главных путей из внутренних морей в океаны, новые океанские порты.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2800" b="1" dirty="0">
                <a:latin typeface="+mn-lt"/>
              </a:rPr>
              <a:t>Создание первых колониальных империй.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2800" b="1" dirty="0">
                <a:latin typeface="+mn-lt"/>
              </a:rPr>
              <a:t>Гибель древних культур Нового света.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2800" b="1" dirty="0">
                <a:latin typeface="+mn-lt"/>
              </a:rPr>
              <a:t>Падение цен на золото, удорожание других товаров.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2800" b="1" dirty="0">
                <a:latin typeface="+mn-lt"/>
              </a:rPr>
              <a:t>Изменения в повседневной пище европейцев, новые сельскохозяйственные культуры, развитие рыболовства.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endParaRPr lang="ru-RU" sz="2800" b="1" dirty="0">
              <a:latin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81075"/>
            <a:ext cx="9144000" cy="587692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7412" name="WordArt 5"/>
          <p:cNvSpPr>
            <a:spLocks noChangeArrowheads="1" noChangeShapeType="1" noTextEdit="1"/>
          </p:cNvSpPr>
          <p:nvPr/>
        </p:nvSpPr>
        <p:spPr bwMode="auto">
          <a:xfrm>
            <a:off x="228600" y="0"/>
            <a:ext cx="8736013" cy="908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Карта "Великие географические открытия"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2"/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9036050" cy="908050"/>
          </a:xfrm>
        </p:spPr>
        <p:txBody>
          <a:bodyPr/>
          <a:lstStyle/>
          <a:p>
            <a:pPr eaLnBrk="1" hangingPunct="1">
              <a:defRPr/>
            </a:pPr>
            <a:r>
              <a:rPr lang="ru-RU" sz="3000" b="1" dirty="0" smtClean="0">
                <a:solidFill>
                  <a:srgbClr val="FF0000"/>
                </a:solidFill>
              </a:rPr>
              <a:t> </a:t>
            </a:r>
            <a:r>
              <a:rPr lang="ru-RU" sz="3100" b="1" dirty="0" smtClean="0">
                <a:solidFill>
                  <a:srgbClr val="FF0000"/>
                </a:solidFill>
              </a:rPr>
              <a:t>Предпосылки Великих географических открытий</a:t>
            </a:r>
            <a:endParaRPr lang="en-US" sz="31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765175"/>
          <a:ext cx="9144000" cy="609329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00232"/>
                <a:gridCol w="7143768"/>
              </a:tblGrid>
              <a:tr h="7483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Предпосылки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1068999">
                <a:tc>
                  <a:txBody>
                    <a:bodyPr/>
                    <a:lstStyle/>
                    <a:p>
                      <a:pPr algn="ctr"/>
                      <a:r>
                        <a:rPr lang="ru-RU" sz="20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lang="ru-RU" sz="20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Политические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7200"/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Европе образовались  централизованные государства. Они имели средства для  для снаряжения и финансирования заокеанских путешествий  (Испания,  Англия, Франция и Португалия).</a:t>
                      </a:r>
                      <a:endParaRPr lang="ru-RU" b="1" dirty="0"/>
                    </a:p>
                  </a:txBody>
                  <a:tcPr/>
                </a:tc>
              </a:tr>
              <a:tr h="748300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Религиозные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7200"/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Католическая церковь  приветствовала  покорение новых земель.  Цель – обращение  в христианскую  веру.</a:t>
                      </a:r>
                      <a:endParaRPr lang="ru-RU" b="1" dirty="0"/>
                    </a:p>
                  </a:txBody>
                  <a:tcPr/>
                </a:tc>
              </a:tr>
              <a:tr h="1068999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/>
                        <a:t>  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Социально-экономические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7200"/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Рост мелкого испанского и португальского дворянства,  объединявшего военный опыт со стремлением наживы и религиозным фанатизмом</a:t>
                      </a:r>
                      <a:endParaRPr lang="ru-RU" b="1" dirty="0"/>
                    </a:p>
                  </a:txBody>
                  <a:tcPr/>
                </a:tc>
              </a:tr>
              <a:tr h="1389699">
                <a:tc>
                  <a:txBody>
                    <a:bodyPr/>
                    <a:lstStyle/>
                    <a:p>
                      <a:pPr algn="ctr"/>
                      <a:endParaRPr lang="ru-RU" sz="2000" b="0" dirty="0" smtClean="0"/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Научные 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</a:rPr>
                        <a:t> и технические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7200"/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Достижения в географии, астрономии, новые и усовершенствованные   навигационные приборы   (морской компас, астролябия), карты (морская компасная карта), новые типы морских кораблей (трехмачтовая каравелла)</a:t>
                      </a:r>
                      <a:endParaRPr lang="ru-RU" b="1" dirty="0"/>
                    </a:p>
                  </a:txBody>
                  <a:tcPr/>
                </a:tc>
              </a:tr>
              <a:tr h="1068999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baseline="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Историко</a:t>
                      </a:r>
                      <a:r>
                        <a:rPr lang="ru-RU" sz="20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</a:p>
                    <a:p>
                      <a:pPr algn="ctr"/>
                      <a:r>
                        <a:rPr lang="ru-RU" sz="20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географические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7200"/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Новая ситуация, сложившаяся в Передней Азии: установление турецкого господства в Восточном Средиземноморье. Огромные потери в торговле европейских стран с Востоком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3"/>
          <p:cNvSpPr>
            <a:spLocks noChangeArrowheads="1"/>
          </p:cNvSpPr>
          <p:nvPr/>
        </p:nvSpPr>
        <p:spPr bwMode="auto">
          <a:xfrm>
            <a:off x="0" y="0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0000"/>
                </a:solidFill>
              </a:rPr>
              <a:t>                      Причины  </a:t>
            </a:r>
          </a:p>
          <a:p>
            <a:r>
              <a:rPr lang="ru-RU" sz="4000" b="1">
                <a:solidFill>
                  <a:srgbClr val="FF0000"/>
                </a:solidFill>
              </a:rPr>
              <a:t>Великих географических открытий</a:t>
            </a:r>
          </a:p>
        </p:txBody>
      </p:sp>
      <p:sp>
        <p:nvSpPr>
          <p:cNvPr id="4099" name="Прямоугольник 4"/>
          <p:cNvSpPr>
            <a:spLocks noChangeArrowheads="1"/>
          </p:cNvSpPr>
          <p:nvPr/>
        </p:nvSpPr>
        <p:spPr bwMode="auto">
          <a:xfrm>
            <a:off x="1979613" y="1268413"/>
            <a:ext cx="51339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развитие производства </a:t>
            </a:r>
          </a:p>
        </p:txBody>
      </p:sp>
      <p:sp>
        <p:nvSpPr>
          <p:cNvPr id="4100" name="Прямоугольник 5"/>
          <p:cNvSpPr>
            <a:spLocks noChangeArrowheads="1"/>
          </p:cNvSpPr>
          <p:nvPr/>
        </p:nvSpPr>
        <p:spPr bwMode="auto">
          <a:xfrm>
            <a:off x="2051050" y="2133600"/>
            <a:ext cx="4673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расширение торговли</a:t>
            </a:r>
          </a:p>
        </p:txBody>
      </p:sp>
      <p:sp>
        <p:nvSpPr>
          <p:cNvPr id="4101" name="Прямоугольник 6"/>
          <p:cNvSpPr>
            <a:spLocks noChangeArrowheads="1"/>
          </p:cNvSpPr>
          <p:nvPr/>
        </p:nvSpPr>
        <p:spPr bwMode="auto">
          <a:xfrm>
            <a:off x="1403350" y="2924175"/>
            <a:ext cx="67468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потребность в золоте и серебре</a:t>
            </a:r>
          </a:p>
        </p:txBody>
      </p:sp>
      <p:sp>
        <p:nvSpPr>
          <p:cNvPr id="4102" name="Прямоугольник 7"/>
          <p:cNvSpPr>
            <a:spLocks noChangeArrowheads="1"/>
          </p:cNvSpPr>
          <p:nvPr/>
        </p:nvSpPr>
        <p:spPr bwMode="auto">
          <a:xfrm>
            <a:off x="827088" y="3716338"/>
            <a:ext cx="76327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невыгодная торговля с Востоком	после завоеваний турок</a:t>
            </a:r>
          </a:p>
        </p:txBody>
      </p:sp>
      <p:sp>
        <p:nvSpPr>
          <p:cNvPr id="4103" name="Прямоугольник 8"/>
          <p:cNvSpPr>
            <a:spLocks noChangeArrowheads="1"/>
          </p:cNvSpPr>
          <p:nvPr/>
        </p:nvSpPr>
        <p:spPr bwMode="auto">
          <a:xfrm>
            <a:off x="2987675" y="4941888"/>
            <a:ext cx="2838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поиск золота</a:t>
            </a:r>
          </a:p>
        </p:txBody>
      </p:sp>
      <p:sp>
        <p:nvSpPr>
          <p:cNvPr id="4104" name="Прямоугольник 9"/>
          <p:cNvSpPr>
            <a:spLocks noChangeArrowheads="1"/>
          </p:cNvSpPr>
          <p:nvPr/>
        </p:nvSpPr>
        <p:spPr bwMode="auto">
          <a:xfrm>
            <a:off x="1042988" y="5780088"/>
            <a:ext cx="74168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поиск новых морских путей в    </a:t>
            </a:r>
          </a:p>
          <a:p>
            <a:r>
              <a:rPr lang="ru-RU" sz="3200" b="1"/>
              <a:t>           страны Востока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4140200" y="1844675"/>
            <a:ext cx="287338" cy="431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4140200" y="2636838"/>
            <a:ext cx="287338" cy="3603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140200" y="3429000"/>
            <a:ext cx="287338" cy="431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4140200" y="4724400"/>
            <a:ext cx="287338" cy="4333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140200" y="5445125"/>
            <a:ext cx="287338" cy="431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17272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Энрике Мореплаватель.</a:t>
            </a:r>
            <a:br>
              <a:rPr lang="ru-RU" b="1" smtClean="0">
                <a:solidFill>
                  <a:srgbClr val="FF0000"/>
                </a:solidFill>
              </a:rPr>
            </a:br>
            <a:r>
              <a:rPr lang="ru-RU" sz="3600" b="1" smtClean="0"/>
              <a:t>с его именем связана организованная эпоха географических открытий.</a:t>
            </a:r>
            <a:r>
              <a:rPr lang="ru-RU" b="1" smtClean="0"/>
              <a:t> </a:t>
            </a:r>
          </a:p>
        </p:txBody>
      </p:sp>
      <p:pic>
        <p:nvPicPr>
          <p:cNvPr id="5123" name="Picture 2" descr="C:\Documents and Settings\ЮЛИЯ\Мои документы\Мои рисунки\280px-Henry_the_Navigator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89138"/>
            <a:ext cx="3492500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3"/>
          <p:cNvSpPr txBox="1">
            <a:spLocks/>
          </p:cNvSpPr>
          <p:nvPr/>
        </p:nvSpPr>
        <p:spPr>
          <a:xfrm>
            <a:off x="0" y="6021388"/>
            <a:ext cx="3887788" cy="685800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4000" b="1" dirty="0">
                <a:latin typeface="+mn-lt"/>
              </a:rPr>
              <a:t> (1394- 1460).</a:t>
            </a:r>
          </a:p>
        </p:txBody>
      </p:sp>
      <p:sp>
        <p:nvSpPr>
          <p:cNvPr id="5125" name="Прямоугольник 6"/>
          <p:cNvSpPr>
            <a:spLocks noChangeArrowheads="1"/>
          </p:cNvSpPr>
          <p:nvPr/>
        </p:nvSpPr>
        <p:spPr bwMode="auto">
          <a:xfrm>
            <a:off x="3492500" y="1989138"/>
            <a:ext cx="529113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Несмотря на прозвище никогда не выходил в море, но создал секретный архив, где собрал арабские и итальянские карты, оплачивал экспедиции, которые исследовали </a:t>
            </a:r>
          </a:p>
          <a:p>
            <a:r>
              <a:rPr lang="ru-RU" sz="2400" b="1"/>
              <a:t>острова Зелёного мыса, </a:t>
            </a:r>
          </a:p>
          <a:p>
            <a:r>
              <a:rPr lang="ru-RU" sz="2400" b="1"/>
              <a:t>Гвинею, </a:t>
            </a:r>
          </a:p>
          <a:p>
            <a:r>
              <a:rPr lang="ru-RU" sz="2400" b="1"/>
              <a:t>Сьерре- Леоне,</a:t>
            </a:r>
          </a:p>
          <a:p>
            <a:r>
              <a:rPr lang="ru-RU" sz="2400" b="1"/>
              <a:t> Гану.</a:t>
            </a:r>
          </a:p>
          <a:p>
            <a:r>
              <a:rPr lang="ru-RU" sz="2400" b="1"/>
              <a:t> Здесь были обнаружены золото и обилие слоновой кости.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179388" y="0"/>
            <a:ext cx="8605837" cy="116205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Бартоломеу Диаш </a:t>
            </a:r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684213" y="6273800"/>
            <a:ext cx="2527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(1450-1500).</a:t>
            </a:r>
          </a:p>
        </p:txBody>
      </p:sp>
      <p:pic>
        <p:nvPicPr>
          <p:cNvPr id="6148" name="Picture 2" descr="C:\Documents and Settings\ЮЛИЯ\Мои документы\Мои рисунки\d3045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908050"/>
            <a:ext cx="3600450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Прямоугольник 6"/>
          <p:cNvSpPr>
            <a:spLocks noChangeArrowheads="1"/>
          </p:cNvSpPr>
          <p:nvPr/>
        </p:nvSpPr>
        <p:spPr bwMode="auto">
          <a:xfrm>
            <a:off x="3995738" y="981075"/>
            <a:ext cx="4968875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В  1488 году открыл мыс на юге Африки, названный мысом Бурь (</a:t>
            </a:r>
            <a:r>
              <a:rPr lang="ru-RU" sz="2400" b="1"/>
              <a:t>позднее </a:t>
            </a:r>
            <a:r>
              <a:rPr lang="ru-RU" sz="2400" b="1">
                <a:solidFill>
                  <a:srgbClr val="FF0000"/>
                </a:solidFill>
              </a:rPr>
              <a:t>м. Доброй Надежды</a:t>
            </a:r>
            <a:r>
              <a:rPr lang="ru-RU" sz="2400" b="1"/>
              <a:t>).</a:t>
            </a:r>
          </a:p>
          <a:p>
            <a:r>
              <a:rPr lang="ru-RU" sz="2800" b="1"/>
              <a:t>Оставалось сделать последний решительный бросок и добраться до Индии.</a:t>
            </a:r>
          </a:p>
        </p:txBody>
      </p:sp>
      <p:pic>
        <p:nvPicPr>
          <p:cNvPr id="6150" name="Рисунок 7" descr="диаш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4005263"/>
            <a:ext cx="2484437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Рисунок 8" descr="vespucci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1275" y="4508500"/>
            <a:ext cx="2808288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Рисунок 9" descr="1414703.JPE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4005263"/>
            <a:ext cx="1219200" cy="17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3"/>
          <p:cNvSpPr>
            <a:spLocks noChangeArrowheads="1"/>
          </p:cNvSpPr>
          <p:nvPr/>
        </p:nvSpPr>
        <p:spPr bwMode="auto">
          <a:xfrm>
            <a:off x="1692275" y="115888"/>
            <a:ext cx="57594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0000"/>
                </a:solidFill>
              </a:rPr>
              <a:t>Христофор Колумб </a:t>
            </a:r>
          </a:p>
        </p:txBody>
      </p:sp>
      <p:sp>
        <p:nvSpPr>
          <p:cNvPr id="7171" name="Прямоугольник 4"/>
          <p:cNvSpPr>
            <a:spLocks noChangeArrowheads="1"/>
          </p:cNvSpPr>
          <p:nvPr/>
        </p:nvSpPr>
        <p:spPr bwMode="auto">
          <a:xfrm>
            <a:off x="323850" y="6165850"/>
            <a:ext cx="34559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  (1451-1506).</a:t>
            </a:r>
          </a:p>
        </p:txBody>
      </p:sp>
      <p:pic>
        <p:nvPicPr>
          <p:cNvPr id="7172" name="Рисунок 5" descr="columbus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908050"/>
            <a:ext cx="360045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Прямоугольник 6"/>
          <p:cNvSpPr>
            <a:spLocks noChangeArrowheads="1"/>
          </p:cNvSpPr>
          <p:nvPr/>
        </p:nvSpPr>
        <p:spPr bwMode="auto">
          <a:xfrm>
            <a:off x="3779838" y="908050"/>
            <a:ext cx="5256212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В 1492-1493 годах руководил испанской экспедицией для поиска пути в Индию.</a:t>
            </a:r>
          </a:p>
          <a:p>
            <a:r>
              <a:rPr lang="ru-RU" sz="2000" b="1"/>
              <a:t> </a:t>
            </a:r>
          </a:p>
          <a:p>
            <a:r>
              <a:rPr lang="ru-RU" sz="2000" b="1"/>
              <a:t>На 3 каравеллах </a:t>
            </a:r>
          </a:p>
          <a:p>
            <a:r>
              <a:rPr lang="ru-RU" sz="2000" b="1"/>
              <a:t>(«Санта – Мария», «Пинта», «Нинья») пересёк Атлантический океан и достиг 12 октября 1492 года о. Сан-Сальвадор. </a:t>
            </a:r>
          </a:p>
          <a:p>
            <a:r>
              <a:rPr lang="ru-RU" sz="2000" b="1"/>
              <a:t>Позже достиг других Богамских о-в, Кубы, Гаити. </a:t>
            </a:r>
          </a:p>
          <a:p>
            <a:endParaRPr lang="ru-RU" sz="2000" b="1"/>
          </a:p>
          <a:p>
            <a:r>
              <a:rPr lang="ru-RU" sz="2000" b="1"/>
              <a:t>В Экспедициях </a:t>
            </a:r>
          </a:p>
          <a:p>
            <a:r>
              <a:rPr lang="ru-RU" sz="2000" b="1"/>
              <a:t>(1493- 1496), (1498 -1500), (1502 – 1504) открыл Большие и часть Малых Антильских островов, </a:t>
            </a:r>
          </a:p>
          <a:p>
            <a:r>
              <a:rPr lang="ru-RU" sz="2000" b="1"/>
              <a:t>побережья Южной и</a:t>
            </a:r>
          </a:p>
          <a:p>
            <a:r>
              <a:rPr lang="ru-RU" sz="2000" b="1"/>
              <a:t> Центральной Америки</a:t>
            </a:r>
            <a:r>
              <a:rPr lang="ru-RU" sz="2400" b="1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2" descr="C:\Documents and Settings\ЮЛИЯ\Мои документы\Мои рисунки\k3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Содержимое 3" descr="Santa-Mari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549275"/>
            <a:ext cx="108108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22" descr="C:\Documents and Settings\теска\Рабочий стол\korab3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5300663"/>
            <a:ext cx="16192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28184" y="908720"/>
            <a:ext cx="1416111" cy="17008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79388" y="274638"/>
            <a:ext cx="8785225" cy="113823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12 октября 1492 </a:t>
            </a:r>
            <a:r>
              <a:rPr lang="ru-RU" b="1" smtClean="0"/>
              <a:t>г- общепринятая дата открытия Америки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504" y="1412776"/>
            <a:ext cx="8856984" cy="544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114300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C00000"/>
                </a:solidFill>
              </a:rPr>
              <a:t>Америго Веспуччи </a:t>
            </a:r>
            <a:endParaRPr lang="ru-RU" sz="5400" b="1" smtClean="0"/>
          </a:p>
        </p:txBody>
      </p:sp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755650" y="6165850"/>
            <a:ext cx="2659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0000"/>
                </a:solidFill>
              </a:rPr>
              <a:t>(1451-1512г.)</a:t>
            </a:r>
            <a:endParaRPr lang="ru-RU" sz="3200" b="1"/>
          </a:p>
        </p:txBody>
      </p:sp>
      <p:sp>
        <p:nvSpPr>
          <p:cNvPr id="5" name="Прямоугольник 4"/>
          <p:cNvSpPr/>
          <p:nvPr/>
        </p:nvSpPr>
        <p:spPr>
          <a:xfrm>
            <a:off x="4284663" y="1268413"/>
            <a:ext cx="4572000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 происхождению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флорентиец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</a:p>
          <a:p>
            <a:pPr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Участник  испанских и португальских экспедиций (1499- 1504) годов.</a:t>
            </a:r>
          </a:p>
          <a:p>
            <a:pPr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Высказал предположение, что  земли, открытые Колумбом – новая часть света, которую картограф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М.Вальземюллер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назвал (1507) в честь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Америго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Веспуччи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– Америкой.</a:t>
            </a:r>
          </a:p>
        </p:txBody>
      </p:sp>
      <p:pic>
        <p:nvPicPr>
          <p:cNvPr id="10245" name="Содержимое 3" descr="виспучи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950" y="1052513"/>
            <a:ext cx="3959225" cy="5113337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654</Words>
  <Application>Microsoft Office PowerPoint</Application>
  <PresentationFormat>Экран (4:3)</PresentationFormat>
  <Paragraphs>100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Wingdings</vt:lpstr>
      <vt:lpstr>Тема Office</vt:lpstr>
      <vt:lpstr>Великие географические открытия и их последствия.</vt:lpstr>
      <vt:lpstr> Предпосылки Великих географических открытий</vt:lpstr>
      <vt:lpstr>Слайд 3</vt:lpstr>
      <vt:lpstr>Энрике Мореплаватель. с его именем связана организованная эпоха географических открытий. </vt:lpstr>
      <vt:lpstr>Бартоломеу Диаш </vt:lpstr>
      <vt:lpstr>Слайд 6</vt:lpstr>
      <vt:lpstr>Слайд 7</vt:lpstr>
      <vt:lpstr>12 октября 1492 г- общепринятая дата открытия Америки</vt:lpstr>
      <vt:lpstr>Америго Веспуччи </vt:lpstr>
      <vt:lpstr>Васка да Гама </vt:lpstr>
      <vt:lpstr>Фернан Магеллан </vt:lpstr>
      <vt:lpstr>Слайд 12</vt:lpstr>
      <vt:lpstr>1497 г.-открытие Лабрадора и Канады Джоном Каботом </vt:lpstr>
      <vt:lpstr>Испания</vt:lpstr>
      <vt:lpstr>Значение Великих географических открытий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Мурат</cp:lastModifiedBy>
  <cp:revision>26</cp:revision>
  <dcterms:modified xsi:type="dcterms:W3CDTF">2023-11-21T15:19:42Z</dcterms:modified>
</cp:coreProperties>
</file>