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2" r:id="rId3"/>
    <p:sldId id="289" r:id="rId4"/>
    <p:sldId id="291" r:id="rId5"/>
    <p:sldId id="258" r:id="rId6"/>
    <p:sldId id="287" r:id="rId7"/>
    <p:sldId id="274" r:id="rId8"/>
    <p:sldId id="293" r:id="rId9"/>
    <p:sldId id="277" r:id="rId10"/>
    <p:sldId id="284" r:id="rId11"/>
    <p:sldId id="279" r:id="rId12"/>
    <p:sldId id="261" r:id="rId13"/>
    <p:sldId id="265" r:id="rId14"/>
    <p:sldId id="280" r:id="rId15"/>
    <p:sldId id="290" r:id="rId16"/>
    <p:sldId id="282" r:id="rId17"/>
    <p:sldId id="286" r:id="rId18"/>
    <p:sldId id="27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47" autoAdjust="0"/>
  </p:normalViewPr>
  <p:slideViewPr>
    <p:cSldViewPr>
      <p:cViewPr>
        <p:scale>
          <a:sx n="80" d="100"/>
          <a:sy n="80" d="100"/>
        </p:scale>
        <p:origin x="-100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15520-7EC5-4F37-AFCD-7F124E0F74DC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B6A7A-76EF-4CAD-BB88-5E41F8532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18A27-D965-45E4-A2F0-808D57A87A76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220B3-87D3-45DE-86C8-1AC157015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AE802-0E1E-43A0-B40C-9F8CA82C3B30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3B9DD-92B6-4517-BEAB-0370EB203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77743-080F-481A-B9AC-F4D330DB1C38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01BD0-155A-4FE0-A9F2-8B29F1696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8858C-B1F6-44B6-BEA3-35E935C516B9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283A5-0D3E-4CD2-80E1-D9BA71C31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92F66-FB10-4DA5-B09B-BDACCDA51A69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F2B9B-C1E0-4AC6-ABC2-05CB56062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3D8B0-9F86-4783-8000-83B86155DADD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F8547-EF59-4D9D-BF01-4F7522153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C6C88-B500-406D-BC74-6BCC5218C4BB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CAF0D-0A01-43A2-93D3-20AE0FBFE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16CD7-5606-4A7E-9CF5-42FB69A6E04E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67034-654A-4C21-8109-8AC6E806D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E49CB-ED58-460A-A66E-111A3078BED4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AC9F2-8372-473F-BE21-4B92FB005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0F1B2-A576-4343-895F-CD59ABBB8172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837B-5135-4955-B46E-2313E158D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E98353-D9FE-4D60-85D5-4F844CB6F0E2}" type="datetimeFigureOut">
              <a:rPr lang="ru-RU"/>
              <a:pPr>
                <a:defRPr/>
              </a:pPr>
              <a:t>21.11.2023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0982E3-42B8-4F56-828D-281DE72CD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9" r:id="rId2"/>
    <p:sldLayoutId id="2147483828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9" r:id="rId9"/>
    <p:sldLayoutId id="2147483825" r:id="rId10"/>
    <p:sldLayoutId id="214748382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emf"/><Relationship Id="rId4" Type="http://schemas.openxmlformats.org/officeDocument/2006/relationships/oleObject" Target="../embeddings/Microsoft_Excel_97-2003_Worksheet1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628800"/>
            <a:ext cx="7851648" cy="1828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«Влияние тренировок по плаванию на мой организм» </a:t>
            </a:r>
            <a:endParaRPr lang="ru-RU" sz="480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469271" y="5373216"/>
            <a:ext cx="2425985" cy="9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 fontScale="92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buNone/>
              <a:defRPr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80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Радакина</a:t>
            </a:r>
            <a:r>
              <a:rPr lang="ru-RU" sz="28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Валерия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3 А класс</a:t>
            </a:r>
            <a:endParaRPr lang="ru-RU" sz="280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na\Desktop\стили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395"/>
            <a:ext cx="9649843" cy="781177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7926"/>
          </a:xfrm>
        </p:spPr>
        <p:txBody>
          <a:bodyPr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МОИ РЕЗУЛЬТАТЫ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738059"/>
          </a:xfrm>
        </p:spPr>
        <p:txBody>
          <a:bodyPr>
            <a:normAutofit fontScale="92500" lnSpcReduction="20000"/>
          </a:bodyPr>
          <a:lstStyle/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/>
              <a:t>	Я еще не имею разряда по плаванию, но очень стремлюсь к этому.  </a:t>
            </a:r>
            <a:r>
              <a:rPr lang="ru-RU" dirty="0"/>
              <a:t>Т</a:t>
            </a:r>
            <a:r>
              <a:rPr lang="ru-RU" dirty="0" smtClean="0"/>
              <a:t>ренируюсь 6 раз в неделю для улучшения своих навыков.</a:t>
            </a:r>
          </a:p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/>
              <a:t>	</a:t>
            </a:r>
            <a:r>
              <a:rPr lang="ru-RU" dirty="0" smtClean="0"/>
              <a:t>Со мной вместе ходит младшая сестра, нам нравится плавать вместе и я стараюсь быть ей примером.</a:t>
            </a:r>
          </a:p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/>
              <a:t>	Советую всем, без исключения, заниматься плаванием!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256" y="1700808"/>
            <a:ext cx="3553544" cy="4738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19256" cy="563910"/>
          </a:xfrm>
        </p:spPr>
        <p:txBody>
          <a:bodyPr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МОИ УСПЕХИ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40768"/>
            <a:ext cx="4038600" cy="5021922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>
                <a:latin typeface="Arial Narrow" panose="020B0606020202030204" pitchFamily="34" charset="0"/>
              </a:rPr>
              <a:t>	</a:t>
            </a:r>
            <a:r>
              <a:rPr lang="ru-RU" dirty="0" smtClean="0">
                <a:latin typeface="Arial Narrow" panose="020B0606020202030204" pitchFamily="34" charset="0"/>
              </a:rPr>
              <a:t>Свои первые награды я начала зарабатывать с восьми лет – с первых соревнований. Один раз я занимала первое место в личном первенстве. На последних соревнованиях заняла второе место на дистанции 50 м кролем на спине из 30 человек.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15364" name="Содержимое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1242864"/>
            <a:ext cx="3816424" cy="5309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КАК ВЛИЯЮТ ТРЕНИРОВКИ ПО ПЛАВАНИЮ НА МОЙ ОРГАНИЗМ?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19459" name="Содержимое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06" y="1866678"/>
            <a:ext cx="3422037" cy="4562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1. Плавание дает  мне жизненные силы. </a:t>
            </a:r>
          </a:p>
          <a:p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2. Плавание приносит мне удовольствие . </a:t>
            </a:r>
          </a:p>
          <a:p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dirty="0" smtClean="0">
                <a:latin typeface="Arial Narrow" panose="020B0606020202030204" pitchFamily="34" charset="0"/>
              </a:rPr>
              <a:t>3. Плавание- средство от заболеваний 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3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7926"/>
          </a:xfrm>
        </p:spPr>
        <p:txBody>
          <a:bodyPr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РЕЗУЛЬТАТЫ АНКЕТИРОВАНИЯ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90700"/>
            <a:ext cx="8229600" cy="4389437"/>
          </a:xfrm>
        </p:spPr>
        <p:txBody>
          <a:bodyPr/>
          <a:lstStyle/>
          <a:p>
            <a:pPr algn="just"/>
            <a:r>
              <a:rPr lang="ru-RU" dirty="0" smtClean="0">
                <a:latin typeface="Arial Narrow" panose="020B0606020202030204" pitchFamily="34" charset="0"/>
              </a:rPr>
              <a:t>Я провела опрос среди учеников 3 «А» и 2 «Б» классов, раздав анкеты «Спорт и здоровье».</a:t>
            </a:r>
          </a:p>
          <a:p>
            <a:pPr algn="just"/>
            <a:r>
              <a:rPr lang="ru-RU" dirty="0" smtClean="0">
                <a:latin typeface="Arial Narrow" panose="020B0606020202030204" pitchFamily="34" charset="0"/>
              </a:rPr>
              <a:t>В 3 «А» классе из 24 опрошенных 17 человек занимаются спортом и, в среднем, или вообще не болеют или болеют не чаще одного раза в год. Семь человек, которые спортом не занимаются, болеют 2-3 раза в год. </a:t>
            </a:r>
          </a:p>
          <a:p>
            <a:pPr algn="just"/>
            <a:r>
              <a:rPr lang="ru-RU" dirty="0" smtClean="0">
                <a:latin typeface="Arial Narrow" panose="020B0606020202030204" pitchFamily="34" charset="0"/>
              </a:rPr>
              <a:t>Те же самые результаты выявило анкетирование во 2 «Б» классе: из опрошенных 26 человек: 18 человек, занимающихся спортом, болеют редко, а 8 человек, от спорта далеких, - более 2 раза в год.</a:t>
            </a:r>
            <a:endParaRPr lang="ru-RU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6590508"/>
              </p:ext>
            </p:extLst>
          </p:nvPr>
        </p:nvGraphicFramePr>
        <p:xfrm>
          <a:off x="1619672" y="1628800"/>
          <a:ext cx="5832648" cy="4104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иаграмма" r:id="rId4" imgW="4572005" imgH="2743200" progId="Excel.Chart.8">
                  <p:embed/>
                </p:oleObj>
              </mc:Choice>
              <mc:Fallback>
                <p:oleObj name="Диаграмма" r:id="rId4" imgW="4572005" imgH="2743200" progId="Excel.Chart.8">
                  <p:embed/>
                  <p:pic>
                    <p:nvPicPr>
                      <p:cNvPr id="0" name="Object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628800"/>
                        <a:ext cx="5832648" cy="41044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1772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48200" y="511805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ДИАГРАММА  ЗАВИСИМОСТИ ЗДОРОВЬЯ ОТ  СПОРТИВНОГО ОБРАЗА ЖИЗНИ</a:t>
            </a:r>
          </a:p>
        </p:txBody>
      </p:sp>
      <p:pic>
        <p:nvPicPr>
          <p:cNvPr id="2051" name="Диаграмма 1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7052"/>
            <a:ext cx="3960440" cy="313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Диаграмма 1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120502"/>
            <a:ext cx="440392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81642" y="-97790"/>
            <a:ext cx="8229600" cy="707926"/>
          </a:xfrm>
        </p:spPr>
        <p:txBody>
          <a:bodyPr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Заключение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966" y="1052736"/>
            <a:ext cx="8568952" cy="44012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+mn-lt"/>
              </a:rPr>
              <a:t>	Плавание </a:t>
            </a:r>
            <a:r>
              <a:rPr lang="ru-RU" sz="2000" dirty="0">
                <a:latin typeface="+mn-lt"/>
              </a:rPr>
              <a:t>является одним из важнейших звеньев в системе закаливания и физического воспитания любого человека. </a:t>
            </a:r>
            <a:endParaRPr lang="ru-RU" sz="2000" dirty="0" smtClean="0">
              <a:latin typeface="+mn-lt"/>
            </a:endParaRPr>
          </a:p>
          <a:p>
            <a:pPr algn="just"/>
            <a:r>
              <a:rPr lang="ru-RU" sz="2000" dirty="0" smtClean="0">
                <a:latin typeface="+mn-lt"/>
              </a:rPr>
              <a:t>Постоянный </a:t>
            </a:r>
            <a:r>
              <a:rPr lang="ru-RU" sz="2000" dirty="0">
                <a:latin typeface="+mn-lt"/>
              </a:rPr>
              <a:t>контакт с </a:t>
            </a:r>
            <a:r>
              <a:rPr lang="ru-RU" sz="2000" dirty="0" smtClean="0">
                <a:latin typeface="+mn-lt"/>
              </a:rPr>
              <a:t>водой: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 закаливает; </a:t>
            </a:r>
            <a:endParaRPr lang="ru-RU" sz="20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 является лучшим средством  профилактики </a:t>
            </a:r>
            <a:r>
              <a:rPr lang="ru-RU" sz="2000" dirty="0">
                <a:latin typeface="+mn-lt"/>
              </a:rPr>
              <a:t>простудных </a:t>
            </a:r>
            <a:r>
              <a:rPr lang="ru-RU" sz="2000" dirty="0" smtClean="0">
                <a:latin typeface="+mn-lt"/>
              </a:rPr>
              <a:t>заболеваний;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способствует </a:t>
            </a:r>
            <a:r>
              <a:rPr lang="ru-RU" sz="2000" dirty="0">
                <a:latin typeface="+mn-lt"/>
              </a:rPr>
              <a:t>воспитанию силы воли и физической </a:t>
            </a:r>
            <a:r>
              <a:rPr lang="ru-RU" sz="2000" dirty="0" smtClean="0">
                <a:latin typeface="+mn-lt"/>
              </a:rPr>
              <a:t>выносливости; 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создает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>
                <a:latin typeface="+mn-lt"/>
              </a:rPr>
              <a:t>условия для улучшения работы системы органов </a:t>
            </a:r>
            <a:r>
              <a:rPr lang="ru-RU" sz="2000" dirty="0" smtClean="0">
                <a:latin typeface="+mn-lt"/>
              </a:rPr>
              <a:t>кровообращения</a:t>
            </a:r>
            <a:r>
              <a:rPr lang="ru-RU" sz="2000" dirty="0" smtClean="0"/>
              <a:t>;</a:t>
            </a:r>
            <a:endParaRPr lang="ru-RU" sz="2000" dirty="0" smtClean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развивает </a:t>
            </a:r>
            <a:r>
              <a:rPr lang="ru-RU" sz="2000" dirty="0">
                <a:latin typeface="+mn-lt"/>
              </a:rPr>
              <a:t>дыхательную и сердечно-сосудистую </a:t>
            </a:r>
            <a:r>
              <a:rPr lang="ru-RU" sz="2000" dirty="0" smtClean="0">
                <a:latin typeface="+mn-lt"/>
              </a:rPr>
              <a:t>системы;  </a:t>
            </a:r>
            <a:endParaRPr lang="ru-RU" sz="20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исправляет </a:t>
            </a:r>
            <a:r>
              <a:rPr lang="ru-RU" sz="2000" dirty="0">
                <a:latin typeface="+mn-lt"/>
              </a:rPr>
              <a:t>нарушения осанки и деформацию позвоночника </a:t>
            </a:r>
            <a:r>
              <a:rPr lang="ru-RU" sz="2000" dirty="0" smtClean="0">
                <a:latin typeface="+mn-lt"/>
              </a:rPr>
              <a:t>человека;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 </a:t>
            </a:r>
            <a:r>
              <a:rPr lang="ru-RU" sz="2000" dirty="0" smtClean="0"/>
              <a:t>с</a:t>
            </a:r>
            <a:r>
              <a:rPr lang="ru-RU" sz="2000" dirty="0" smtClean="0">
                <a:latin typeface="+mn-lt"/>
              </a:rPr>
              <a:t>пособствует </a:t>
            </a:r>
            <a:r>
              <a:rPr lang="ru-RU" sz="2000" dirty="0">
                <a:latin typeface="+mn-lt"/>
              </a:rPr>
              <a:t>восстановлению двигательных функций после перенесенных травм и предупреждения их негативных последствий</a:t>
            </a:r>
            <a:r>
              <a:rPr lang="ru-RU" sz="2000" dirty="0" smtClean="0">
                <a:latin typeface="+mn-lt"/>
              </a:rPr>
              <a:t>.</a:t>
            </a:r>
            <a:endParaRPr lang="ru-RU" sz="2000" dirty="0">
              <a:latin typeface="+mn-lt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02804" y="332656"/>
            <a:ext cx="8229600" cy="1080120"/>
          </a:xfrm>
        </p:spPr>
        <p:txBody>
          <a:bodyPr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ВСЕ - НА ПЛАВАНИЕ!!!</a:t>
            </a:r>
          </a:p>
        </p:txBody>
      </p:sp>
      <p:pic>
        <p:nvPicPr>
          <p:cNvPr id="20483" name="Содержимое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844824"/>
            <a:ext cx="3292077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4048" y="1844823"/>
            <a:ext cx="3292077" cy="4389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170" y="764704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ОГЛАВЛЕНИЕ:</a:t>
            </a:r>
            <a:br>
              <a:rPr lang="ru-RU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</a:br>
            <a:endParaRPr lang="ru-RU" sz="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46066" y="1484784"/>
            <a:ext cx="8229600" cy="43894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>
                <a:latin typeface="Arial Narrow" panose="020B0606020202030204" pitchFamily="34" charset="0"/>
              </a:rPr>
              <a:t>1. Введение.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latin typeface="Arial Narrow" panose="020B0606020202030204" pitchFamily="34" charset="0"/>
              </a:rPr>
              <a:t>2. Основная часть: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latin typeface="Arial Narrow" panose="020B0606020202030204" pitchFamily="34" charset="0"/>
              </a:rPr>
              <a:t>    а) История возникновения плавания;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latin typeface="Arial Narrow" panose="020B0606020202030204" pitchFamily="34" charset="0"/>
              </a:rPr>
              <a:t>    б) Основные правила, стили, польза  плавания;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latin typeface="Arial Narrow" panose="020B0606020202030204" pitchFamily="34" charset="0"/>
              </a:rPr>
              <a:t>    в) Плавание и я. Мои результаты;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latin typeface="Arial Narrow" panose="020B0606020202030204" pitchFamily="34" charset="0"/>
              </a:rPr>
              <a:t>    г) Влияние плавания на организм человека;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latin typeface="Arial Narrow" panose="020B0606020202030204" pitchFamily="34" charset="0"/>
              </a:rPr>
              <a:t>    е) Мои исследования (анкетирование).</a:t>
            </a:r>
          </a:p>
          <a:p>
            <a:pPr>
              <a:buFont typeface="Wingdings 2" pitchFamily="18" charset="2"/>
              <a:buNone/>
            </a:pPr>
            <a:r>
              <a:rPr lang="ru-RU" dirty="0" smtClean="0">
                <a:latin typeface="Arial Narrow" panose="020B0606020202030204" pitchFamily="34" charset="0"/>
              </a:rPr>
              <a:t>3. Заключение.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0481" y="726952"/>
            <a:ext cx="3624068" cy="4832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87016" y="726951"/>
            <a:ext cx="47525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latin typeface="Arial Narrow" panose="020B0606020202030204" pitchFamily="34" charset="0"/>
              </a:rPr>
              <a:t>Актуальность:</a:t>
            </a:r>
          </a:p>
          <a:p>
            <a:r>
              <a:rPr lang="ru-RU" sz="2800" dirty="0" smtClean="0">
                <a:latin typeface="Arial Narrow" panose="020B0606020202030204" pitchFamily="34" charset="0"/>
              </a:rPr>
              <a:t>Я выбрала эту тему потому что:</a:t>
            </a:r>
          </a:p>
          <a:p>
            <a:endParaRPr lang="ru-RU" sz="2800" b="1" dirty="0" smtClean="0">
              <a:latin typeface="Arial Narrow" panose="020B0606020202030204" pitchFamily="34" charset="0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latin typeface="Arial Narrow" panose="020B0606020202030204" pitchFamily="34" charset="0"/>
              </a:rPr>
              <a:t>Плавание- мой любимый спорт.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1697" y="314299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Arial Narrow" panose="020B0606020202030204" pitchFamily="34" charset="0"/>
              </a:rPr>
              <a:t>Плаванием я начала заниматься с 8 лет.  Я с рождения любила воду, никогда не боялась воды, ныряла, бесстрашно плескалась и всегда ждала лета чтобы купаться на речке. Но никак не могла научиться плавать…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836"/>
            <a:ext cx="7500990" cy="785818"/>
          </a:xfrm>
        </p:spPr>
        <p:txBody>
          <a:bodyPr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 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371192"/>
            <a:ext cx="5472608" cy="2808312"/>
          </a:xfrm>
        </p:spPr>
        <p:txBody>
          <a:bodyPr/>
          <a:lstStyle/>
          <a:p>
            <a:pPr algn="just">
              <a:buNone/>
            </a:pPr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После первых школьных каникул родители предложили пойти на плавание и наконец научиться плавать. Еще у меня были проблемы со здоровьем, которые не позволяли заниматься спортом с большой нагрузкой, а заниматься очень хотелось. Поэтому плавание оказалось идеальным вариантом.</a:t>
            </a:r>
          </a:p>
          <a:p>
            <a:pPr algn="just">
              <a:buNone/>
            </a:pPr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С самого начала я попала в спортивную секцию школы олимпийского резерва.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674" y="1772816"/>
            <a:ext cx="3003798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61569" y="836712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Narrow" panose="020B0606020202030204" pitchFamily="34" charset="0"/>
              </a:rPr>
              <a:t>2. Я </a:t>
            </a:r>
            <a:r>
              <a:rPr lang="ru-RU" sz="2400" dirty="0">
                <a:latin typeface="Arial Narrow" panose="020B0606020202030204" pitchFamily="34" charset="0"/>
              </a:rPr>
              <a:t>всегда хотела узнать, как плавание влияет на организм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435740031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4156" y="828418"/>
            <a:ext cx="5040560" cy="4389437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2400" dirty="0" smtClean="0">
                <a:latin typeface="Arial Narrow" panose="020B0606020202030204" pitchFamily="34" charset="0"/>
              </a:rPr>
              <a:t>           Плавание один из уникальных видов спорта и оздоровления! А здоровье – это самое главное, что необходимо в жизни. Еще, плавание называют самым щадящим видом спорта. Им можно заниматься в любом возрасте. Побочных эффектов и противопоказаний от занятий плаванием не выявлено. Начинать заниматься плаванием полезно в любом возрасте. Я надеюсь, что моя работа поможет и детям, и взрослым понять почему необходимо заниматься именно плаванием.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916832"/>
            <a:ext cx="3087458" cy="4116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7544" y="1124744"/>
            <a:ext cx="8136904" cy="5230019"/>
          </a:xfrm>
        </p:spPr>
        <p:txBody>
          <a:bodyPr/>
          <a:lstStyle/>
          <a:p>
            <a:r>
              <a:rPr lang="ru-RU" sz="2800" i="1" u="sng" dirty="0" smtClean="0">
                <a:latin typeface="Arial Narrow" panose="020B0606020202030204" pitchFamily="34" charset="0"/>
              </a:rPr>
              <a:t>Проблема</a:t>
            </a:r>
            <a:r>
              <a:rPr lang="ru-RU" sz="2800" dirty="0" smtClean="0">
                <a:latin typeface="Arial Narrow" panose="020B0606020202030204" pitchFamily="34" charset="0"/>
              </a:rPr>
              <a:t>: Высокая заболеваемость среди незакаленных детей.</a:t>
            </a:r>
          </a:p>
          <a:p>
            <a:r>
              <a:rPr lang="ru-RU" sz="2800" i="1" u="sng" dirty="0" smtClean="0">
                <a:latin typeface="Arial Narrow" panose="020B0606020202030204" pitchFamily="34" charset="0"/>
              </a:rPr>
              <a:t>Цель</a:t>
            </a:r>
            <a:r>
              <a:rPr lang="ru-RU" sz="2800" i="1" dirty="0">
                <a:latin typeface="Arial Narrow" panose="020B0606020202030204" pitchFamily="34" charset="0"/>
              </a:rPr>
              <a:t>: </a:t>
            </a:r>
            <a:r>
              <a:rPr lang="ru-RU" sz="2800" dirty="0">
                <a:latin typeface="Arial Narrow" panose="020B0606020202030204" pitchFamily="34" charset="0"/>
              </a:rPr>
              <a:t>Понять как плавание влияет на организм </a:t>
            </a:r>
            <a:r>
              <a:rPr lang="ru-RU" sz="2800" dirty="0" smtClean="0">
                <a:latin typeface="Arial Narrow" panose="020B0606020202030204" pitchFamily="34" charset="0"/>
              </a:rPr>
              <a:t>занимающихся</a:t>
            </a:r>
            <a:r>
              <a:rPr lang="ru-RU" sz="2800" i="1" dirty="0" smtClean="0">
                <a:latin typeface="Arial Narrow" panose="020B060602020203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i="1" u="sng" dirty="0" smtClean="0">
                <a:latin typeface="Arial Narrow" panose="020B0606020202030204" pitchFamily="34" charset="0"/>
              </a:rPr>
              <a:t>Задачи:</a:t>
            </a:r>
          </a:p>
          <a:p>
            <a:pPr marL="65087" indent="0">
              <a:buNone/>
            </a:pPr>
            <a:r>
              <a:rPr lang="ru-RU" sz="2800" i="1" dirty="0">
                <a:latin typeface="Arial Narrow" panose="020B0606020202030204" pitchFamily="34" charset="0"/>
              </a:rPr>
              <a:t> </a:t>
            </a:r>
            <a:r>
              <a:rPr lang="ru-RU" sz="2800" dirty="0">
                <a:latin typeface="Arial Narrow" panose="020B0606020202030204" pitchFamily="34" charset="0"/>
              </a:rPr>
              <a:t>1. Пропаганда здорового образа жизни;</a:t>
            </a:r>
          </a:p>
          <a:p>
            <a:pPr marL="65087" indent="0">
              <a:buNone/>
            </a:pPr>
            <a:r>
              <a:rPr lang="ru-RU" sz="2800" dirty="0" smtClean="0">
                <a:latin typeface="Arial Narrow" panose="020B0606020202030204" pitchFamily="34" charset="0"/>
              </a:rPr>
              <a:t>2</a:t>
            </a:r>
            <a:r>
              <a:rPr lang="ru-RU" sz="2800" dirty="0">
                <a:latin typeface="Arial Narrow" panose="020B0606020202030204" pitchFamily="34" charset="0"/>
              </a:rPr>
              <a:t>. Популяризация и развитие вида спорта – плавание</a:t>
            </a:r>
            <a:r>
              <a:rPr lang="ru-RU" sz="2800" dirty="0" smtClean="0">
                <a:latin typeface="Arial Narrow" panose="020B0606020202030204" pitchFamily="34" charset="0"/>
              </a:rPr>
              <a:t>;</a:t>
            </a:r>
          </a:p>
          <a:p>
            <a:pPr marL="522287" indent="-457200">
              <a:buFont typeface="Arial" panose="020B0604020202020204" pitchFamily="34" charset="0"/>
              <a:buChar char="•"/>
            </a:pPr>
            <a:r>
              <a:rPr lang="ru-RU" sz="2800" u="sng" dirty="0">
                <a:latin typeface="Arial Narrow" panose="020B0606020202030204" pitchFamily="34" charset="0"/>
              </a:rPr>
              <a:t>Гипотеза исследования</a:t>
            </a:r>
            <a:r>
              <a:rPr lang="ru-RU" sz="2800" dirty="0">
                <a:latin typeface="Arial Narrow" panose="020B0606020202030204" pitchFamily="34" charset="0"/>
              </a:rPr>
              <a:t>: </a:t>
            </a:r>
            <a:r>
              <a:rPr lang="ru-RU" sz="2800" dirty="0" smtClean="0">
                <a:latin typeface="Arial Narrow" panose="020B0606020202030204" pitchFamily="34" charset="0"/>
              </a:rPr>
              <a:t>я </a:t>
            </a:r>
            <a:r>
              <a:rPr lang="ru-RU" sz="2800" dirty="0">
                <a:latin typeface="Arial Narrow" panose="020B0606020202030204" pitchFamily="34" charset="0"/>
              </a:rPr>
              <a:t>считаю, что регулярные занятия плаванием улучшают здоровье </a:t>
            </a:r>
            <a:r>
              <a:rPr lang="ru-RU" sz="2800" dirty="0" smtClean="0">
                <a:latin typeface="Arial Narrow" panose="020B0606020202030204" pitchFamily="34" charset="0"/>
              </a:rPr>
              <a:t>человека</a:t>
            </a:r>
            <a:endParaRPr lang="ru-RU" sz="2800" i="1" u="sng" dirty="0">
              <a:latin typeface="Arial Narrow" panose="020B0606020202030204" pitchFamily="34" charset="0"/>
            </a:endParaRPr>
          </a:p>
          <a:p>
            <a:r>
              <a:rPr lang="ru-RU" sz="2800" i="1" u="sng" dirty="0" smtClean="0">
                <a:latin typeface="Arial Narrow" panose="020B0606020202030204" pitchFamily="34" charset="0"/>
              </a:rPr>
              <a:t>Вид проекта: </a:t>
            </a:r>
            <a:r>
              <a:rPr lang="ru-RU" sz="2800" dirty="0" smtClean="0">
                <a:latin typeface="Arial Narrow" panose="020B0606020202030204" pitchFamily="34" charset="0"/>
              </a:rPr>
              <a:t>исследовательский</a:t>
            </a:r>
          </a:p>
          <a:p>
            <a:endParaRPr lang="ru-RU" sz="2800" dirty="0" smtClean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29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4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ИСТОРИЯ  ВОЗНИКНОВЕНИЯ ПЛАВАНИЯ</a:t>
            </a:r>
            <a:endParaRPr lang="ru-RU" sz="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752528"/>
          </a:xfrm>
        </p:spPr>
        <p:txBody>
          <a:bodyPr>
            <a:noAutofit/>
          </a:bodyPr>
          <a:lstStyle/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Arial Narrow" panose="020B0606020202030204" pitchFamily="34" charset="0"/>
              </a:rPr>
              <a:t>Первые соревнования по плаванию носили ярко выраженный прикладной характер.  </a:t>
            </a: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>
                <a:latin typeface="Arial Narrow" panose="020B0606020202030204" pitchFamily="34" charset="0"/>
              </a:rPr>
              <a:t>Развитию плавания в нашей стране способствовало большое количество рек, озер и морей.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Arial Narrow" panose="020B0606020202030204" pitchFamily="34" charset="0"/>
              </a:rPr>
              <a:t>Ранее</a:t>
            </a:r>
            <a:r>
              <a:rPr lang="ru-RU" dirty="0">
                <a:latin typeface="Arial Narrow" panose="020B0606020202030204" pitchFamily="34" charset="0"/>
              </a:rPr>
              <a:t>, в средние века отдельные соревнования проводились от случая к случаю. Они были эпизодическими и на дальнейшее развитие плавания как вида спорта влияния не оказали. </a:t>
            </a:r>
            <a:endParaRPr lang="ru-RU" dirty="0" smtClean="0">
              <a:latin typeface="Arial Narrow" panose="020B0606020202030204" pitchFamily="34" charset="0"/>
            </a:endParaRP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Arial Narrow" panose="020B0606020202030204" pitchFamily="34" charset="0"/>
              </a:rPr>
              <a:t>С </a:t>
            </a:r>
            <a:r>
              <a:rPr lang="ru-RU" dirty="0">
                <a:latin typeface="Arial Narrow" panose="020B0606020202030204" pitchFamily="34" charset="0"/>
              </a:rPr>
              <a:t>1719 года обучение плаванию было введено в учебную программу всех военных училищ России.</a:t>
            </a: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29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4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ИСТОРИЯ  ВОЗНИКНОВЕНИЯ ПЛАВАНИЯ</a:t>
            </a:r>
            <a:endParaRPr lang="ru-RU" sz="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445624" cy="5040560"/>
          </a:xfrm>
        </p:spPr>
        <p:txBody>
          <a:bodyPr>
            <a:noAutofit/>
          </a:bodyPr>
          <a:lstStyle/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>
                <a:latin typeface="Arial Narrow" panose="020B0606020202030204" pitchFamily="34" charset="0"/>
              </a:rPr>
              <a:t>Первые соревнования международного уровня по плаванию состоялись в 1889 г. </a:t>
            </a:r>
            <a:r>
              <a:rPr lang="ru-RU" sz="2800" dirty="0" smtClean="0">
                <a:latin typeface="Arial Narrow" panose="020B0606020202030204" pitchFamily="34" charset="0"/>
              </a:rPr>
              <a:t>городе Будапешт</a:t>
            </a:r>
            <a:r>
              <a:rPr lang="ru-RU" sz="2800" dirty="0">
                <a:latin typeface="Arial Narrow" panose="020B0606020202030204" pitchFamily="34" charset="0"/>
              </a:rPr>
              <a:t>.</a:t>
            </a:r>
            <a:r>
              <a:rPr lang="ru-RU" sz="2800" dirty="0" smtClean="0">
                <a:latin typeface="Arial Narrow" panose="020B0606020202030204" pitchFamily="34" charset="0"/>
              </a:rPr>
              <a:t> </a:t>
            </a: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>
                <a:latin typeface="Arial Narrow" panose="020B0606020202030204" pitchFamily="34" charset="0"/>
              </a:rPr>
              <a:t>1890 </a:t>
            </a:r>
            <a:r>
              <a:rPr lang="ru-RU" sz="2800" dirty="0">
                <a:latin typeface="Arial Narrow" panose="020B0606020202030204" pitchFamily="34" charset="0"/>
              </a:rPr>
              <a:t>г. впервые проходит первенство Европы по плаванию, в 1896 г. его включают в программу первых современных Олимпийских игр</a:t>
            </a:r>
            <a:r>
              <a:rPr lang="ru-RU" sz="2800" dirty="0" smtClean="0">
                <a:latin typeface="Arial Narrow" panose="020B0606020202030204" pitchFamily="34" charset="0"/>
              </a:rPr>
              <a:t>.</a:t>
            </a: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>
                <a:latin typeface="Arial Narrow" panose="020B0606020202030204" pitchFamily="34" charset="0"/>
              </a:rPr>
              <a:t>Начиная с 1926 г. по плаванию стали проводиться чемпионаты Европы, с 1969 г. — Кубки Европы, с 1973 г. — чемпионаты мира, а с 1979 г. — Кубки мира по плаванию.</a:t>
            </a: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dirty="0">
              <a:latin typeface="Arial Narrow" panose="020B0606020202030204" pitchFamily="34" charset="0"/>
            </a:endParaRP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dirty="0">
              <a:latin typeface="Arial Narrow" panose="020B0606020202030204" pitchFamily="34" charset="0"/>
            </a:endParaRPr>
          </a:p>
          <a:p>
            <a:pPr marL="0" indent="0" algn="just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255010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-22092"/>
            <a:ext cx="8229600" cy="63591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Narrow" panose="020B0606020202030204" pitchFamily="34" charset="0"/>
              </a:rPr>
              <a:t>СТИЛИ ПЛАВАНИЯ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666368"/>
            <a:ext cx="5760640" cy="6002992"/>
          </a:xfrm>
        </p:spPr>
        <p:txBody>
          <a:bodyPr>
            <a:noAutofit/>
          </a:bodyPr>
          <a:lstStyle/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/>
              <a:t>Кроль  (</a:t>
            </a:r>
            <a:r>
              <a:rPr lang="ru-RU" sz="1600" dirty="0" smtClean="0"/>
              <a:t>с</a:t>
            </a:r>
            <a:r>
              <a:rPr lang="ru-RU" sz="1600" b="1" dirty="0" smtClean="0"/>
              <a:t> </a:t>
            </a:r>
            <a:r>
              <a:rPr lang="ru-RU" sz="1600" dirty="0" smtClean="0"/>
              <a:t>англ</a:t>
            </a:r>
            <a:r>
              <a:rPr lang="ru-RU" sz="1600" dirty="0"/>
              <a:t>. "</a:t>
            </a:r>
            <a:r>
              <a:rPr lang="en-US" sz="1600" dirty="0"/>
              <a:t>crawl" – "</a:t>
            </a:r>
            <a:r>
              <a:rPr lang="ru-RU" sz="1600" dirty="0" smtClean="0"/>
              <a:t>ползать") </a:t>
            </a:r>
          </a:p>
          <a:p>
            <a:pPr marL="0" indent="0" algn="just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1600" dirty="0" smtClean="0"/>
              <a:t>характеризуется попеременными и симметричными движениями рук и ног. Это самый быстрый спортивный способ плавания и самый популярный.. Популярность кроля на груди объясняется еще и тем, что он преимущественно используется при игре в водное поло, синхронном плавании и при плавании в водоемах.</a:t>
            </a: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/>
              <a:t>Брасс  (</a:t>
            </a:r>
            <a:r>
              <a:rPr lang="ru-RU" sz="1600" dirty="0" smtClean="0"/>
              <a:t>от </a:t>
            </a:r>
            <a:r>
              <a:rPr lang="ru-RU" sz="1600" dirty="0"/>
              <a:t>французского слова "</a:t>
            </a:r>
            <a:r>
              <a:rPr lang="ru-RU" sz="1600" dirty="0" err="1"/>
              <a:t>brass</a:t>
            </a:r>
            <a:r>
              <a:rPr lang="ru-RU" sz="1600" dirty="0"/>
              <a:t>" – "</a:t>
            </a:r>
            <a:r>
              <a:rPr lang="ru-RU" sz="1600" dirty="0" smtClean="0"/>
              <a:t>рука«). </a:t>
            </a:r>
          </a:p>
          <a:p>
            <a:pPr marL="0" indent="0" algn="just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1600" dirty="0" smtClean="0"/>
              <a:t>Этот способ плавания был известен еще в глубокой древности. В некоторых наставлениях прошлого века этот способ назывался «плавание по- лягушачьи». Брассом легче, чем другими способами, плыть в одежде, транспортировать по поверхности воды какие- либо предметы, ориентироваться в направлении движения. Он экономичен и большинством людей легче осваивается.</a:t>
            </a:r>
          </a:p>
          <a:p>
            <a:pPr marL="274320" indent="-274320" algn="just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/>
              <a:t>Баттерфляй  </a:t>
            </a:r>
            <a:r>
              <a:rPr lang="ru-RU" sz="1600" dirty="0" smtClean="0"/>
              <a:t>(</a:t>
            </a:r>
            <a:r>
              <a:rPr lang="ru-RU" sz="1600" dirty="0"/>
              <a:t>англ. </a:t>
            </a:r>
            <a:r>
              <a:rPr lang="ru-RU" sz="1600" dirty="0" err="1"/>
              <a:t>Butterfly</a:t>
            </a:r>
            <a:r>
              <a:rPr lang="ru-RU" sz="1600" dirty="0"/>
              <a:t> – бабочка) </a:t>
            </a:r>
          </a:p>
          <a:p>
            <a:pPr marL="0" indent="0" algn="just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1600" dirty="0" smtClean="0"/>
              <a:t>Баттерфляй– самый утомительный и технически сложный стиль плавания, второй по скорости после кроля.</a:t>
            </a:r>
            <a:br>
              <a:rPr lang="ru-RU" sz="1600" dirty="0" smtClean="0"/>
            </a:br>
            <a:r>
              <a:rPr lang="ru-RU" sz="1600" dirty="0" smtClean="0"/>
              <a:t>Баттерфляй характеризуется одновременными симметричными движениями рук и ног, а также волнообразными движениями туловища, которые помогают движениям рук и усиливают работу ног.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018" y="1628800"/>
            <a:ext cx="270030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3348</TotalTime>
  <Words>724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Поток</vt:lpstr>
      <vt:lpstr>Диаграмма</vt:lpstr>
      <vt:lpstr>«Влияние тренировок по плаванию на мой организм» </vt:lpstr>
      <vt:lpstr>    ОГЛАВЛЕНИЕ: </vt:lpstr>
      <vt:lpstr>Презентация PowerPoint</vt:lpstr>
      <vt:lpstr> </vt:lpstr>
      <vt:lpstr>Презентация PowerPoint</vt:lpstr>
      <vt:lpstr>Презентация PowerPoint</vt:lpstr>
      <vt:lpstr>            ИСТОРИЯ  ВОЗНИКНОВЕНИЯ ПЛАВАНИЯ</vt:lpstr>
      <vt:lpstr>            ИСТОРИЯ  ВОЗНИКНОВЕНИЯ ПЛАВАНИЯ</vt:lpstr>
      <vt:lpstr>СТИЛИ ПЛАВАНИЯ</vt:lpstr>
      <vt:lpstr>Презентация PowerPoint</vt:lpstr>
      <vt:lpstr>МОИ РЕЗУЛЬТАТЫ</vt:lpstr>
      <vt:lpstr>МОИ УСПЕХИ</vt:lpstr>
      <vt:lpstr>КАК ВЛИЯЮТ ТРЕНИРОВКИ ПО ПЛАВАНИЮ НА МОЙ ОРГАНИЗМ?</vt:lpstr>
      <vt:lpstr>РЕЗУЛЬТАТЫ АНКЕТИРОВАНИЯ</vt:lpstr>
      <vt:lpstr>Презентация PowerPoint</vt:lpstr>
      <vt:lpstr>Презентация PowerPoint</vt:lpstr>
      <vt:lpstr>Заключение</vt:lpstr>
      <vt:lpstr>ВСЕ - НА ПЛАВАНИЕ!!!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«Влияние тренировок на мой организм»</dc:title>
  <dc:creator>Anna</dc:creator>
  <cp:lastModifiedBy>kighivy Kighivy</cp:lastModifiedBy>
  <cp:revision>155</cp:revision>
  <dcterms:created xsi:type="dcterms:W3CDTF">2018-02-03T15:28:44Z</dcterms:created>
  <dcterms:modified xsi:type="dcterms:W3CDTF">2023-11-21T17:21:26Z</dcterms:modified>
</cp:coreProperties>
</file>