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82" r:id="rId4"/>
    <p:sldId id="281" r:id="rId5"/>
    <p:sldId id="269" r:id="rId6"/>
    <p:sldId id="301" r:id="rId7"/>
    <p:sldId id="302" r:id="rId8"/>
    <p:sldId id="273" r:id="rId9"/>
    <p:sldId id="303" r:id="rId10"/>
    <p:sldId id="304" r:id="rId11"/>
    <p:sldId id="274" r:id="rId12"/>
    <p:sldId id="305" r:id="rId13"/>
    <p:sldId id="306" r:id="rId14"/>
    <p:sldId id="264" r:id="rId15"/>
    <p:sldId id="307" r:id="rId16"/>
    <p:sldId id="308" r:id="rId17"/>
    <p:sldId id="300" r:id="rId18"/>
    <p:sldId id="275" r:id="rId19"/>
    <p:sldId id="265" r:id="rId20"/>
    <p:sldId id="309" r:id="rId21"/>
    <p:sldId id="310" r:id="rId22"/>
    <p:sldId id="268" r:id="rId23"/>
    <p:sldId id="311" r:id="rId24"/>
    <p:sldId id="312" r:id="rId25"/>
    <p:sldId id="272" r:id="rId26"/>
    <p:sldId id="313" r:id="rId27"/>
    <p:sldId id="314" r:id="rId28"/>
    <p:sldId id="271" r:id="rId29"/>
    <p:sldId id="315" r:id="rId30"/>
    <p:sldId id="316" r:id="rId31"/>
    <p:sldId id="270" r:id="rId32"/>
    <p:sldId id="317" r:id="rId33"/>
    <p:sldId id="318" r:id="rId34"/>
    <p:sldId id="279" r:id="rId35"/>
    <p:sldId id="28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73BF"/>
    <a:srgbClr val="0671BF"/>
    <a:srgbClr val="0074C1"/>
    <a:srgbClr val="0079C2"/>
    <a:srgbClr val="0175C0"/>
    <a:srgbClr val="0075BC"/>
    <a:srgbClr val="F24244"/>
    <a:srgbClr val="ED1064"/>
    <a:srgbClr val="EC4443"/>
    <a:srgbClr val="F01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2" autoAdjust="0"/>
    <p:restoredTop sz="94660"/>
  </p:normalViewPr>
  <p:slideViewPr>
    <p:cSldViewPr>
      <p:cViewPr>
        <p:scale>
          <a:sx n="96" d="100"/>
          <a:sy n="96" d="100"/>
        </p:scale>
        <p:origin x="-1066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386B9-AADC-42F0-9498-78E00D73BC94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AB2DC-CC9E-47E0-A6F7-1FEC7755E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media" Target="../media/media7.wav"/><Relationship Id="rId1" Type="http://schemas.openxmlformats.org/officeDocument/2006/relationships/audio" Target="NULL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slide" Target="slide24.xml"/><Relationship Id="rId5" Type="http://schemas.openxmlformats.org/officeDocument/2006/relationships/slide" Target="slide23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slide" Target="slide27.xml"/><Relationship Id="rId5" Type="http://schemas.openxmlformats.org/officeDocument/2006/relationships/slide" Target="slide26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slide" Target="slide29.xml"/><Relationship Id="rId5" Type="http://schemas.openxmlformats.org/officeDocument/2006/relationships/slide" Target="slide30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slide" Target="slide33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slide" Target="slide32.xml"/><Relationship Id="rId5" Type="http://schemas.openxmlformats.org/officeDocument/2006/relationships/slide" Target="slide17.x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yadi.sk/d/4X1K4T5-HdAizw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adi.sk/i/ELOhMlabTrvk7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елина\Desktop\matematika-f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980728"/>
            <a:ext cx="6048672" cy="2448272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Викторина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«ЗАНИМАТЕЛЬНАЯ МАТЕМАТИКА» 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подготовительной 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группе 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085184"/>
            <a:ext cx="3560440" cy="93610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F3CBC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  <a:endParaRPr lang="ru-RU" sz="2000" dirty="0">
              <a:solidFill>
                <a:srgbClr val="0F3CB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F3CBC"/>
                </a:solidFill>
                <a:latin typeface="Times New Roman" pitchFamily="18" charset="0"/>
                <a:cs typeface="Times New Roman" pitchFamily="18" charset="0"/>
              </a:rPr>
              <a:t> ГБОУ ШКОЛЫ № 1413</a:t>
            </a:r>
          </a:p>
          <a:p>
            <a:r>
              <a:rPr lang="ru-RU" sz="2000" dirty="0">
                <a:solidFill>
                  <a:srgbClr val="0F3CB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F3CBC"/>
                </a:solidFill>
                <a:latin typeface="Times New Roman" pitchFamily="18" charset="0"/>
                <a:cs typeface="Times New Roman" pitchFamily="18" charset="0"/>
              </a:rPr>
              <a:t>Гноць</a:t>
            </a:r>
            <a:r>
              <a:rPr lang="ru-RU" sz="2000" dirty="0">
                <a:solidFill>
                  <a:srgbClr val="0F3CB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F3CBC"/>
                </a:solidFill>
                <a:latin typeface="Times New Roman" pitchFamily="18" charset="0"/>
                <a:cs typeface="Times New Roman" pitchFamily="18" charset="0"/>
              </a:rPr>
              <a:t>Е.А.</a:t>
            </a:r>
            <a:endParaRPr lang="ru-RU" sz="2000" dirty="0">
              <a:solidFill>
                <a:srgbClr val="0F3CB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/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38264" y="5483696"/>
            <a:ext cx="609600" cy="609600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1936D35E-3F79-4325-B5C5-5D23705CC2DB}"/>
              </a:ext>
            </a:extLst>
          </p:cNvPr>
          <p:cNvSpPr/>
          <p:nvPr/>
        </p:nvSpPr>
        <p:spPr>
          <a:xfrm>
            <a:off x="3275856" y="4149080"/>
            <a:ext cx="3168352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Начать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3670647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64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24744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2742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71400"/>
            <a:ext cx="9309480" cy="6973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2888" cy="100811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В какой группе нарисованы </a:t>
            </a:r>
            <a:b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только прямые линии?</a:t>
            </a: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2483768" y="181967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2483768" y="299695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483768" y="4195936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83768" y="539824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cxnSp>
        <p:nvCxnSpPr>
          <p:cNvPr id="23" name="Прямая соединительная линия 22">
            <a:hlinkClick r:id="rId6" action="ppaction://hlinksldjump"/>
          </p:cNvPr>
          <p:cNvCxnSpPr/>
          <p:nvPr/>
        </p:nvCxnSpPr>
        <p:spPr>
          <a:xfrm>
            <a:off x="3353242" y="3140968"/>
            <a:ext cx="7634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hlinkClick r:id="rId6" action="ppaction://hlinksldjump"/>
          </p:cNvPr>
          <p:cNvCxnSpPr/>
          <p:nvPr/>
        </p:nvCxnSpPr>
        <p:spPr>
          <a:xfrm>
            <a:off x="4499992" y="2879829"/>
            <a:ext cx="0" cy="57432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hlinkClick r:id="rId6" action="ppaction://hlinksldjump"/>
          </p:cNvPr>
          <p:cNvCxnSpPr/>
          <p:nvPr/>
        </p:nvCxnSpPr>
        <p:spPr>
          <a:xfrm flipV="1">
            <a:off x="4828976" y="2828693"/>
            <a:ext cx="576064" cy="6463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hlinkClick r:id="rId6" action="ppaction://hlinksldjump"/>
          </p:cNvPr>
          <p:cNvCxnSpPr/>
          <p:nvPr/>
        </p:nvCxnSpPr>
        <p:spPr>
          <a:xfrm>
            <a:off x="5669850" y="2878091"/>
            <a:ext cx="576064" cy="57432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Дуга 29">
            <a:hlinkClick r:id="rId5" action="ppaction://hlinksldjump"/>
          </p:cNvPr>
          <p:cNvSpPr/>
          <p:nvPr/>
        </p:nvSpPr>
        <p:spPr>
          <a:xfrm>
            <a:off x="2965895" y="4151460"/>
            <a:ext cx="649813" cy="601216"/>
          </a:xfrm>
          <a:prstGeom prst="arc">
            <a:avLst>
              <a:gd name="adj1" fmla="val 16200000"/>
              <a:gd name="adj2" fmla="val 219602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>
            <a:hlinkClick r:id="rId5" action="ppaction://hlinksldjump"/>
          </p:cNvPr>
          <p:cNvSpPr/>
          <p:nvPr/>
        </p:nvSpPr>
        <p:spPr>
          <a:xfrm rot="10099853">
            <a:off x="4459993" y="5240144"/>
            <a:ext cx="649813" cy="601216"/>
          </a:xfrm>
          <a:prstGeom prst="arc">
            <a:avLst>
              <a:gd name="adj1" fmla="val 16200000"/>
              <a:gd name="adj2" fmla="val 2196021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>
            <a:hlinkClick r:id="rId5" action="ppaction://hlinksldjump"/>
          </p:cNvPr>
          <p:cNvSpPr/>
          <p:nvPr/>
        </p:nvSpPr>
        <p:spPr>
          <a:xfrm>
            <a:off x="4594287" y="4108871"/>
            <a:ext cx="979490" cy="495300"/>
          </a:xfrm>
          <a:custGeom>
            <a:avLst/>
            <a:gdLst>
              <a:gd name="connsiteX0" fmla="*/ 50800 w 979490"/>
              <a:gd name="connsiteY0" fmla="*/ 495300 h 495300"/>
              <a:gd name="connsiteX1" fmla="*/ 25400 w 979490"/>
              <a:gd name="connsiteY1" fmla="*/ 431800 h 495300"/>
              <a:gd name="connsiteX2" fmla="*/ 12700 w 979490"/>
              <a:gd name="connsiteY2" fmla="*/ 381000 h 495300"/>
              <a:gd name="connsiteX3" fmla="*/ 0 w 979490"/>
              <a:gd name="connsiteY3" fmla="*/ 342900 h 495300"/>
              <a:gd name="connsiteX4" fmla="*/ 50800 w 979490"/>
              <a:gd name="connsiteY4" fmla="*/ 152400 h 495300"/>
              <a:gd name="connsiteX5" fmla="*/ 88900 w 979490"/>
              <a:gd name="connsiteY5" fmla="*/ 139700 h 495300"/>
              <a:gd name="connsiteX6" fmla="*/ 127000 w 979490"/>
              <a:gd name="connsiteY6" fmla="*/ 114300 h 495300"/>
              <a:gd name="connsiteX7" fmla="*/ 279400 w 979490"/>
              <a:gd name="connsiteY7" fmla="*/ 114300 h 495300"/>
              <a:gd name="connsiteX8" fmla="*/ 330200 w 979490"/>
              <a:gd name="connsiteY8" fmla="*/ 190500 h 495300"/>
              <a:gd name="connsiteX9" fmla="*/ 342900 w 979490"/>
              <a:gd name="connsiteY9" fmla="*/ 393700 h 495300"/>
              <a:gd name="connsiteX10" fmla="*/ 355600 w 979490"/>
              <a:gd name="connsiteY10" fmla="*/ 431800 h 495300"/>
              <a:gd name="connsiteX11" fmla="*/ 393700 w 979490"/>
              <a:gd name="connsiteY11" fmla="*/ 457200 h 495300"/>
              <a:gd name="connsiteX12" fmla="*/ 482600 w 979490"/>
              <a:gd name="connsiteY12" fmla="*/ 482600 h 495300"/>
              <a:gd name="connsiteX13" fmla="*/ 596900 w 979490"/>
              <a:gd name="connsiteY13" fmla="*/ 469900 h 495300"/>
              <a:gd name="connsiteX14" fmla="*/ 622300 w 979490"/>
              <a:gd name="connsiteY14" fmla="*/ 393700 h 495300"/>
              <a:gd name="connsiteX15" fmla="*/ 622300 w 979490"/>
              <a:gd name="connsiteY15" fmla="*/ 88900 h 495300"/>
              <a:gd name="connsiteX16" fmla="*/ 647700 w 979490"/>
              <a:gd name="connsiteY16" fmla="*/ 25400 h 495300"/>
              <a:gd name="connsiteX17" fmla="*/ 698500 w 979490"/>
              <a:gd name="connsiteY17" fmla="*/ 0 h 495300"/>
              <a:gd name="connsiteX18" fmla="*/ 876300 w 979490"/>
              <a:gd name="connsiteY18" fmla="*/ 12700 h 495300"/>
              <a:gd name="connsiteX19" fmla="*/ 952500 w 979490"/>
              <a:gd name="connsiteY19" fmla="*/ 88900 h 495300"/>
              <a:gd name="connsiteX20" fmla="*/ 977900 w 979490"/>
              <a:gd name="connsiteY20" fmla="*/ 177800 h 495300"/>
              <a:gd name="connsiteX21" fmla="*/ 977900 w 979490"/>
              <a:gd name="connsiteY21" fmla="*/ 4572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79490" h="495300">
                <a:moveTo>
                  <a:pt x="50800" y="495300"/>
                </a:moveTo>
                <a:cubicBezTo>
                  <a:pt x="42333" y="474133"/>
                  <a:pt x="32609" y="453427"/>
                  <a:pt x="25400" y="431800"/>
                </a:cubicBezTo>
                <a:cubicBezTo>
                  <a:pt x="19880" y="415241"/>
                  <a:pt x="17495" y="397783"/>
                  <a:pt x="12700" y="381000"/>
                </a:cubicBezTo>
                <a:cubicBezTo>
                  <a:pt x="9022" y="368128"/>
                  <a:pt x="4233" y="355600"/>
                  <a:pt x="0" y="342900"/>
                </a:cubicBezTo>
                <a:cubicBezTo>
                  <a:pt x="8002" y="246875"/>
                  <a:pt x="-21165" y="200377"/>
                  <a:pt x="50800" y="152400"/>
                </a:cubicBezTo>
                <a:cubicBezTo>
                  <a:pt x="61939" y="144974"/>
                  <a:pt x="76200" y="143933"/>
                  <a:pt x="88900" y="139700"/>
                </a:cubicBezTo>
                <a:cubicBezTo>
                  <a:pt x="101600" y="131233"/>
                  <a:pt x="113348" y="121126"/>
                  <a:pt x="127000" y="114300"/>
                </a:cubicBezTo>
                <a:cubicBezTo>
                  <a:pt x="181158" y="87221"/>
                  <a:pt x="209952" y="106584"/>
                  <a:pt x="279400" y="114300"/>
                </a:cubicBezTo>
                <a:cubicBezTo>
                  <a:pt x="308109" y="143009"/>
                  <a:pt x="325875" y="149416"/>
                  <a:pt x="330200" y="190500"/>
                </a:cubicBezTo>
                <a:cubicBezTo>
                  <a:pt x="337304" y="257993"/>
                  <a:pt x="335796" y="326207"/>
                  <a:pt x="342900" y="393700"/>
                </a:cubicBezTo>
                <a:cubicBezTo>
                  <a:pt x="344301" y="407013"/>
                  <a:pt x="347237" y="421347"/>
                  <a:pt x="355600" y="431800"/>
                </a:cubicBezTo>
                <a:cubicBezTo>
                  <a:pt x="365135" y="443719"/>
                  <a:pt x="380048" y="450374"/>
                  <a:pt x="393700" y="457200"/>
                </a:cubicBezTo>
                <a:cubicBezTo>
                  <a:pt x="411920" y="466310"/>
                  <a:pt x="466324" y="478531"/>
                  <a:pt x="482600" y="482600"/>
                </a:cubicBezTo>
                <a:cubicBezTo>
                  <a:pt x="520700" y="478367"/>
                  <a:pt x="564559" y="490481"/>
                  <a:pt x="596900" y="469900"/>
                </a:cubicBezTo>
                <a:cubicBezTo>
                  <a:pt x="619488" y="455526"/>
                  <a:pt x="622300" y="393700"/>
                  <a:pt x="622300" y="393700"/>
                </a:cubicBezTo>
                <a:cubicBezTo>
                  <a:pt x="615719" y="281826"/>
                  <a:pt x="596134" y="193564"/>
                  <a:pt x="622300" y="88900"/>
                </a:cubicBezTo>
                <a:cubicBezTo>
                  <a:pt x="627829" y="66783"/>
                  <a:pt x="632864" y="42709"/>
                  <a:pt x="647700" y="25400"/>
                </a:cubicBezTo>
                <a:cubicBezTo>
                  <a:pt x="660021" y="11026"/>
                  <a:pt x="681567" y="8467"/>
                  <a:pt x="698500" y="0"/>
                </a:cubicBezTo>
                <a:cubicBezTo>
                  <a:pt x="757767" y="4233"/>
                  <a:pt x="820218" y="-6929"/>
                  <a:pt x="876300" y="12700"/>
                </a:cubicBezTo>
                <a:cubicBezTo>
                  <a:pt x="910204" y="24567"/>
                  <a:pt x="952500" y="88900"/>
                  <a:pt x="952500" y="88900"/>
                </a:cubicBezTo>
                <a:cubicBezTo>
                  <a:pt x="959021" y="108462"/>
                  <a:pt x="977207" y="159773"/>
                  <a:pt x="977900" y="177800"/>
                </a:cubicBezTo>
                <a:cubicBezTo>
                  <a:pt x="981479" y="270865"/>
                  <a:pt x="977900" y="364067"/>
                  <a:pt x="977900" y="4572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Полилиния 2047">
            <a:hlinkClick r:id="rId5" action="ppaction://hlinksldjump"/>
          </p:cNvPr>
          <p:cNvSpPr/>
          <p:nvPr/>
        </p:nvSpPr>
        <p:spPr>
          <a:xfrm>
            <a:off x="5833930" y="4195936"/>
            <a:ext cx="1003300" cy="457200"/>
          </a:xfrm>
          <a:custGeom>
            <a:avLst/>
            <a:gdLst>
              <a:gd name="connsiteX0" fmla="*/ 0 w 1003300"/>
              <a:gd name="connsiteY0" fmla="*/ 38100 h 457200"/>
              <a:gd name="connsiteX1" fmla="*/ 25400 w 1003300"/>
              <a:gd name="connsiteY1" fmla="*/ 355600 h 457200"/>
              <a:gd name="connsiteX2" fmla="*/ 38100 w 1003300"/>
              <a:gd name="connsiteY2" fmla="*/ 393700 h 457200"/>
              <a:gd name="connsiteX3" fmla="*/ 114300 w 1003300"/>
              <a:gd name="connsiteY3" fmla="*/ 431800 h 457200"/>
              <a:gd name="connsiteX4" fmla="*/ 266700 w 1003300"/>
              <a:gd name="connsiteY4" fmla="*/ 419100 h 457200"/>
              <a:gd name="connsiteX5" fmla="*/ 292100 w 1003300"/>
              <a:gd name="connsiteY5" fmla="*/ 381000 h 457200"/>
              <a:gd name="connsiteX6" fmla="*/ 317500 w 1003300"/>
              <a:gd name="connsiteY6" fmla="*/ 304800 h 457200"/>
              <a:gd name="connsiteX7" fmla="*/ 342900 w 1003300"/>
              <a:gd name="connsiteY7" fmla="*/ 127000 h 457200"/>
              <a:gd name="connsiteX8" fmla="*/ 368300 w 1003300"/>
              <a:gd name="connsiteY8" fmla="*/ 76200 h 457200"/>
              <a:gd name="connsiteX9" fmla="*/ 393700 w 1003300"/>
              <a:gd name="connsiteY9" fmla="*/ 38100 h 457200"/>
              <a:gd name="connsiteX10" fmla="*/ 469900 w 1003300"/>
              <a:gd name="connsiteY10" fmla="*/ 0 h 457200"/>
              <a:gd name="connsiteX11" fmla="*/ 508000 w 1003300"/>
              <a:gd name="connsiteY11" fmla="*/ 25400 h 457200"/>
              <a:gd name="connsiteX12" fmla="*/ 571500 w 1003300"/>
              <a:gd name="connsiteY12" fmla="*/ 88900 h 457200"/>
              <a:gd name="connsiteX13" fmla="*/ 622300 w 1003300"/>
              <a:gd name="connsiteY13" fmla="*/ 165100 h 457200"/>
              <a:gd name="connsiteX14" fmla="*/ 635000 w 1003300"/>
              <a:gd name="connsiteY14" fmla="*/ 381000 h 457200"/>
              <a:gd name="connsiteX15" fmla="*/ 647700 w 1003300"/>
              <a:gd name="connsiteY15" fmla="*/ 419100 h 457200"/>
              <a:gd name="connsiteX16" fmla="*/ 723900 w 1003300"/>
              <a:gd name="connsiteY16" fmla="*/ 457200 h 457200"/>
              <a:gd name="connsiteX17" fmla="*/ 812800 w 1003300"/>
              <a:gd name="connsiteY17" fmla="*/ 444500 h 457200"/>
              <a:gd name="connsiteX18" fmla="*/ 838200 w 1003300"/>
              <a:gd name="connsiteY18" fmla="*/ 381000 h 457200"/>
              <a:gd name="connsiteX19" fmla="*/ 863600 w 1003300"/>
              <a:gd name="connsiteY19" fmla="*/ 342900 h 457200"/>
              <a:gd name="connsiteX20" fmla="*/ 889000 w 1003300"/>
              <a:gd name="connsiteY20" fmla="*/ 266700 h 457200"/>
              <a:gd name="connsiteX21" fmla="*/ 901700 w 1003300"/>
              <a:gd name="connsiteY21" fmla="*/ 215900 h 457200"/>
              <a:gd name="connsiteX22" fmla="*/ 1003300 w 1003300"/>
              <a:gd name="connsiteY22" fmla="*/ 2159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03300" h="457200">
                <a:moveTo>
                  <a:pt x="0" y="38100"/>
                </a:moveTo>
                <a:cubicBezTo>
                  <a:pt x="5146" y="130724"/>
                  <a:pt x="5521" y="256207"/>
                  <a:pt x="25400" y="355600"/>
                </a:cubicBezTo>
                <a:cubicBezTo>
                  <a:pt x="28025" y="368727"/>
                  <a:pt x="29737" y="383247"/>
                  <a:pt x="38100" y="393700"/>
                </a:cubicBezTo>
                <a:cubicBezTo>
                  <a:pt x="56005" y="416081"/>
                  <a:pt x="89201" y="423434"/>
                  <a:pt x="114300" y="431800"/>
                </a:cubicBezTo>
                <a:cubicBezTo>
                  <a:pt x="165100" y="427567"/>
                  <a:pt x="217685" y="433104"/>
                  <a:pt x="266700" y="419100"/>
                </a:cubicBezTo>
                <a:cubicBezTo>
                  <a:pt x="281376" y="414907"/>
                  <a:pt x="285901" y="394948"/>
                  <a:pt x="292100" y="381000"/>
                </a:cubicBezTo>
                <a:cubicBezTo>
                  <a:pt x="302974" y="356534"/>
                  <a:pt x="317500" y="304800"/>
                  <a:pt x="317500" y="304800"/>
                </a:cubicBezTo>
                <a:cubicBezTo>
                  <a:pt x="321736" y="262444"/>
                  <a:pt x="324067" y="177222"/>
                  <a:pt x="342900" y="127000"/>
                </a:cubicBezTo>
                <a:cubicBezTo>
                  <a:pt x="349547" y="109273"/>
                  <a:pt x="358907" y="92638"/>
                  <a:pt x="368300" y="76200"/>
                </a:cubicBezTo>
                <a:cubicBezTo>
                  <a:pt x="375873" y="62948"/>
                  <a:pt x="382907" y="48893"/>
                  <a:pt x="393700" y="38100"/>
                </a:cubicBezTo>
                <a:cubicBezTo>
                  <a:pt x="418319" y="13481"/>
                  <a:pt x="438912" y="10329"/>
                  <a:pt x="469900" y="0"/>
                </a:cubicBezTo>
                <a:cubicBezTo>
                  <a:pt x="482600" y="8467"/>
                  <a:pt x="497207" y="14607"/>
                  <a:pt x="508000" y="25400"/>
                </a:cubicBezTo>
                <a:cubicBezTo>
                  <a:pt x="592667" y="110067"/>
                  <a:pt x="469900" y="21167"/>
                  <a:pt x="571500" y="88900"/>
                </a:cubicBezTo>
                <a:cubicBezTo>
                  <a:pt x="588433" y="114300"/>
                  <a:pt x="620507" y="134626"/>
                  <a:pt x="622300" y="165100"/>
                </a:cubicBezTo>
                <a:cubicBezTo>
                  <a:pt x="626533" y="237067"/>
                  <a:pt x="627827" y="309267"/>
                  <a:pt x="635000" y="381000"/>
                </a:cubicBezTo>
                <a:cubicBezTo>
                  <a:pt x="636332" y="394321"/>
                  <a:pt x="639337" y="408647"/>
                  <a:pt x="647700" y="419100"/>
                </a:cubicBezTo>
                <a:cubicBezTo>
                  <a:pt x="665605" y="441481"/>
                  <a:pt x="698801" y="448834"/>
                  <a:pt x="723900" y="457200"/>
                </a:cubicBezTo>
                <a:cubicBezTo>
                  <a:pt x="753533" y="452967"/>
                  <a:pt x="787893" y="461104"/>
                  <a:pt x="812800" y="444500"/>
                </a:cubicBezTo>
                <a:cubicBezTo>
                  <a:pt x="831768" y="431854"/>
                  <a:pt x="828005" y="401390"/>
                  <a:pt x="838200" y="381000"/>
                </a:cubicBezTo>
                <a:cubicBezTo>
                  <a:pt x="845026" y="367348"/>
                  <a:pt x="857401" y="356848"/>
                  <a:pt x="863600" y="342900"/>
                </a:cubicBezTo>
                <a:cubicBezTo>
                  <a:pt x="874474" y="318434"/>
                  <a:pt x="882506" y="292675"/>
                  <a:pt x="889000" y="266700"/>
                </a:cubicBezTo>
                <a:cubicBezTo>
                  <a:pt x="893233" y="249767"/>
                  <a:pt x="885750" y="222989"/>
                  <a:pt x="901700" y="215900"/>
                </a:cubicBezTo>
                <a:cubicBezTo>
                  <a:pt x="932648" y="202145"/>
                  <a:pt x="969433" y="215900"/>
                  <a:pt x="1003300" y="2159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Полилиния 2048">
            <a:hlinkClick r:id="rId5" action="ppaction://hlinksldjump"/>
          </p:cNvPr>
          <p:cNvSpPr/>
          <p:nvPr/>
        </p:nvSpPr>
        <p:spPr>
          <a:xfrm>
            <a:off x="3262161" y="5242964"/>
            <a:ext cx="1054556" cy="647700"/>
          </a:xfrm>
          <a:custGeom>
            <a:avLst/>
            <a:gdLst>
              <a:gd name="connsiteX0" fmla="*/ 0 w 1054556"/>
              <a:gd name="connsiteY0" fmla="*/ 571500 h 647700"/>
              <a:gd name="connsiteX1" fmla="*/ 12700 w 1054556"/>
              <a:gd name="connsiteY1" fmla="*/ 482600 h 647700"/>
              <a:gd name="connsiteX2" fmla="*/ 63500 w 1054556"/>
              <a:gd name="connsiteY2" fmla="*/ 406400 h 647700"/>
              <a:gd name="connsiteX3" fmla="*/ 127000 w 1054556"/>
              <a:gd name="connsiteY3" fmla="*/ 330200 h 647700"/>
              <a:gd name="connsiteX4" fmla="*/ 165100 w 1054556"/>
              <a:gd name="connsiteY4" fmla="*/ 254000 h 647700"/>
              <a:gd name="connsiteX5" fmla="*/ 203200 w 1054556"/>
              <a:gd name="connsiteY5" fmla="*/ 165100 h 647700"/>
              <a:gd name="connsiteX6" fmla="*/ 254000 w 1054556"/>
              <a:gd name="connsiteY6" fmla="*/ 88900 h 647700"/>
              <a:gd name="connsiteX7" fmla="*/ 266700 w 1054556"/>
              <a:gd name="connsiteY7" fmla="*/ 38100 h 647700"/>
              <a:gd name="connsiteX8" fmla="*/ 330200 w 1054556"/>
              <a:gd name="connsiteY8" fmla="*/ 127000 h 647700"/>
              <a:gd name="connsiteX9" fmla="*/ 368300 w 1054556"/>
              <a:gd name="connsiteY9" fmla="*/ 241300 h 647700"/>
              <a:gd name="connsiteX10" fmla="*/ 419100 w 1054556"/>
              <a:gd name="connsiteY10" fmla="*/ 317500 h 647700"/>
              <a:gd name="connsiteX11" fmla="*/ 444500 w 1054556"/>
              <a:gd name="connsiteY11" fmla="*/ 368300 h 647700"/>
              <a:gd name="connsiteX12" fmla="*/ 508000 w 1054556"/>
              <a:gd name="connsiteY12" fmla="*/ 457200 h 647700"/>
              <a:gd name="connsiteX13" fmla="*/ 558800 w 1054556"/>
              <a:gd name="connsiteY13" fmla="*/ 571500 h 647700"/>
              <a:gd name="connsiteX14" fmla="*/ 609600 w 1054556"/>
              <a:gd name="connsiteY14" fmla="*/ 533400 h 647700"/>
              <a:gd name="connsiteX15" fmla="*/ 622300 w 1054556"/>
              <a:gd name="connsiteY15" fmla="*/ 482600 h 647700"/>
              <a:gd name="connsiteX16" fmla="*/ 647700 w 1054556"/>
              <a:gd name="connsiteY16" fmla="*/ 444500 h 647700"/>
              <a:gd name="connsiteX17" fmla="*/ 673100 w 1054556"/>
              <a:gd name="connsiteY17" fmla="*/ 381000 h 647700"/>
              <a:gd name="connsiteX18" fmla="*/ 698500 w 1054556"/>
              <a:gd name="connsiteY18" fmla="*/ 330200 h 647700"/>
              <a:gd name="connsiteX19" fmla="*/ 736600 w 1054556"/>
              <a:gd name="connsiteY19" fmla="*/ 228600 h 647700"/>
              <a:gd name="connsiteX20" fmla="*/ 774700 w 1054556"/>
              <a:gd name="connsiteY20" fmla="*/ 114300 h 647700"/>
              <a:gd name="connsiteX21" fmla="*/ 800100 w 1054556"/>
              <a:gd name="connsiteY21" fmla="*/ 38100 h 647700"/>
              <a:gd name="connsiteX22" fmla="*/ 812800 w 1054556"/>
              <a:gd name="connsiteY22" fmla="*/ 0 h 647700"/>
              <a:gd name="connsiteX23" fmla="*/ 838200 w 1054556"/>
              <a:gd name="connsiteY23" fmla="*/ 38100 h 647700"/>
              <a:gd name="connsiteX24" fmla="*/ 863600 w 1054556"/>
              <a:gd name="connsiteY24" fmla="*/ 127000 h 647700"/>
              <a:gd name="connsiteX25" fmla="*/ 889000 w 1054556"/>
              <a:gd name="connsiteY25" fmla="*/ 165100 h 647700"/>
              <a:gd name="connsiteX26" fmla="*/ 914400 w 1054556"/>
              <a:gd name="connsiteY26" fmla="*/ 266700 h 647700"/>
              <a:gd name="connsiteX27" fmla="*/ 927100 w 1054556"/>
              <a:gd name="connsiteY27" fmla="*/ 317500 h 647700"/>
              <a:gd name="connsiteX28" fmla="*/ 952500 w 1054556"/>
              <a:gd name="connsiteY28" fmla="*/ 355600 h 647700"/>
              <a:gd name="connsiteX29" fmla="*/ 977900 w 1054556"/>
              <a:gd name="connsiteY29" fmla="*/ 444500 h 647700"/>
              <a:gd name="connsiteX30" fmla="*/ 1003300 w 1054556"/>
              <a:gd name="connsiteY30" fmla="*/ 520700 h 647700"/>
              <a:gd name="connsiteX31" fmla="*/ 1016000 w 1054556"/>
              <a:gd name="connsiteY31" fmla="*/ 558800 h 647700"/>
              <a:gd name="connsiteX32" fmla="*/ 1054100 w 1054556"/>
              <a:gd name="connsiteY32" fmla="*/ 635000 h 647700"/>
              <a:gd name="connsiteX33" fmla="*/ 1054100 w 1054556"/>
              <a:gd name="connsiteY33" fmla="*/ 6477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54556" h="647700">
                <a:moveTo>
                  <a:pt x="0" y="571500"/>
                </a:moveTo>
                <a:cubicBezTo>
                  <a:pt x="4233" y="541867"/>
                  <a:pt x="1954" y="510539"/>
                  <a:pt x="12700" y="482600"/>
                </a:cubicBezTo>
                <a:cubicBezTo>
                  <a:pt x="23659" y="454108"/>
                  <a:pt x="46567" y="431800"/>
                  <a:pt x="63500" y="406400"/>
                </a:cubicBezTo>
                <a:cubicBezTo>
                  <a:pt x="98863" y="353356"/>
                  <a:pt x="78107" y="379093"/>
                  <a:pt x="127000" y="330200"/>
                </a:cubicBezTo>
                <a:cubicBezTo>
                  <a:pt x="158922" y="234435"/>
                  <a:pt x="115861" y="352477"/>
                  <a:pt x="165100" y="254000"/>
                </a:cubicBezTo>
                <a:cubicBezTo>
                  <a:pt x="217654" y="148893"/>
                  <a:pt x="123918" y="297236"/>
                  <a:pt x="203200" y="165100"/>
                </a:cubicBezTo>
                <a:cubicBezTo>
                  <a:pt x="218906" y="138923"/>
                  <a:pt x="254000" y="88900"/>
                  <a:pt x="254000" y="88900"/>
                </a:cubicBezTo>
                <a:cubicBezTo>
                  <a:pt x="258233" y="71967"/>
                  <a:pt x="249246" y="38100"/>
                  <a:pt x="266700" y="38100"/>
                </a:cubicBezTo>
                <a:cubicBezTo>
                  <a:pt x="271951" y="38100"/>
                  <a:pt x="323351" y="116726"/>
                  <a:pt x="330200" y="127000"/>
                </a:cubicBezTo>
                <a:cubicBezTo>
                  <a:pt x="340918" y="169873"/>
                  <a:pt x="346228" y="200834"/>
                  <a:pt x="368300" y="241300"/>
                </a:cubicBezTo>
                <a:cubicBezTo>
                  <a:pt x="382918" y="268100"/>
                  <a:pt x="405448" y="290196"/>
                  <a:pt x="419100" y="317500"/>
                </a:cubicBezTo>
                <a:cubicBezTo>
                  <a:pt x="427567" y="334433"/>
                  <a:pt x="434466" y="352246"/>
                  <a:pt x="444500" y="368300"/>
                </a:cubicBezTo>
                <a:cubicBezTo>
                  <a:pt x="451717" y="379847"/>
                  <a:pt x="499733" y="438600"/>
                  <a:pt x="508000" y="457200"/>
                </a:cubicBezTo>
                <a:cubicBezTo>
                  <a:pt x="568453" y="593220"/>
                  <a:pt x="501317" y="485275"/>
                  <a:pt x="558800" y="571500"/>
                </a:cubicBezTo>
                <a:cubicBezTo>
                  <a:pt x="575733" y="558800"/>
                  <a:pt x="597297" y="550624"/>
                  <a:pt x="609600" y="533400"/>
                </a:cubicBezTo>
                <a:cubicBezTo>
                  <a:pt x="619745" y="519197"/>
                  <a:pt x="615424" y="498643"/>
                  <a:pt x="622300" y="482600"/>
                </a:cubicBezTo>
                <a:cubicBezTo>
                  <a:pt x="628313" y="468571"/>
                  <a:pt x="640874" y="458152"/>
                  <a:pt x="647700" y="444500"/>
                </a:cubicBezTo>
                <a:cubicBezTo>
                  <a:pt x="657895" y="424110"/>
                  <a:pt x="663841" y="401832"/>
                  <a:pt x="673100" y="381000"/>
                </a:cubicBezTo>
                <a:cubicBezTo>
                  <a:pt x="680789" y="363700"/>
                  <a:pt x="691853" y="347927"/>
                  <a:pt x="698500" y="330200"/>
                </a:cubicBezTo>
                <a:cubicBezTo>
                  <a:pt x="750375" y="191866"/>
                  <a:pt x="665883" y="370034"/>
                  <a:pt x="736600" y="228600"/>
                </a:cubicBezTo>
                <a:cubicBezTo>
                  <a:pt x="761006" y="106568"/>
                  <a:pt x="732636" y="219460"/>
                  <a:pt x="774700" y="114300"/>
                </a:cubicBezTo>
                <a:cubicBezTo>
                  <a:pt x="784644" y="89441"/>
                  <a:pt x="791633" y="63500"/>
                  <a:pt x="800100" y="38100"/>
                </a:cubicBezTo>
                <a:lnTo>
                  <a:pt x="812800" y="0"/>
                </a:lnTo>
                <a:cubicBezTo>
                  <a:pt x="821267" y="12700"/>
                  <a:pt x="831374" y="24448"/>
                  <a:pt x="838200" y="38100"/>
                </a:cubicBezTo>
                <a:cubicBezTo>
                  <a:pt x="862914" y="87528"/>
                  <a:pt x="839185" y="70033"/>
                  <a:pt x="863600" y="127000"/>
                </a:cubicBezTo>
                <a:cubicBezTo>
                  <a:pt x="869613" y="141029"/>
                  <a:pt x="880533" y="152400"/>
                  <a:pt x="889000" y="165100"/>
                </a:cubicBezTo>
                <a:lnTo>
                  <a:pt x="914400" y="266700"/>
                </a:lnTo>
                <a:cubicBezTo>
                  <a:pt x="918633" y="283633"/>
                  <a:pt x="917418" y="302977"/>
                  <a:pt x="927100" y="317500"/>
                </a:cubicBezTo>
                <a:cubicBezTo>
                  <a:pt x="935567" y="330200"/>
                  <a:pt x="945674" y="341948"/>
                  <a:pt x="952500" y="355600"/>
                </a:cubicBezTo>
                <a:cubicBezTo>
                  <a:pt x="963170" y="376940"/>
                  <a:pt x="971796" y="424155"/>
                  <a:pt x="977900" y="444500"/>
                </a:cubicBezTo>
                <a:cubicBezTo>
                  <a:pt x="985593" y="470145"/>
                  <a:pt x="994833" y="495300"/>
                  <a:pt x="1003300" y="520700"/>
                </a:cubicBezTo>
                <a:cubicBezTo>
                  <a:pt x="1007533" y="533400"/>
                  <a:pt x="1008574" y="547661"/>
                  <a:pt x="1016000" y="558800"/>
                </a:cubicBezTo>
                <a:cubicBezTo>
                  <a:pt x="1040832" y="596049"/>
                  <a:pt x="1043584" y="592936"/>
                  <a:pt x="1054100" y="635000"/>
                </a:cubicBezTo>
                <a:cubicBezTo>
                  <a:pt x="1055127" y="639107"/>
                  <a:pt x="1054100" y="643467"/>
                  <a:pt x="1054100" y="6477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52" name="Прямая соединительная линия 2051">
            <a:hlinkClick r:id="rId5" action="ppaction://hlinksldjump"/>
          </p:cNvPr>
          <p:cNvCxnSpPr>
            <a:cxnSpLocks/>
          </p:cNvCxnSpPr>
          <p:nvPr/>
        </p:nvCxnSpPr>
        <p:spPr>
          <a:xfrm>
            <a:off x="5084032" y="5590798"/>
            <a:ext cx="58581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5" name="Полилиния 2054">
            <a:hlinkClick r:id="rId5" action="ppaction://hlinksldjump"/>
          </p:cNvPr>
          <p:cNvSpPr/>
          <p:nvPr/>
        </p:nvSpPr>
        <p:spPr>
          <a:xfrm>
            <a:off x="5776892" y="5243449"/>
            <a:ext cx="979479" cy="596900"/>
          </a:xfrm>
          <a:custGeom>
            <a:avLst/>
            <a:gdLst>
              <a:gd name="connsiteX0" fmla="*/ 0 w 979479"/>
              <a:gd name="connsiteY0" fmla="*/ 596900 h 596900"/>
              <a:gd name="connsiteX1" fmla="*/ 12700 w 979479"/>
              <a:gd name="connsiteY1" fmla="*/ 482600 h 596900"/>
              <a:gd name="connsiteX2" fmla="*/ 63500 w 979479"/>
              <a:gd name="connsiteY2" fmla="*/ 355600 h 596900"/>
              <a:gd name="connsiteX3" fmla="*/ 88900 w 979479"/>
              <a:gd name="connsiteY3" fmla="*/ 317500 h 596900"/>
              <a:gd name="connsiteX4" fmla="*/ 101600 w 979479"/>
              <a:gd name="connsiteY4" fmla="*/ 279400 h 596900"/>
              <a:gd name="connsiteX5" fmla="*/ 165100 w 979479"/>
              <a:gd name="connsiteY5" fmla="*/ 203200 h 596900"/>
              <a:gd name="connsiteX6" fmla="*/ 241300 w 979479"/>
              <a:gd name="connsiteY6" fmla="*/ 152400 h 596900"/>
              <a:gd name="connsiteX7" fmla="*/ 279400 w 979479"/>
              <a:gd name="connsiteY7" fmla="*/ 139700 h 596900"/>
              <a:gd name="connsiteX8" fmla="*/ 330200 w 979479"/>
              <a:gd name="connsiteY8" fmla="*/ 152400 h 596900"/>
              <a:gd name="connsiteX9" fmla="*/ 342900 w 979479"/>
              <a:gd name="connsiteY9" fmla="*/ 190500 h 596900"/>
              <a:gd name="connsiteX10" fmla="*/ 368300 w 979479"/>
              <a:gd name="connsiteY10" fmla="*/ 330200 h 596900"/>
              <a:gd name="connsiteX11" fmla="*/ 393700 w 979479"/>
              <a:gd name="connsiteY11" fmla="*/ 457200 h 596900"/>
              <a:gd name="connsiteX12" fmla="*/ 419100 w 979479"/>
              <a:gd name="connsiteY12" fmla="*/ 495300 h 596900"/>
              <a:gd name="connsiteX13" fmla="*/ 457200 w 979479"/>
              <a:gd name="connsiteY13" fmla="*/ 520700 h 596900"/>
              <a:gd name="connsiteX14" fmla="*/ 495300 w 979479"/>
              <a:gd name="connsiteY14" fmla="*/ 533400 h 596900"/>
              <a:gd name="connsiteX15" fmla="*/ 508000 w 979479"/>
              <a:gd name="connsiteY15" fmla="*/ 139700 h 596900"/>
              <a:gd name="connsiteX16" fmla="*/ 546100 w 979479"/>
              <a:gd name="connsiteY16" fmla="*/ 88900 h 596900"/>
              <a:gd name="connsiteX17" fmla="*/ 622300 w 979479"/>
              <a:gd name="connsiteY17" fmla="*/ 63500 h 596900"/>
              <a:gd name="connsiteX18" fmla="*/ 685800 w 979479"/>
              <a:gd name="connsiteY18" fmla="*/ 76200 h 596900"/>
              <a:gd name="connsiteX19" fmla="*/ 711200 w 979479"/>
              <a:gd name="connsiteY19" fmla="*/ 152400 h 596900"/>
              <a:gd name="connsiteX20" fmla="*/ 723900 w 979479"/>
              <a:gd name="connsiteY20" fmla="*/ 203200 h 596900"/>
              <a:gd name="connsiteX21" fmla="*/ 736600 w 979479"/>
              <a:gd name="connsiteY21" fmla="*/ 266700 h 596900"/>
              <a:gd name="connsiteX22" fmla="*/ 762000 w 979479"/>
              <a:gd name="connsiteY22" fmla="*/ 342900 h 596900"/>
              <a:gd name="connsiteX23" fmla="*/ 774700 w 979479"/>
              <a:gd name="connsiteY23" fmla="*/ 381000 h 596900"/>
              <a:gd name="connsiteX24" fmla="*/ 787400 w 979479"/>
              <a:gd name="connsiteY24" fmla="*/ 520700 h 596900"/>
              <a:gd name="connsiteX25" fmla="*/ 825500 w 979479"/>
              <a:gd name="connsiteY25" fmla="*/ 533400 h 596900"/>
              <a:gd name="connsiteX26" fmla="*/ 914400 w 979479"/>
              <a:gd name="connsiteY26" fmla="*/ 508000 h 596900"/>
              <a:gd name="connsiteX27" fmla="*/ 952500 w 979479"/>
              <a:gd name="connsiteY27" fmla="*/ 393700 h 596900"/>
              <a:gd name="connsiteX28" fmla="*/ 965200 w 979479"/>
              <a:gd name="connsiteY28" fmla="*/ 317500 h 596900"/>
              <a:gd name="connsiteX29" fmla="*/ 977900 w 979479"/>
              <a:gd name="connsiteY29" fmla="*/ 266700 h 596900"/>
              <a:gd name="connsiteX30" fmla="*/ 977900 w 979479"/>
              <a:gd name="connsiteY30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79479" h="596900">
                <a:moveTo>
                  <a:pt x="0" y="596900"/>
                </a:moveTo>
                <a:cubicBezTo>
                  <a:pt x="4233" y="558800"/>
                  <a:pt x="5182" y="520190"/>
                  <a:pt x="12700" y="482600"/>
                </a:cubicBezTo>
                <a:cubicBezTo>
                  <a:pt x="20706" y="442569"/>
                  <a:pt x="42659" y="392072"/>
                  <a:pt x="63500" y="355600"/>
                </a:cubicBezTo>
                <a:cubicBezTo>
                  <a:pt x="71073" y="342348"/>
                  <a:pt x="82074" y="331152"/>
                  <a:pt x="88900" y="317500"/>
                </a:cubicBezTo>
                <a:cubicBezTo>
                  <a:pt x="94887" y="305526"/>
                  <a:pt x="95613" y="291374"/>
                  <a:pt x="101600" y="279400"/>
                </a:cubicBezTo>
                <a:cubicBezTo>
                  <a:pt x="114941" y="252717"/>
                  <a:pt x="142119" y="221074"/>
                  <a:pt x="165100" y="203200"/>
                </a:cubicBezTo>
                <a:cubicBezTo>
                  <a:pt x="189197" y="184458"/>
                  <a:pt x="212340" y="162053"/>
                  <a:pt x="241300" y="152400"/>
                </a:cubicBezTo>
                <a:lnTo>
                  <a:pt x="279400" y="139700"/>
                </a:lnTo>
                <a:cubicBezTo>
                  <a:pt x="296333" y="143933"/>
                  <a:pt x="316570" y="141496"/>
                  <a:pt x="330200" y="152400"/>
                </a:cubicBezTo>
                <a:cubicBezTo>
                  <a:pt x="340653" y="160763"/>
                  <a:pt x="340505" y="177329"/>
                  <a:pt x="342900" y="190500"/>
                </a:cubicBezTo>
                <a:cubicBezTo>
                  <a:pt x="371621" y="348465"/>
                  <a:pt x="339174" y="242823"/>
                  <a:pt x="368300" y="330200"/>
                </a:cubicBezTo>
                <a:cubicBezTo>
                  <a:pt x="372980" y="362962"/>
                  <a:pt x="375967" y="421734"/>
                  <a:pt x="393700" y="457200"/>
                </a:cubicBezTo>
                <a:cubicBezTo>
                  <a:pt x="400526" y="470852"/>
                  <a:pt x="408307" y="484507"/>
                  <a:pt x="419100" y="495300"/>
                </a:cubicBezTo>
                <a:cubicBezTo>
                  <a:pt x="429893" y="506093"/>
                  <a:pt x="443548" y="513874"/>
                  <a:pt x="457200" y="520700"/>
                </a:cubicBezTo>
                <a:cubicBezTo>
                  <a:pt x="469174" y="526687"/>
                  <a:pt x="482600" y="529167"/>
                  <a:pt x="495300" y="533400"/>
                </a:cubicBezTo>
                <a:cubicBezTo>
                  <a:pt x="499533" y="402167"/>
                  <a:pt x="493091" y="270152"/>
                  <a:pt x="508000" y="139700"/>
                </a:cubicBezTo>
                <a:cubicBezTo>
                  <a:pt x="510403" y="118670"/>
                  <a:pt x="528488" y="100641"/>
                  <a:pt x="546100" y="88900"/>
                </a:cubicBezTo>
                <a:cubicBezTo>
                  <a:pt x="568377" y="74048"/>
                  <a:pt x="622300" y="63500"/>
                  <a:pt x="622300" y="63500"/>
                </a:cubicBezTo>
                <a:cubicBezTo>
                  <a:pt x="643467" y="67733"/>
                  <a:pt x="670536" y="60936"/>
                  <a:pt x="685800" y="76200"/>
                </a:cubicBezTo>
                <a:cubicBezTo>
                  <a:pt x="704732" y="95132"/>
                  <a:pt x="704706" y="126425"/>
                  <a:pt x="711200" y="152400"/>
                </a:cubicBezTo>
                <a:cubicBezTo>
                  <a:pt x="715433" y="169333"/>
                  <a:pt x="720114" y="186161"/>
                  <a:pt x="723900" y="203200"/>
                </a:cubicBezTo>
                <a:cubicBezTo>
                  <a:pt x="728583" y="224272"/>
                  <a:pt x="730920" y="245875"/>
                  <a:pt x="736600" y="266700"/>
                </a:cubicBezTo>
                <a:cubicBezTo>
                  <a:pt x="743645" y="292531"/>
                  <a:pt x="753533" y="317500"/>
                  <a:pt x="762000" y="342900"/>
                </a:cubicBezTo>
                <a:lnTo>
                  <a:pt x="774700" y="381000"/>
                </a:lnTo>
                <a:cubicBezTo>
                  <a:pt x="778933" y="427567"/>
                  <a:pt x="772614" y="476341"/>
                  <a:pt x="787400" y="520700"/>
                </a:cubicBezTo>
                <a:cubicBezTo>
                  <a:pt x="791633" y="533400"/>
                  <a:pt x="812179" y="534732"/>
                  <a:pt x="825500" y="533400"/>
                </a:cubicBezTo>
                <a:cubicBezTo>
                  <a:pt x="856166" y="530333"/>
                  <a:pt x="884767" y="516467"/>
                  <a:pt x="914400" y="508000"/>
                </a:cubicBezTo>
                <a:lnTo>
                  <a:pt x="952500" y="393700"/>
                </a:lnTo>
                <a:cubicBezTo>
                  <a:pt x="960643" y="369271"/>
                  <a:pt x="960150" y="342750"/>
                  <a:pt x="965200" y="317500"/>
                </a:cubicBezTo>
                <a:cubicBezTo>
                  <a:pt x="968623" y="300384"/>
                  <a:pt x="977202" y="284141"/>
                  <a:pt x="977900" y="266700"/>
                </a:cubicBezTo>
                <a:cubicBezTo>
                  <a:pt x="981453" y="177871"/>
                  <a:pt x="977900" y="88900"/>
                  <a:pt x="977900" y="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>
            <a:hlinkClick r:id="rId5" action="ppaction://hlinksldjump"/>
          </p:cNvPr>
          <p:cNvCxnSpPr/>
          <p:nvPr/>
        </p:nvCxnSpPr>
        <p:spPr>
          <a:xfrm flipV="1">
            <a:off x="3963673" y="4050181"/>
            <a:ext cx="504056" cy="647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Дуга 12">
            <a:hlinkClick r:id="rId5" action="ppaction://hlinksldjump"/>
          </p:cNvPr>
          <p:cNvSpPr/>
          <p:nvPr/>
        </p:nvSpPr>
        <p:spPr>
          <a:xfrm>
            <a:off x="3461358" y="1902993"/>
            <a:ext cx="754343" cy="700863"/>
          </a:xfrm>
          <a:prstGeom prst="arc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>
            <a:hlinkClick r:id="rId5" action="ppaction://hlinksldjump"/>
          </p:cNvPr>
          <p:cNvSpPr/>
          <p:nvPr/>
        </p:nvSpPr>
        <p:spPr>
          <a:xfrm>
            <a:off x="4405908" y="1677360"/>
            <a:ext cx="454124" cy="646332"/>
          </a:xfrm>
          <a:custGeom>
            <a:avLst/>
            <a:gdLst>
              <a:gd name="connsiteX0" fmla="*/ 0 w 342900"/>
              <a:gd name="connsiteY0" fmla="*/ 15435 h 422406"/>
              <a:gd name="connsiteX1" fmla="*/ 190500 w 342900"/>
              <a:gd name="connsiteY1" fmla="*/ 15435 h 422406"/>
              <a:gd name="connsiteX2" fmla="*/ 203200 w 342900"/>
              <a:gd name="connsiteY2" fmla="*/ 66235 h 422406"/>
              <a:gd name="connsiteX3" fmla="*/ 177800 w 342900"/>
              <a:gd name="connsiteY3" fmla="*/ 167835 h 422406"/>
              <a:gd name="connsiteX4" fmla="*/ 152400 w 342900"/>
              <a:gd name="connsiteY4" fmla="*/ 205935 h 422406"/>
              <a:gd name="connsiteX5" fmla="*/ 114300 w 342900"/>
              <a:gd name="connsiteY5" fmla="*/ 244035 h 422406"/>
              <a:gd name="connsiteX6" fmla="*/ 101600 w 342900"/>
              <a:gd name="connsiteY6" fmla="*/ 282135 h 422406"/>
              <a:gd name="connsiteX7" fmla="*/ 228600 w 342900"/>
              <a:gd name="connsiteY7" fmla="*/ 294835 h 422406"/>
              <a:gd name="connsiteX8" fmla="*/ 266700 w 342900"/>
              <a:gd name="connsiteY8" fmla="*/ 332935 h 422406"/>
              <a:gd name="connsiteX9" fmla="*/ 342900 w 342900"/>
              <a:gd name="connsiteY9" fmla="*/ 396435 h 422406"/>
              <a:gd name="connsiteX10" fmla="*/ 304800 w 342900"/>
              <a:gd name="connsiteY10" fmla="*/ 421835 h 422406"/>
              <a:gd name="connsiteX11" fmla="*/ 165100 w 342900"/>
              <a:gd name="connsiteY11" fmla="*/ 409135 h 422406"/>
              <a:gd name="connsiteX12" fmla="*/ 152400 w 342900"/>
              <a:gd name="connsiteY12" fmla="*/ 409135 h 42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2900" h="422406">
                <a:moveTo>
                  <a:pt x="0" y="15435"/>
                </a:moveTo>
                <a:cubicBezTo>
                  <a:pt x="59197" y="5569"/>
                  <a:pt x="132211" y="-13709"/>
                  <a:pt x="190500" y="15435"/>
                </a:cubicBezTo>
                <a:cubicBezTo>
                  <a:pt x="206112" y="23241"/>
                  <a:pt x="198967" y="49302"/>
                  <a:pt x="203200" y="66235"/>
                </a:cubicBezTo>
                <a:cubicBezTo>
                  <a:pt x="198370" y="90387"/>
                  <a:pt x="190817" y="141800"/>
                  <a:pt x="177800" y="167835"/>
                </a:cubicBezTo>
                <a:cubicBezTo>
                  <a:pt x="170974" y="181487"/>
                  <a:pt x="162171" y="194209"/>
                  <a:pt x="152400" y="205935"/>
                </a:cubicBezTo>
                <a:cubicBezTo>
                  <a:pt x="140902" y="219733"/>
                  <a:pt x="127000" y="231335"/>
                  <a:pt x="114300" y="244035"/>
                </a:cubicBezTo>
                <a:cubicBezTo>
                  <a:pt x="110067" y="256735"/>
                  <a:pt x="89367" y="276698"/>
                  <a:pt x="101600" y="282135"/>
                </a:cubicBezTo>
                <a:cubicBezTo>
                  <a:pt x="140478" y="299414"/>
                  <a:pt x="187937" y="282323"/>
                  <a:pt x="228600" y="294835"/>
                </a:cubicBezTo>
                <a:cubicBezTo>
                  <a:pt x="245766" y="300117"/>
                  <a:pt x="252902" y="321437"/>
                  <a:pt x="266700" y="332935"/>
                </a:cubicBezTo>
                <a:cubicBezTo>
                  <a:pt x="372788" y="421342"/>
                  <a:pt x="231590" y="285125"/>
                  <a:pt x="342900" y="396435"/>
                </a:cubicBezTo>
                <a:cubicBezTo>
                  <a:pt x="330200" y="404902"/>
                  <a:pt x="320025" y="420748"/>
                  <a:pt x="304800" y="421835"/>
                </a:cubicBezTo>
                <a:cubicBezTo>
                  <a:pt x="258160" y="425166"/>
                  <a:pt x="211697" y="413018"/>
                  <a:pt x="165100" y="409135"/>
                </a:cubicBezTo>
                <a:cubicBezTo>
                  <a:pt x="160881" y="408783"/>
                  <a:pt x="156633" y="409135"/>
                  <a:pt x="152400" y="409135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Соединительная линия уступом 19">
            <a:hlinkClick r:id="rId5" action="ppaction://hlinksldjump"/>
          </p:cNvPr>
          <p:cNvCxnSpPr/>
          <p:nvPr/>
        </p:nvCxnSpPr>
        <p:spPr>
          <a:xfrm>
            <a:off x="5088809" y="2034679"/>
            <a:ext cx="914400" cy="213023"/>
          </a:xfrm>
          <a:prstGeom prst="bentConnector3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57" name="Прямая соединительная линия 2056">
            <a:hlinkClick r:id="rId5" action="ppaction://hlinksldjump"/>
          </p:cNvPr>
          <p:cNvCxnSpPr/>
          <p:nvPr/>
        </p:nvCxnSpPr>
        <p:spPr>
          <a:xfrm>
            <a:off x="3563888" y="1677360"/>
            <a:ext cx="0" cy="5760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8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98104" y="5699720"/>
            <a:ext cx="609600" cy="609600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1174620" y="1124744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007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6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683985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96752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474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476672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24744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376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92888" cy="100811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В каком ряду все числа расположены от меньшего числа  к большему?</a:t>
            </a:r>
          </a:p>
        </p:txBody>
      </p:sp>
      <p:sp>
        <p:nvSpPr>
          <p:cNvPr id="3" name="Прямоугольник 2">
            <a:hlinkClick r:id="rId5" action="ppaction://hlinksldjump"/>
          </p:cNvPr>
          <p:cNvSpPr/>
          <p:nvPr/>
        </p:nvSpPr>
        <p:spPr>
          <a:xfrm>
            <a:off x="3792393" y="2134597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671BF"/>
                </a:solidFill>
                <a:latin typeface="Times New Roman" pitchFamily="18" charset="0"/>
                <a:cs typeface="Times New Roman" pitchFamily="18" charset="0"/>
              </a:rPr>
              <a:t>1, 3, 4, 2, 6, 5</a:t>
            </a:r>
            <a:endParaRPr lang="ru-RU" sz="3600" dirty="0">
              <a:solidFill>
                <a:srgbClr val="0671BF"/>
              </a:solidFill>
            </a:endParaRPr>
          </a:p>
        </p:txBody>
      </p:sp>
      <p:sp>
        <p:nvSpPr>
          <p:cNvPr id="4" name="Прямоугольник 3">
            <a:hlinkClick r:id="rId6" action="ppaction://hlinksldjump"/>
          </p:cNvPr>
          <p:cNvSpPr/>
          <p:nvPr/>
        </p:nvSpPr>
        <p:spPr>
          <a:xfrm>
            <a:off x="3792393" y="4869160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671BF"/>
                </a:solidFill>
                <a:latin typeface="Times New Roman" pitchFamily="18" charset="0"/>
                <a:cs typeface="Times New Roman" pitchFamily="18" charset="0"/>
              </a:rPr>
              <a:t>1, 2, 3, 4, 5, 6</a:t>
            </a:r>
            <a:endParaRPr lang="ru-RU" sz="3600" dirty="0">
              <a:solidFill>
                <a:srgbClr val="0671BF"/>
              </a:solidFill>
            </a:endParaRPr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3779912" y="3070701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671BF"/>
                </a:solidFill>
                <a:latin typeface="Times New Roman" pitchFamily="18" charset="0"/>
                <a:cs typeface="Times New Roman" pitchFamily="18" charset="0"/>
              </a:rPr>
              <a:t>1, 2, 4, 3, 5, 6</a:t>
            </a:r>
            <a:endParaRPr lang="ru-RU" sz="3600" dirty="0">
              <a:solidFill>
                <a:srgbClr val="0671BF"/>
              </a:solidFill>
            </a:endParaRPr>
          </a:p>
        </p:txBody>
      </p:sp>
      <p:sp>
        <p:nvSpPr>
          <p:cNvPr id="31" name="Прямоугольник 30">
            <a:hlinkClick r:id="rId5" action="ppaction://hlinksldjump"/>
          </p:cNvPr>
          <p:cNvSpPr/>
          <p:nvPr/>
        </p:nvSpPr>
        <p:spPr>
          <a:xfrm>
            <a:off x="3779912" y="3933056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671BF"/>
                </a:solidFill>
                <a:latin typeface="Times New Roman" pitchFamily="18" charset="0"/>
                <a:cs typeface="Times New Roman" pitchFamily="18" charset="0"/>
              </a:rPr>
              <a:t>5, 4, 3, 2, 7, 8</a:t>
            </a:r>
            <a:endParaRPr lang="ru-RU" sz="3600" dirty="0">
              <a:solidFill>
                <a:srgbClr val="0671BF"/>
              </a:solidFill>
            </a:endParaRP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3059832" y="220486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39" name="Скругленный прямоугольник 38">
            <a:hlinkClick r:id="rId5" action="ppaction://hlinksldjump"/>
          </p:cNvPr>
          <p:cNvSpPr/>
          <p:nvPr/>
        </p:nvSpPr>
        <p:spPr>
          <a:xfrm>
            <a:off x="3059832" y="3068960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40" name="Скругленный прямоугольник 39">
            <a:hlinkClick r:id="rId5" action="ppaction://hlinksldjump"/>
          </p:cNvPr>
          <p:cNvSpPr/>
          <p:nvPr/>
        </p:nvSpPr>
        <p:spPr>
          <a:xfrm>
            <a:off x="3059832" y="397991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41" name="Скругленный прямоугольник 40">
            <a:hlinkClick r:id="rId6" action="ppaction://hlinksldjump"/>
          </p:cNvPr>
          <p:cNvSpPr/>
          <p:nvPr/>
        </p:nvSpPr>
        <p:spPr>
          <a:xfrm>
            <a:off x="3059832" y="4869160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pic>
        <p:nvPicPr>
          <p:cNvPr id="9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627712"/>
            <a:ext cx="609600" cy="6096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4620" y="1383159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6954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0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683985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96752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3962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476672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24744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592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124" y="2877132"/>
            <a:ext cx="4464496" cy="3204747"/>
          </a:xfrm>
          <a:prstGeom prst="rect">
            <a:avLst/>
          </a:prstGeom>
        </p:spPr>
      </p:pic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1204564" y="303295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</a:p>
        </p:txBody>
      </p:sp>
      <p:sp>
        <p:nvSpPr>
          <p:cNvPr id="7" name="WordArt 4">
            <a:extLst>
              <a:ext uri="{FF2B5EF4-FFF2-40B4-BE49-F238E27FC236}">
                <a16:creationId xmlns="" xmlns:a16="http://schemas.microsoft.com/office/drawing/2014/main" id="{47791023-368A-49A7-BB90-EAF60C0E7DD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37427" y="958082"/>
            <a:ext cx="5634626" cy="1290281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9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/>
              </a:rPr>
              <a:t>Молодцы!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410020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200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7992888" cy="36004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теперь ребята встали,</a:t>
            </a:r>
            <a:b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Быстро руки вверх подняли.</a:t>
            </a:r>
            <a:b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стороны, вперёд, назад,</a:t>
            </a:r>
            <a:b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Повернулись вправо, влево,</a:t>
            </a:r>
            <a:b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Тихо сели вновь за дело.</a:t>
            </a:r>
          </a:p>
        </p:txBody>
      </p:sp>
      <p:pic>
        <p:nvPicPr>
          <p:cNvPr id="4" name="Picture 4" descr="121">
            <a:extLst>
              <a:ext uri="{FF2B5EF4-FFF2-40B4-BE49-F238E27FC236}">
                <a16:creationId xmlns="" xmlns:a16="http://schemas.microsoft.com/office/drawing/2014/main" id="{AE3BD638-D53A-417C-8109-B78CEFB3B2D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51395" y="3320239"/>
            <a:ext cx="292893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BA006EE1-038C-4B53-8769-C9EF5E3CEB68}"/>
              </a:ext>
            </a:extLst>
          </p:cNvPr>
          <p:cNvSpPr txBox="1">
            <a:spLocks/>
          </p:cNvSpPr>
          <p:nvPr/>
        </p:nvSpPr>
        <p:spPr>
          <a:xfrm>
            <a:off x="683568" y="476672"/>
            <a:ext cx="799288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</p:txBody>
      </p:sp>
      <p:sp>
        <p:nvSpPr>
          <p:cNvPr id="6" name="Прямоугольник: скругленные углы 5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69FAEA8F-6A0F-468F-92DA-C03BE66BE0BE}"/>
              </a:ext>
            </a:extLst>
          </p:cNvPr>
          <p:cNvSpPr/>
          <p:nvPr/>
        </p:nvSpPr>
        <p:spPr>
          <a:xfrm>
            <a:off x="3091186" y="4508371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pic>
        <p:nvPicPr>
          <p:cNvPr id="7" name="Записанный звук">
            <a:hlinkClick r:id="" action="ppaction://media"/>
            <a:extLst>
              <a:ext uri="{FF2B5EF4-FFF2-40B4-BE49-F238E27FC236}">
                <a16:creationId xmlns="" xmlns:a16="http://schemas.microsoft.com/office/drawing/2014/main" id="{24445D32-B27A-4A7C-9C5B-C8762838BA4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710.8576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59632" y="2512132"/>
            <a:ext cx="609600" cy="6096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41344" y="4046706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2199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9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Какие числа пропущены?</a:t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2 _ _5 _7 8_10</a:t>
            </a: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3220690" y="217971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3220690" y="3070701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3220690" y="397991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12" name="Скругленный прямоугольник 11">
            <a:hlinkClick r:id="rId5" action="ppaction://hlinksldjump"/>
          </p:cNvPr>
          <p:cNvSpPr/>
          <p:nvPr/>
        </p:nvSpPr>
        <p:spPr>
          <a:xfrm>
            <a:off x="3220690" y="4870901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15" name="Прямоугольник 14">
            <a:hlinkClick r:id="rId5" action="ppaction://hlinksldjump"/>
          </p:cNvPr>
          <p:cNvSpPr/>
          <p:nvPr/>
        </p:nvSpPr>
        <p:spPr>
          <a:xfrm>
            <a:off x="3995642" y="2132856"/>
            <a:ext cx="18004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273BF"/>
                </a:solidFill>
                <a:latin typeface="Times New Roman" pitchFamily="18" charset="0"/>
                <a:cs typeface="Times New Roman" pitchFamily="18" charset="0"/>
              </a:rPr>
              <a:t>3, 4, 6, 5</a:t>
            </a:r>
            <a:endParaRPr lang="ru-RU" sz="3600" dirty="0">
              <a:solidFill>
                <a:srgbClr val="0273BF"/>
              </a:solidFill>
            </a:endParaRPr>
          </a:p>
        </p:txBody>
      </p:sp>
      <p:sp>
        <p:nvSpPr>
          <p:cNvPr id="16" name="Прямоугольник 15">
            <a:hlinkClick r:id="rId5" action="ppaction://hlinksldjump"/>
          </p:cNvPr>
          <p:cNvSpPr/>
          <p:nvPr/>
        </p:nvSpPr>
        <p:spPr>
          <a:xfrm>
            <a:off x="3983162" y="3068960"/>
            <a:ext cx="18004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273BF"/>
                </a:solidFill>
                <a:latin typeface="Times New Roman" pitchFamily="18" charset="0"/>
                <a:cs typeface="Times New Roman" pitchFamily="18" charset="0"/>
              </a:rPr>
              <a:t>2, 3, 5, 2</a:t>
            </a:r>
            <a:endParaRPr lang="ru-RU" sz="3600" dirty="0">
              <a:solidFill>
                <a:srgbClr val="0273BF"/>
              </a:solidFill>
            </a:endParaRPr>
          </a:p>
        </p:txBody>
      </p:sp>
      <p:sp>
        <p:nvSpPr>
          <p:cNvPr id="17" name="Прямоугольник 16">
            <a:hlinkClick r:id="rId5" action="ppaction://hlinksldjump"/>
          </p:cNvPr>
          <p:cNvSpPr/>
          <p:nvPr/>
        </p:nvSpPr>
        <p:spPr>
          <a:xfrm>
            <a:off x="3983160" y="4870901"/>
            <a:ext cx="18004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273BF"/>
                </a:solidFill>
                <a:latin typeface="Times New Roman" pitchFamily="18" charset="0"/>
                <a:cs typeface="Times New Roman" pitchFamily="18" charset="0"/>
              </a:rPr>
              <a:t>2, 4, 6, 7</a:t>
            </a:r>
            <a:endParaRPr lang="ru-RU" sz="3600" dirty="0">
              <a:solidFill>
                <a:srgbClr val="0273BF"/>
              </a:solidFill>
            </a:endParaRPr>
          </a:p>
        </p:txBody>
      </p:sp>
      <p:sp>
        <p:nvSpPr>
          <p:cNvPr id="19" name="Прямоугольник 18">
            <a:hlinkClick r:id="rId6" action="ppaction://hlinksldjump"/>
          </p:cNvPr>
          <p:cNvSpPr/>
          <p:nvPr/>
        </p:nvSpPr>
        <p:spPr>
          <a:xfrm>
            <a:off x="3983162" y="3934797"/>
            <a:ext cx="18004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273BF"/>
                </a:solidFill>
                <a:latin typeface="Times New Roman" pitchFamily="18" charset="0"/>
                <a:cs typeface="Times New Roman" pitchFamily="18" charset="0"/>
              </a:rPr>
              <a:t>3, 4, 6, 9</a:t>
            </a:r>
            <a:endParaRPr lang="ru-RU" sz="3600" dirty="0">
              <a:solidFill>
                <a:srgbClr val="0273BF"/>
              </a:solidFill>
            </a:endParaRP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699720"/>
            <a:ext cx="609600" cy="6096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4620" y="1527175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588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Сколько месяцев в году?</a:t>
            </a: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3059832" y="217971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3059832" y="3115816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3059832" y="397991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6" action="ppaction://hlinksldjump"/>
          </p:cNvPr>
          <p:cNvSpPr/>
          <p:nvPr/>
        </p:nvSpPr>
        <p:spPr>
          <a:xfrm>
            <a:off x="3059832" y="4916016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3888630" y="2134597"/>
            <a:ext cx="21235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EB9"/>
                </a:solidFill>
                <a:latin typeface="Times New Roman" pitchFamily="18" charset="0"/>
                <a:cs typeface="Times New Roman" pitchFamily="18" charset="0"/>
              </a:rPr>
              <a:t>3 месяца </a:t>
            </a:r>
            <a:endParaRPr lang="ru-RU" sz="3600" dirty="0">
              <a:solidFill>
                <a:srgbClr val="006EB9"/>
              </a:solidFill>
            </a:endParaRPr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3808226" y="3070701"/>
            <a:ext cx="23479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EB9"/>
                </a:solidFill>
                <a:latin typeface="Times New Roman" pitchFamily="18" charset="0"/>
                <a:cs typeface="Times New Roman" pitchFamily="18" charset="0"/>
              </a:rPr>
              <a:t>7 месяцев </a:t>
            </a:r>
            <a:endParaRPr lang="ru-RU" sz="3600" dirty="0">
              <a:solidFill>
                <a:srgbClr val="006EB9"/>
              </a:solidFill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3635102" y="3934797"/>
            <a:ext cx="24633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EB9"/>
                </a:solidFill>
                <a:latin typeface="Times New Roman" pitchFamily="18" charset="0"/>
                <a:cs typeface="Times New Roman" pitchFamily="18" charset="0"/>
              </a:rPr>
              <a:t>10 месяцев</a:t>
            </a:r>
            <a:endParaRPr lang="ru-RU" sz="3600" dirty="0">
              <a:solidFill>
                <a:srgbClr val="006EB9"/>
              </a:solidFill>
            </a:endParaRP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3632667" y="4870901"/>
            <a:ext cx="25787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EB9"/>
                </a:solidFill>
                <a:latin typeface="Times New Roman" pitchFamily="18" charset="0"/>
                <a:cs typeface="Times New Roman" pitchFamily="18" charset="0"/>
              </a:rPr>
              <a:t>12 месяцев </a:t>
            </a:r>
            <a:endParaRPr lang="ru-RU" sz="3600" dirty="0">
              <a:solidFill>
                <a:srgbClr val="006EB9"/>
              </a:solidFill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699720"/>
            <a:ext cx="609600" cy="6096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174620" y="1412776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437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39969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24744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13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142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Какое число нужно уменьшить на 2,                 чтобы получилось 5 ?</a:t>
            </a: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3709645" y="2131115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3709645" y="3067219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3709645" y="3906163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6" action="ppaction://hlinksldjump"/>
          </p:cNvPr>
          <p:cNvSpPr/>
          <p:nvPr/>
        </p:nvSpPr>
        <p:spPr>
          <a:xfrm>
            <a:off x="3709645" y="4867419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4427985" y="206084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4C1"/>
                </a:solidFill>
                <a:latin typeface="Times New Roman" pitchFamily="18" charset="0"/>
                <a:cs typeface="Times New Roman" pitchFamily="18" charset="0"/>
              </a:rPr>
              <a:t> 5 </a:t>
            </a:r>
            <a:endParaRPr lang="ru-RU" sz="3600" dirty="0">
              <a:solidFill>
                <a:srgbClr val="0074C1"/>
              </a:solidFill>
            </a:endParaRPr>
          </a:p>
        </p:txBody>
      </p:sp>
      <p:sp>
        <p:nvSpPr>
          <p:cNvPr id="10" name="Прямоугольник 9">
            <a:hlinkClick r:id="rId5" action="ppaction://hlinksldjump"/>
          </p:cNvPr>
          <p:cNvSpPr/>
          <p:nvPr/>
        </p:nvSpPr>
        <p:spPr>
          <a:xfrm>
            <a:off x="4429727" y="299521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4C1"/>
                </a:solidFill>
                <a:latin typeface="Times New Roman" pitchFamily="18" charset="0"/>
                <a:cs typeface="Times New Roman" pitchFamily="18" charset="0"/>
              </a:rPr>
              <a:t> 8 </a:t>
            </a:r>
            <a:endParaRPr lang="ru-RU" sz="3600" dirty="0">
              <a:solidFill>
                <a:srgbClr val="0074C1"/>
              </a:solidFill>
            </a:endParaRPr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4427984" y="3861048"/>
            <a:ext cx="6463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4C1"/>
                </a:solidFill>
                <a:latin typeface="Times New Roman" pitchFamily="18" charset="0"/>
                <a:cs typeface="Times New Roman" pitchFamily="18" charset="0"/>
              </a:rPr>
              <a:t> 9 </a:t>
            </a:r>
            <a:endParaRPr lang="ru-RU" sz="3600" dirty="0">
              <a:solidFill>
                <a:srgbClr val="0074C1"/>
              </a:solidFill>
            </a:endParaRPr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4427984" y="4812246"/>
            <a:ext cx="6463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4C1"/>
                </a:solidFill>
                <a:latin typeface="Times New Roman" pitchFamily="18" charset="0"/>
                <a:cs typeface="Times New Roman" pitchFamily="18" charset="0"/>
              </a:rPr>
              <a:t> 7 </a:t>
            </a:r>
            <a:endParaRPr lang="ru-RU" sz="3600" dirty="0">
              <a:solidFill>
                <a:srgbClr val="0074C1"/>
              </a:solidFill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699720"/>
            <a:ext cx="609600" cy="6096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4620" y="1527175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754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0477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37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На сколько число 6 больше числа 3?</a:t>
            </a: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3707904" y="1891680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3707904" y="282778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3707904" y="3666728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3707904" y="462798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4406149" y="1844824"/>
            <a:ext cx="1143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175C0"/>
                </a:solidFill>
                <a:latin typeface="Times New Roman" pitchFamily="18" charset="0"/>
                <a:cs typeface="Times New Roman" pitchFamily="18" charset="0"/>
              </a:rPr>
              <a:t>на 1 </a:t>
            </a:r>
            <a:endParaRPr lang="ru-RU" sz="3600" dirty="0">
              <a:solidFill>
                <a:srgbClr val="0175C0"/>
              </a:solidFill>
            </a:endParaRPr>
          </a:p>
        </p:txBody>
      </p:sp>
      <p:sp>
        <p:nvSpPr>
          <p:cNvPr id="10" name="Прямоугольник 9">
            <a:hlinkClick r:id="rId5" action="ppaction://hlinksldjump"/>
          </p:cNvPr>
          <p:cNvSpPr/>
          <p:nvPr/>
        </p:nvSpPr>
        <p:spPr>
          <a:xfrm>
            <a:off x="4406149" y="2780928"/>
            <a:ext cx="1143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175C0"/>
                </a:solidFill>
                <a:latin typeface="Times New Roman" pitchFamily="18" charset="0"/>
                <a:cs typeface="Times New Roman" pitchFamily="18" charset="0"/>
              </a:rPr>
              <a:t>на 2 </a:t>
            </a:r>
            <a:endParaRPr lang="ru-RU" sz="3600" dirty="0">
              <a:solidFill>
                <a:srgbClr val="0175C0"/>
              </a:solidFill>
            </a:endParaRP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4421176" y="3645024"/>
            <a:ext cx="1143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175C0"/>
                </a:solidFill>
                <a:latin typeface="Times New Roman" pitchFamily="18" charset="0"/>
                <a:cs typeface="Times New Roman" pitchFamily="18" charset="0"/>
              </a:rPr>
              <a:t>на 3 </a:t>
            </a:r>
            <a:endParaRPr lang="ru-RU" sz="3600" dirty="0">
              <a:solidFill>
                <a:srgbClr val="0175C0"/>
              </a:solidFill>
            </a:endParaRPr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4436850" y="4581128"/>
            <a:ext cx="1143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175C0"/>
                </a:solidFill>
                <a:latin typeface="Times New Roman" pitchFamily="18" charset="0"/>
                <a:cs typeface="Times New Roman" pitchFamily="18" charset="0"/>
              </a:rPr>
              <a:t>на 4 </a:t>
            </a:r>
            <a:endParaRPr lang="ru-RU" sz="3600" dirty="0">
              <a:solidFill>
                <a:srgbClr val="0175C0"/>
              </a:solidFill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661248"/>
            <a:ext cx="609600" cy="6096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4620" y="1340768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178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9940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476672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501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Укажи соседей числа 7.</a:t>
            </a: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3356730" y="184482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3356730" y="2780928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3356730" y="3691880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6" action="ppaction://hlinksldjump"/>
          </p:cNvPr>
          <p:cNvSpPr/>
          <p:nvPr/>
        </p:nvSpPr>
        <p:spPr>
          <a:xfrm>
            <a:off x="3356730" y="4582869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4076810" y="1772816"/>
            <a:ext cx="1143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8B9"/>
                </a:solidFill>
                <a:latin typeface="Times New Roman" pitchFamily="18" charset="0"/>
                <a:cs typeface="Times New Roman" pitchFamily="18" charset="0"/>
              </a:rPr>
              <a:t>6 и 8</a:t>
            </a:r>
            <a:endParaRPr lang="ru-RU" sz="3600" dirty="0">
              <a:solidFill>
                <a:srgbClr val="0068B9"/>
              </a:solidFill>
            </a:endParaRP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4148818" y="2708920"/>
            <a:ext cx="1143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8B9"/>
                </a:solidFill>
                <a:latin typeface="Times New Roman" pitchFamily="18" charset="0"/>
                <a:cs typeface="Times New Roman" pitchFamily="18" charset="0"/>
              </a:rPr>
              <a:t>5 и 8</a:t>
            </a:r>
            <a:endParaRPr lang="ru-RU" sz="3600" dirty="0">
              <a:solidFill>
                <a:srgbClr val="0068B9"/>
              </a:solidFill>
            </a:endParaRP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4124279" y="3573016"/>
            <a:ext cx="1143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8B9"/>
                </a:solidFill>
                <a:latin typeface="Times New Roman" pitchFamily="18" charset="0"/>
                <a:cs typeface="Times New Roman" pitchFamily="18" charset="0"/>
              </a:rPr>
              <a:t>4 и 5</a:t>
            </a:r>
            <a:endParaRPr lang="ru-RU" sz="3600" dirty="0">
              <a:solidFill>
                <a:srgbClr val="0068B9"/>
              </a:solidFill>
            </a:endParaRPr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4139952" y="4509120"/>
            <a:ext cx="1143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8B9"/>
                </a:solidFill>
                <a:latin typeface="Times New Roman" pitchFamily="18" charset="0"/>
                <a:cs typeface="Times New Roman" pitchFamily="18" charset="0"/>
              </a:rPr>
              <a:t>3 и 8</a:t>
            </a:r>
            <a:endParaRPr lang="ru-RU" sz="3600" dirty="0">
              <a:solidFill>
                <a:srgbClr val="0068B9"/>
              </a:solidFill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699720"/>
            <a:ext cx="609600" cy="6096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4620" y="1268760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780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4342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683985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268760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74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467961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75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92888" cy="11521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10. Как правильно выполнить запись задачи,              чтобы ответить на вопрос ? 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3275856" y="2797840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3275856" y="373394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3275856" y="4572888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6" action="ppaction://hlinksldjump"/>
          </p:cNvPr>
          <p:cNvSpPr/>
          <p:nvPr/>
        </p:nvSpPr>
        <p:spPr>
          <a:xfrm>
            <a:off x="3275856" y="553414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3876767" y="2782669"/>
            <a:ext cx="20633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5B3"/>
                </a:solidFill>
                <a:latin typeface="Times New Roman" pitchFamily="18" charset="0"/>
                <a:cs typeface="Times New Roman" pitchFamily="18" charset="0"/>
              </a:rPr>
              <a:t>10 – 3 = 7</a:t>
            </a:r>
            <a:endParaRPr lang="ru-RU" sz="3600" dirty="0">
              <a:solidFill>
                <a:srgbClr val="0065B3"/>
              </a:solidFill>
            </a:endParaRP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3923928" y="3646765"/>
            <a:ext cx="20954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5B3"/>
                </a:solidFill>
                <a:latin typeface="Times New Roman" pitchFamily="18" charset="0"/>
                <a:cs typeface="Times New Roman" pitchFamily="18" charset="0"/>
              </a:rPr>
              <a:t>7 + 3 = 10</a:t>
            </a:r>
            <a:endParaRPr lang="ru-RU" sz="3600" dirty="0">
              <a:solidFill>
                <a:srgbClr val="0065B3"/>
              </a:solidFill>
            </a:endParaRPr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3931522" y="4510861"/>
            <a:ext cx="18646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5B3"/>
                </a:solidFill>
                <a:latin typeface="Times New Roman" pitchFamily="18" charset="0"/>
                <a:cs typeface="Times New Roman" pitchFamily="18" charset="0"/>
              </a:rPr>
              <a:t>4 + 5 = 9</a:t>
            </a:r>
            <a:endParaRPr lang="ru-RU" sz="3600" dirty="0">
              <a:solidFill>
                <a:srgbClr val="0065B3"/>
              </a:solidFill>
            </a:endParaRPr>
          </a:p>
        </p:txBody>
      </p:sp>
      <p:sp>
        <p:nvSpPr>
          <p:cNvPr id="13" name="Прямоугольник 12">
            <a:hlinkClick r:id="rId6" action="ppaction://hlinksldjump"/>
          </p:cNvPr>
          <p:cNvSpPr/>
          <p:nvPr/>
        </p:nvSpPr>
        <p:spPr>
          <a:xfrm>
            <a:off x="3963582" y="5446965"/>
            <a:ext cx="1832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65B3"/>
                </a:solidFill>
                <a:latin typeface="Times New Roman" pitchFamily="18" charset="0"/>
                <a:cs typeface="Times New Roman" pitchFamily="18" charset="0"/>
              </a:rPr>
              <a:t>8 – 3 = 5</a:t>
            </a:r>
            <a:endParaRPr lang="ru-RU" sz="3600" dirty="0">
              <a:solidFill>
                <a:srgbClr val="0065B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9675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6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 птичьем дворе гуляли десять гусей и кур. </a:t>
            </a:r>
          </a:p>
          <a:p>
            <a:pPr algn="ctr"/>
            <a:r>
              <a:rPr lang="ru-RU" sz="2400" b="1" dirty="0">
                <a:solidFill>
                  <a:srgbClr val="006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три гуся отправились на пруд. </a:t>
            </a:r>
          </a:p>
          <a:p>
            <a:pPr algn="ctr"/>
            <a:r>
              <a:rPr lang="ru-RU" sz="2400" b="1" dirty="0">
                <a:solidFill>
                  <a:srgbClr val="0065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кур осталось на птичьем дворе?»</a:t>
            </a:r>
            <a:endParaRPr lang="ru-RU" sz="2400" dirty="0">
              <a:solidFill>
                <a:srgbClr val="0065B3"/>
              </a:solidFill>
            </a:endParaRPr>
          </a:p>
        </p:txBody>
      </p:sp>
      <p:pic>
        <p:nvPicPr>
          <p:cNvPr id="1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196504" y="5686544"/>
            <a:ext cx="609600" cy="6096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174620" y="2348880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0565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5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92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467961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167135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  <p:sp>
        <p:nvSpPr>
          <p:cNvPr id="7" name="Прямоугольник: скругленные углы 4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56237C6-ECE2-40D2-8701-E0EC0C121FB8}"/>
              </a:ext>
            </a:extLst>
          </p:cNvPr>
          <p:cNvSpPr/>
          <p:nvPr/>
        </p:nvSpPr>
        <p:spPr>
          <a:xfrm>
            <a:off x="2836466" y="1660713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Завершить викторину</a:t>
            </a:r>
          </a:p>
        </p:txBody>
      </p:sp>
    </p:spTree>
    <p:extLst>
      <p:ext uri="{BB962C8B-B14F-4D97-AF65-F5344CB8AC3E}">
        <p14:creationId xmlns:p14="http://schemas.microsoft.com/office/powerpoint/2010/main" val="391976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hnu.docdat.com/pars_docs/refs/191/190744/img16.jpg"/>
          <p:cNvPicPr>
            <a:picLocks noChangeAspect="1" noChangeArrowheads="1"/>
          </p:cNvPicPr>
          <p:nvPr/>
        </p:nvPicPr>
        <p:blipFill rotWithShape="1">
          <a:blip r:embed="rId4" cstate="print"/>
          <a:srcRect b="75003"/>
          <a:stretch/>
        </p:blipFill>
        <p:spPr bwMode="auto">
          <a:xfrm>
            <a:off x="-56960" y="-27384"/>
            <a:ext cx="9237472" cy="1714330"/>
          </a:xfrm>
          <a:prstGeom prst="rect">
            <a:avLst/>
          </a:prstGeom>
          <a:noFill/>
        </p:spPr>
      </p:pic>
      <p:pic>
        <p:nvPicPr>
          <p:cNvPr id="5" name="Picture 2" descr="C:\Users\Аделина\Desktop\f3.jpg"/>
          <p:cNvPicPr>
            <a:picLocks noChangeAspect="1" noChangeArrowheads="1"/>
          </p:cNvPicPr>
          <p:nvPr/>
        </p:nvPicPr>
        <p:blipFill>
          <a:blip r:embed="rId5" cstate="print"/>
          <a:srcRect t="17780"/>
          <a:stretch>
            <a:fillRect/>
          </a:stretch>
        </p:blipFill>
        <p:spPr bwMode="auto">
          <a:xfrm>
            <a:off x="-56960" y="1484784"/>
            <a:ext cx="9200960" cy="5733256"/>
          </a:xfrm>
          <a:prstGeom prst="rect">
            <a:avLst/>
          </a:prstGeom>
          <a:noFill/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691680" y="2060848"/>
            <a:ext cx="5760640" cy="1216918"/>
          </a:xfrm>
          <a:prstGeom prst="rect">
            <a:avLst/>
          </a:prstGeom>
          <a:effectLst/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/>
              </a:rPr>
              <a:t>Молодцы!</a:t>
            </a:r>
          </a:p>
        </p:txBody>
      </p:sp>
      <p:sp>
        <p:nvSpPr>
          <p:cNvPr id="7" name="WordArt 1"/>
          <p:cNvSpPr>
            <a:spLocks noChangeArrowheads="1" noChangeShapeType="1" noTextEdit="1"/>
          </p:cNvSpPr>
          <p:nvPr/>
        </p:nvSpPr>
        <p:spPr bwMode="auto">
          <a:xfrm>
            <a:off x="1691680" y="3799123"/>
            <a:ext cx="5976664" cy="1580381"/>
          </a:xfrm>
          <a:prstGeom prst="rect">
            <a:avLst/>
          </a:prstGeom>
          <a:effectLst/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/>
              </a:rPr>
              <a:t>Спасибо! </a:t>
            </a:r>
          </a:p>
        </p:txBody>
      </p:sp>
      <p:sp>
        <p:nvSpPr>
          <p:cNvPr id="8" name="Прямоугольник: скругленные углы 7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C7E3DF24-6A47-4D20-A9DC-8D8B93A6BCA4}"/>
              </a:ext>
            </a:extLst>
          </p:cNvPr>
          <p:cNvSpPr/>
          <p:nvPr/>
        </p:nvSpPr>
        <p:spPr>
          <a:xfrm>
            <a:off x="2944478" y="5661248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Сюрприз</a:t>
            </a:r>
          </a:p>
        </p:txBody>
      </p:sp>
      <p:pic>
        <p:nvPicPr>
          <p:cNvPr id="9" name="Записанный звук">
            <a:hlinkClick r:id="" action="ppaction://media"/>
            <a:extLst>
              <a:ext uri="{FF2B5EF4-FFF2-40B4-BE49-F238E27FC236}">
                <a16:creationId xmlns="" xmlns:a16="http://schemas.microsoft.com/office/drawing/2014/main" id="{D1FCA9D2-2BC4-4BA3-BD0B-B5A5F7260F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0856" y="3189523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4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296" y="390245"/>
            <a:ext cx="7992888" cy="1008112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Рисуем по клеточкам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1D780FBA-343E-4814-91D3-3A5831FE52E7}"/>
              </a:ext>
            </a:extLst>
          </p:cNvPr>
          <p:cNvSpPr txBox="1">
            <a:spLocks/>
          </p:cNvSpPr>
          <p:nvPr/>
        </p:nvSpPr>
        <p:spPr>
          <a:xfrm>
            <a:off x="683568" y="1373054"/>
            <a:ext cx="799288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Ссылка на дополнительное задание: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35709321-23F0-41A3-95B3-11F5727CF683}"/>
              </a:ext>
            </a:extLst>
          </p:cNvPr>
          <p:cNvSpPr txBox="1">
            <a:spLocks/>
          </p:cNvSpPr>
          <p:nvPr/>
        </p:nvSpPr>
        <p:spPr>
          <a:xfrm>
            <a:off x="503548" y="2271265"/>
            <a:ext cx="41404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формате </a:t>
            </a:r>
            <a:r>
              <a:rPr lang="en-US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EC411712-AE8C-4630-8139-89E08085A748}"/>
              </a:ext>
            </a:extLst>
          </p:cNvPr>
          <p:cNvSpPr txBox="1">
            <a:spLocks/>
          </p:cNvSpPr>
          <p:nvPr/>
        </p:nvSpPr>
        <p:spPr>
          <a:xfrm>
            <a:off x="312796" y="4072283"/>
            <a:ext cx="41404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архиве </a:t>
            </a:r>
            <a:r>
              <a:rPr lang="en-US" sz="3200" b="1" dirty="0" err="1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rar</a:t>
            </a:r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7C091294-58F6-42D3-B589-FC0E5E14A50A}"/>
              </a:ext>
            </a:extLst>
          </p:cNvPr>
          <p:cNvSpPr txBox="1">
            <a:spLocks/>
          </p:cNvSpPr>
          <p:nvPr/>
        </p:nvSpPr>
        <p:spPr>
          <a:xfrm>
            <a:off x="441294" y="3160940"/>
            <a:ext cx="41404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64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или</a:t>
            </a:r>
          </a:p>
        </p:txBody>
      </p:sp>
      <p:sp>
        <p:nvSpPr>
          <p:cNvPr id="5" name="Прямоугольник: скругленные углы 4">
            <a:hlinkClick r:id="rId3"/>
            <a:extLst>
              <a:ext uri="{FF2B5EF4-FFF2-40B4-BE49-F238E27FC236}">
                <a16:creationId xmlns="" xmlns:a16="http://schemas.microsoft.com/office/drawing/2014/main" id="{DD26C86B-D086-4D1C-BB68-9C19F1B9DFD9}"/>
              </a:ext>
            </a:extLst>
          </p:cNvPr>
          <p:cNvSpPr/>
          <p:nvPr/>
        </p:nvSpPr>
        <p:spPr>
          <a:xfrm>
            <a:off x="4067944" y="3965214"/>
            <a:ext cx="4248472" cy="574177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https://yadi.sk/d/4X1K4T5-HdAizw</a:t>
            </a:r>
            <a:endParaRPr lang="ru-RU" dirty="0"/>
          </a:p>
        </p:txBody>
      </p:sp>
      <p:sp>
        <p:nvSpPr>
          <p:cNvPr id="11" name="Прямоугольник: скругленные углы 10">
            <a:hlinkClick r:id="rId4"/>
            <a:extLst>
              <a:ext uri="{FF2B5EF4-FFF2-40B4-BE49-F238E27FC236}">
                <a16:creationId xmlns="" xmlns:a16="http://schemas.microsoft.com/office/drawing/2014/main" id="{F0A7BAE6-05D8-48FA-A27C-F932784850D0}"/>
              </a:ext>
            </a:extLst>
          </p:cNvPr>
          <p:cNvSpPr/>
          <p:nvPr/>
        </p:nvSpPr>
        <p:spPr>
          <a:xfrm>
            <a:off x="4071830" y="2164196"/>
            <a:ext cx="4248472" cy="574177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https://yadi.sk/i/ELOhMlabTrvk7Q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1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692696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16072" y="1277471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706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Сколько дней в неделе ?</a:t>
            </a: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3429706" y="217971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3429706" y="3115816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>
            <a:off x="3429706" y="3979912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3429706" y="4916016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4221794" y="2160888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5BC"/>
                </a:solidFill>
                <a:latin typeface="Times New Roman" pitchFamily="18" charset="0"/>
                <a:cs typeface="Times New Roman" pitchFamily="18" charset="0"/>
              </a:rPr>
              <a:t>5 дней</a:t>
            </a:r>
            <a:endParaRPr lang="ru-RU" sz="3600" dirty="0">
              <a:solidFill>
                <a:srgbClr val="0075BC"/>
              </a:solidFill>
            </a:endParaRPr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4221794" y="4821450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5BC"/>
                </a:solidFill>
                <a:latin typeface="Times New Roman" pitchFamily="18" charset="0"/>
                <a:cs typeface="Times New Roman" pitchFamily="18" charset="0"/>
              </a:rPr>
              <a:t>8 дней</a:t>
            </a:r>
            <a:endParaRPr lang="ru-RU" sz="3600" dirty="0">
              <a:solidFill>
                <a:srgbClr val="0075BC"/>
              </a:solidFill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4221794" y="3052407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5BC"/>
                </a:solidFill>
                <a:latin typeface="Times New Roman" pitchFamily="18" charset="0"/>
                <a:cs typeface="Times New Roman" pitchFamily="18" charset="0"/>
              </a:rPr>
              <a:t>6 дней</a:t>
            </a:r>
            <a:endParaRPr lang="ru-RU" sz="3600" dirty="0">
              <a:solidFill>
                <a:srgbClr val="0075BC"/>
              </a:solidFill>
            </a:endParaRP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4221794" y="3952774"/>
            <a:ext cx="1502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75BC"/>
                </a:solidFill>
                <a:latin typeface="Times New Roman" pitchFamily="18" charset="0"/>
                <a:cs typeface="Times New Roman" pitchFamily="18" charset="0"/>
              </a:rPr>
              <a:t>7 дней</a:t>
            </a:r>
            <a:endParaRPr lang="ru-RU" sz="3600" dirty="0">
              <a:solidFill>
                <a:srgbClr val="0075BC"/>
              </a:solidFill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50003" y="5771728"/>
            <a:ext cx="609600" cy="6096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174620" y="1412776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036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620688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1268760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6796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08635F3-8876-47C7-9EE0-37DE6B945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8920"/>
            <a:ext cx="4915326" cy="352836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404664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Верно!</a:t>
            </a:r>
          </a:p>
        </p:txBody>
      </p:sp>
      <p:sp>
        <p:nvSpPr>
          <p:cNvPr id="14" name="Прямоугольник: скругленные углы 1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2AFA944-AF81-4E10-B580-A8E5BC2E5F36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следующему заданию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3332" y="1052736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4519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елина\Desktop\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9309480" cy="6973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8" cy="10081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Найди и отметь прямоугольник</a:t>
            </a: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1547664" y="210770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</a:t>
            </a:r>
          </a:p>
        </p:txBody>
      </p:sp>
      <p:sp>
        <p:nvSpPr>
          <p:cNvPr id="5" name="Скругленный прямоугольник 4">
            <a:hlinkClick r:id="rId6" action="ppaction://hlinksldjump"/>
          </p:cNvPr>
          <p:cNvSpPr/>
          <p:nvPr/>
        </p:nvSpPr>
        <p:spPr>
          <a:xfrm>
            <a:off x="1547664" y="390790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5148064" y="2132856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</a:t>
            </a: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5148064" y="3907904"/>
            <a:ext cx="50405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4)</a:t>
            </a:r>
          </a:p>
        </p:txBody>
      </p:sp>
      <p:sp>
        <p:nvSpPr>
          <p:cNvPr id="3" name="Равнобедренный треугольник 2">
            <a:hlinkClick r:id="rId5" action="ppaction://hlinksldjump"/>
          </p:cNvPr>
          <p:cNvSpPr/>
          <p:nvPr/>
        </p:nvSpPr>
        <p:spPr>
          <a:xfrm>
            <a:off x="2359168" y="1772816"/>
            <a:ext cx="1060704" cy="9144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CCFF"/>
              </a:solidFill>
            </a:endParaRP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6033864" y="3645024"/>
            <a:ext cx="1202432" cy="12241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hlinkClick r:id="rId5" action="ppaction://hlinksldjump"/>
          </p:cNvPr>
          <p:cNvSpPr/>
          <p:nvPr/>
        </p:nvSpPr>
        <p:spPr>
          <a:xfrm>
            <a:off x="6012160" y="1844824"/>
            <a:ext cx="1296144" cy="1296144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>
            <a:hlinkClick r:id="rId6" action="ppaction://hlinksldjump"/>
          </p:cNvPr>
          <p:cNvSpPr/>
          <p:nvPr/>
        </p:nvSpPr>
        <p:spPr>
          <a:xfrm>
            <a:off x="2411760" y="3789040"/>
            <a:ext cx="1440160" cy="923528"/>
          </a:xfrm>
          <a:prstGeom prst="flowChartProcess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5627712"/>
            <a:ext cx="609600" cy="6096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4620" y="1196752"/>
            <a:ext cx="717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Прикоснись стрелочкой мыши до нужного ответа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289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8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делина\Desktop\f3.jpg">
            <a:extLst>
              <a:ext uri="{FF2B5EF4-FFF2-40B4-BE49-F238E27FC236}">
                <a16:creationId xmlns="" xmlns:a16="http://schemas.microsoft.com/office/drawing/2014/main" id="{B1E12264-65B1-491C-9706-027870550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7636"/>
            <a:ext cx="9309480" cy="6973020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418E6BC-2BF6-4A84-A572-17A56A20E769}"/>
              </a:ext>
            </a:extLst>
          </p:cNvPr>
          <p:cNvSpPr/>
          <p:nvPr/>
        </p:nvSpPr>
        <p:spPr>
          <a:xfrm>
            <a:off x="2519772" y="548680"/>
            <a:ext cx="4104456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Неверно…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F0D3CC5-4417-4B6F-B872-D64F4E36A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642676" cy="3619814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E80B65C-1EF5-4FBE-84B6-A3CC95292A6C}"/>
              </a:ext>
            </a:extLst>
          </p:cNvPr>
          <p:cNvSpPr/>
          <p:nvPr/>
        </p:nvSpPr>
        <p:spPr>
          <a:xfrm>
            <a:off x="2836466" y="1756226"/>
            <a:ext cx="3471068" cy="79208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Попытайся еще раз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3332" y="1196752"/>
            <a:ext cx="2677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Нажми на кнопку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666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612</Words>
  <Application>Microsoft Office PowerPoint</Application>
  <PresentationFormat>Экран (4:3)</PresentationFormat>
  <Paragraphs>179</Paragraphs>
  <Slides>35</Slides>
  <Notes>0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Викторина «ЗАНИМАТЕЛЬНАЯ МАТЕМАТИКА»   в подготовительной  группе  часть 5</vt:lpstr>
      <vt:lpstr>1. Сколько месяцев в году?</vt:lpstr>
      <vt:lpstr>Презентация PowerPoint</vt:lpstr>
      <vt:lpstr>Презентация PowerPoint</vt:lpstr>
      <vt:lpstr>2. Сколько дней в неделе ?</vt:lpstr>
      <vt:lpstr>Презентация PowerPoint</vt:lpstr>
      <vt:lpstr>Презентация PowerPoint</vt:lpstr>
      <vt:lpstr>3. Найди и отметь прямоугольник</vt:lpstr>
      <vt:lpstr>Презентация PowerPoint</vt:lpstr>
      <vt:lpstr>Презентация PowerPoint</vt:lpstr>
      <vt:lpstr>4. В какой группе нарисованы  только прямые линии?</vt:lpstr>
      <vt:lpstr>Презентация PowerPoint</vt:lpstr>
      <vt:lpstr>Презентация PowerPoint</vt:lpstr>
      <vt:lpstr>5. В каком ряду все числа расположены от меньшего числа  к большему?</vt:lpstr>
      <vt:lpstr>Презентация PowerPoint</vt:lpstr>
      <vt:lpstr>Презентация PowerPoint</vt:lpstr>
      <vt:lpstr>Презентация PowerPoint</vt:lpstr>
      <vt:lpstr>А теперь ребята встали, Быстро руки вверх подняли. В стороны, вперёд, назад, Повернулись вправо, влево, Тихо сели вновь за дело.</vt:lpstr>
      <vt:lpstr>6. Какие числа пропущены? 1 2 _ _5 _7 8_10</vt:lpstr>
      <vt:lpstr>Презентация PowerPoint</vt:lpstr>
      <vt:lpstr>Презентация PowerPoint</vt:lpstr>
      <vt:lpstr>7. Какое число нужно уменьшить на 2,                 чтобы получилось 5 ?</vt:lpstr>
      <vt:lpstr>Презентация PowerPoint</vt:lpstr>
      <vt:lpstr>Презентация PowerPoint</vt:lpstr>
      <vt:lpstr>8. На сколько число 6 больше числа 3?</vt:lpstr>
      <vt:lpstr>Презентация PowerPoint</vt:lpstr>
      <vt:lpstr>Презентация PowerPoint</vt:lpstr>
      <vt:lpstr>9. Укажи соседей числа 7.</vt:lpstr>
      <vt:lpstr>Презентация PowerPoint</vt:lpstr>
      <vt:lpstr>Презентация PowerPoint</vt:lpstr>
      <vt:lpstr>10. Как правильно выполнить запись задачи,              чтобы ответить на вопрос ? </vt:lpstr>
      <vt:lpstr>Презентация PowerPoint</vt:lpstr>
      <vt:lpstr>Презентация PowerPoint</vt:lpstr>
      <vt:lpstr>Презентация PowerPoint</vt:lpstr>
      <vt:lpstr>Рисуем по клеточкам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математике в подготовительной группе</dc:title>
  <dc:creator>Елена; Татьяна</dc:creator>
  <cp:lastModifiedBy>asus</cp:lastModifiedBy>
  <cp:revision>88</cp:revision>
  <dcterms:created xsi:type="dcterms:W3CDTF">2015-10-05T17:57:25Z</dcterms:created>
  <dcterms:modified xsi:type="dcterms:W3CDTF">2023-11-22T16:02:38Z</dcterms:modified>
</cp:coreProperties>
</file>