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63" r:id="rId5"/>
    <p:sldId id="268" r:id="rId6"/>
    <p:sldId id="267" r:id="rId7"/>
    <p:sldId id="266" r:id="rId8"/>
    <p:sldId id="270" r:id="rId9"/>
    <p:sldId id="269" r:id="rId10"/>
    <p:sldId id="264" r:id="rId11"/>
    <p:sldId id="26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3C4D397-EEC7-4944-86E9-38F005798DE2}">
          <p14:sldIdLst>
            <p14:sldId id="256"/>
            <p14:sldId id="271"/>
            <p14:sldId id="258"/>
            <p14:sldId id="263"/>
            <p14:sldId id="268"/>
            <p14:sldId id="267"/>
            <p14:sldId id="266"/>
            <p14:sldId id="270"/>
            <p14:sldId id="269"/>
            <p14:sldId id="264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D3530C-120F-0360-D47C-7BDB5D4C8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7AFF3E5-A683-2F90-2C75-623716E7F1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227DE17-DA7B-F65D-C7AE-FD4D1F3A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3EF30E2-3B3B-1C1A-EE29-479208F07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03C6D47-54E2-0482-41F2-2D6972BC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9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9C2CF9-EB22-3601-5293-AE9357F00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EAF5718-92C5-570F-9759-192715ABB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113D13C-790A-9A23-C3B8-F2C62E437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0FB2178-A88E-0205-F2A9-716AD7CF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7BE2B9-E9BE-CF38-5747-1D2E50ADF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394E82B5-682B-C1AA-31FB-25B1B8F9D7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50B5F13-8502-768C-BE67-4F9587798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A8E204-E3D0-D3FA-D0AB-FEAEA0088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20B0D3-8657-E96B-DD41-036E444B2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9C610E-26FF-A1FF-FC32-6770BD9C3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88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DA27C-7002-BF0C-1FF6-79333EDBE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23F485-610A-8558-E171-A377C1582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3FD876-A19E-6DF9-832E-6CAE20BBC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FF2DEC3-09D5-E93B-C48E-0BF296434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265812E-F942-5A16-35FB-EE2EE58B0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41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0AB491-B1ED-51E2-4AFE-784A3FF86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D9B1C8B-EE36-CE4E-DD70-5C5682E55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CF4554F-148E-0660-C65C-52CF91C3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F29BDB3-2FEE-5E42-811F-20BB20C1A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6763A89-5148-660E-B860-0714184DB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79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2F5643-BA5B-A004-98FB-B9E0627CF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E92D1E-14C8-E664-8917-6C535B7D2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45D291B-CCA6-0EA3-ADBE-F75DE9D3AB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1DF280A-9F1A-EF20-D159-4DFA4634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65073C5-5F68-637D-0F5B-CB24EF73A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1EB8129-9656-A32A-B51B-03B8ABBCC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47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135147-D1C4-181A-AE32-2E6030F48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015BA29-AD97-4D70-7580-6EA5A2845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4012277-1444-F311-1E16-21106B61AB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117BFC1-BAF6-A6DA-278E-E9368F8D0F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C2D5486-5CF6-3E31-B8F8-92EE2364EC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306268-EAA3-C3A6-DC5E-C8711BA99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D5B7610-B183-C737-0378-D709F8A2C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E751DAA-788B-6476-7176-0B74F2E4C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95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DF4AE1-3C21-8245-5A92-30F7028A7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0A872BA-D329-FC87-3D6C-FB5AF11AA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987CB55-CBC3-D2A4-098B-C0E254C06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BC9D101-BCE1-B06E-4C73-FAF20A636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33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3B9630F-1FE3-78C6-8E20-B5EE2837D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7EA1996-51AD-5D08-281F-E993EEB87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7E8F298-66A3-23BD-0418-BFCDF966D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9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76B243-81EF-C2A7-CE79-311519BA9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A4BC04-DAB9-63BE-E3DB-188D2679A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5F905D2-7812-BA87-42C3-AC1B9F9520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319D292-759E-A151-6CAC-F4CD0E9D2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3538AD4-0A18-0F15-E9AC-FBAC051B8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EAE9B4E-E21C-C337-346D-291C04C2C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07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C096F7-5965-0E7D-CDC4-5438B02DE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445EC78-F35E-A470-BEDB-485D2E553C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934B62D-2DEA-B07C-658E-38E479E9C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F01C7E-78BC-17DA-96E1-5E6879670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AA8EC91-FBD5-665F-B597-9918C59B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781281-945E-341B-FFA3-A2F8AC0D0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442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F6926D-DFBE-FF59-7C20-25A2CBF92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2C60BC3-2DEB-6CE7-DC56-4085C4ACB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CC9FC2-292A-4B42-4376-AD67E398A9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37B-0D04-4E2E-AD00-700DA1AA9EAC}" type="datetimeFigureOut">
              <a:rPr lang="ru-RU" smtClean="0"/>
              <a:t>22.11.2023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C6A9D20-E9BD-B072-A16D-94F8A9BF69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0600C34-4EE6-4550-F0A0-8C007AF54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EC2F5-E903-40A4-9F05-14C3835D9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3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E79BD0-ED93-1769-EB72-125E7D260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54" y="288758"/>
            <a:ext cx="8210348" cy="2162426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Информационная безопасность и тренды развития цифровых технологий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1CC04EC-F35F-B495-EA7F-35877AEC1F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52674" y="5202238"/>
            <a:ext cx="5839326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7ED1B7-959B-25D3-0C0B-1C7AEB818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6571" y="326623"/>
            <a:ext cx="6622183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Впереди новые свершения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126AA1A-8661-3769-BEB7-D5867350C3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5508" y="2095133"/>
            <a:ext cx="9300983" cy="4351338"/>
          </a:xfrm>
        </p:spPr>
      </p:pic>
    </p:spTree>
    <p:extLst>
      <p:ext uri="{BB962C8B-B14F-4D97-AF65-F5344CB8AC3E}">
        <p14:creationId xmlns:p14="http://schemas.microsoft.com/office/powerpoint/2010/main" val="13078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3592CD-16EA-0EA6-2B6C-727AE3036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100" y="3061652"/>
            <a:ext cx="5257800" cy="7346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В </a:t>
            </a:r>
            <a:r>
              <a:rPr lang="ru-RU" sz="4000">
                <a:solidFill>
                  <a:schemeClr val="bg1"/>
                </a:solidFill>
                <a:latin typeface="Bahnschrift" panose="020B0502040204020203" pitchFamily="34" charset="0"/>
              </a:rPr>
              <a:t>образовании </a:t>
            </a:r>
            <a:r>
              <a:rPr lang="ru-RU" sz="4000" smtClean="0">
                <a:solidFill>
                  <a:schemeClr val="bg1"/>
                </a:solidFill>
                <a:latin typeface="Bahnschrift" panose="020B0502040204020203" pitchFamily="34" charset="0"/>
              </a:rPr>
              <a:t>сила!</a:t>
            </a:r>
            <a:endParaRPr lang="ru-RU" sz="4000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B06B4C-0EBF-31A9-9783-07B88B82E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ИБ и ИТ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6DE211-F771-1B79-636C-33808D7D5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021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0" i="0" dirty="0">
                <a:solidFill>
                  <a:schemeClr val="bg1"/>
                </a:solidFill>
                <a:effectLst/>
                <a:latin typeface="Bahnschrift" panose="020B0502040204020203" pitchFamily="34" charset="0"/>
              </a:rPr>
              <a:t>Информационная безопасность занимается защитой данных и активов</a:t>
            </a:r>
          </a:p>
          <a:p>
            <a:pPr marL="0" indent="0">
              <a:buNone/>
            </a:pPr>
            <a:endParaRPr lang="ru-RU" b="0" i="0" dirty="0">
              <a:solidFill>
                <a:schemeClr val="bg1"/>
              </a:solidFill>
              <a:effectLst/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ru-RU" b="0" i="0" dirty="0">
                <a:solidFill>
                  <a:schemeClr val="bg1"/>
                </a:solidFill>
                <a:effectLst/>
                <a:latin typeface="Bahnschrift" panose="020B0502040204020203" pitchFamily="34" charset="0"/>
              </a:rPr>
              <a:t>Информационные технологии отвечают за оборудование, программное обеспечение и новые технологии</a:t>
            </a:r>
          </a:p>
          <a:p>
            <a:pPr marL="0" indent="0">
              <a:buNone/>
            </a:pPr>
            <a:endParaRPr lang="ru-RU" b="0" i="0" dirty="0">
              <a:solidFill>
                <a:schemeClr val="bg1"/>
              </a:solidFill>
              <a:effectLst/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ru-RU" b="0" i="0" dirty="0">
                <a:solidFill>
                  <a:schemeClr val="bg1"/>
                </a:solidFill>
                <a:effectLst/>
                <a:latin typeface="Bahnschrift" panose="020B0502040204020203" pitchFamily="34" charset="0"/>
              </a:rPr>
              <a:t>Информационная безопасность отвечает за системные процессы и риски, связанные с конечными пользователями</a:t>
            </a:r>
            <a:endParaRPr lang="ru-RU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8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CC429D-0279-9727-7C9B-81FF3F88D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253"/>
            <a:ext cx="10515600" cy="122931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Количество инцидентов и отрасли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C7578ED-C08C-F040-502A-7D9AD4FA1F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453" y="2372109"/>
            <a:ext cx="9262044" cy="4259397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BA925DC5-D24F-E17C-D6C4-F357B31C9247}"/>
              </a:ext>
            </a:extLst>
          </p:cNvPr>
          <p:cNvSpPr txBox="1">
            <a:spLocks/>
          </p:cNvSpPr>
          <p:nvPr/>
        </p:nvSpPr>
        <p:spPr>
          <a:xfrm>
            <a:off x="838200" y="1057175"/>
            <a:ext cx="10515600" cy="12293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chemeClr val="bg1"/>
                </a:solidFill>
                <a:latin typeface="Bahnschrift" panose="020B0502040204020203" pitchFamily="34" charset="0"/>
              </a:rPr>
              <a:t>Более 50 раз рост</a:t>
            </a:r>
          </a:p>
        </p:txBody>
      </p:sp>
    </p:spTree>
    <p:extLst>
      <p:ext uri="{BB962C8B-B14F-4D97-AF65-F5344CB8AC3E}">
        <p14:creationId xmlns:p14="http://schemas.microsoft.com/office/powerpoint/2010/main" val="377272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D2F8F0-B467-3422-1572-6D5617A1D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993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Виды атак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551572-8687-743D-D7A4-18AEA93A7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7617"/>
            <a:ext cx="10515600" cy="458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Вредоносное ПО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Bahnschrift" panose="020B0502040204020203" pitchFamily="34" charset="0"/>
              </a:rPr>
              <a:t>DoS</a:t>
            </a: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 и </a:t>
            </a:r>
            <a:r>
              <a:rPr lang="en-US" dirty="0" err="1">
                <a:solidFill>
                  <a:schemeClr val="bg1"/>
                </a:solidFill>
                <a:latin typeface="Bahnschrift" panose="020B0502040204020203" pitchFamily="34" charset="0"/>
              </a:rPr>
              <a:t>DDos</a:t>
            </a:r>
            <a:r>
              <a:rPr lang="en-US" dirty="0">
                <a:solidFill>
                  <a:schemeClr val="bg1"/>
                </a:solidFill>
                <a:latin typeface="Bahnschrift" panose="020B0502040204020203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атаки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Фишинг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Bahnschrift" panose="020B0502040204020203" pitchFamily="34" charset="0"/>
              </a:rPr>
              <a:t>SQL-</a:t>
            </a: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инъекции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Атаки на цепочку поставок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Bahnschrift" panose="020B0502040204020203" pitchFamily="34" charset="0"/>
              </a:rPr>
              <a:t>XSS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Ботнеты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bg1"/>
                </a:solidFill>
                <a:latin typeface="Bahnschrift" panose="020B0502040204020203" pitchFamily="34" charset="0"/>
              </a:rPr>
              <a:t>Брутфорс</a:t>
            </a: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-атаки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Bahnschrift" panose="020B0502040204020203" pitchFamily="34" charset="0"/>
              </a:rPr>
              <a:t>MITM</a:t>
            </a:r>
            <a:endParaRPr lang="ru-RU" dirty="0">
              <a:solidFill>
                <a:schemeClr val="bg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80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A6B8E1-68DC-414C-9F68-CE2636ECB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746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Потери от этих атак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872E9D-FB72-2937-68C9-9D3B5A726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20"/>
            <a:ext cx="10515600" cy="153359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Только в России от киберпреступников украдено 4,5 млрд рублей за первое полугодие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46DAA71-D0B4-857B-78FB-2898EF93D0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794" y="3300010"/>
            <a:ext cx="3978120" cy="2642135"/>
          </a:xfrm>
          <a:prstGeom prst="rect">
            <a:avLst/>
          </a:prstGeom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687026D3-D875-27F0-D553-BFA65BA0AE17}"/>
              </a:ext>
            </a:extLst>
          </p:cNvPr>
          <p:cNvSpPr txBox="1">
            <a:spLocks/>
          </p:cNvSpPr>
          <p:nvPr/>
        </p:nvSpPr>
        <p:spPr>
          <a:xfrm>
            <a:off x="838200" y="3769242"/>
            <a:ext cx="2646948" cy="1703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Порядка 5 современных медицинских учреждения</a:t>
            </a:r>
          </a:p>
        </p:txBody>
      </p:sp>
    </p:spTree>
    <p:extLst>
      <p:ext uri="{BB962C8B-B14F-4D97-AF65-F5344CB8AC3E}">
        <p14:creationId xmlns:p14="http://schemas.microsoft.com/office/powerpoint/2010/main" val="41521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2EBA58-49B0-C3A8-1CF4-29C37DF3A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374" y="461379"/>
            <a:ext cx="4591252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Противодействия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83E8EFC-2F34-A9A9-ECA2-1100F88926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930" y="2415940"/>
            <a:ext cx="6962140" cy="4163561"/>
          </a:xfrm>
        </p:spPr>
      </p:pic>
    </p:spTree>
    <p:extLst>
      <p:ext uri="{BB962C8B-B14F-4D97-AF65-F5344CB8AC3E}">
        <p14:creationId xmlns:p14="http://schemas.microsoft.com/office/powerpoint/2010/main" val="273766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D3B9A7-8A0D-A8BC-2893-72CD5182E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Государство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860D711-7169-7913-F547-028C2F7294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688883"/>
            <a:ext cx="6224658" cy="2728341"/>
          </a:xfr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7FC6C49F-8B92-7073-EEBD-C0E70CC11577}"/>
              </a:ext>
            </a:extLst>
          </p:cNvPr>
          <p:cNvSpPr txBox="1">
            <a:spLocks/>
          </p:cNvSpPr>
          <p:nvPr/>
        </p:nvSpPr>
        <p:spPr>
          <a:xfrm>
            <a:off x="838200" y="1690688"/>
            <a:ext cx="51390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chemeClr val="bg1"/>
                </a:solidFill>
                <a:latin typeface="Bahnschrift" panose="020B0502040204020203" pitchFamily="34" charset="0"/>
              </a:rPr>
              <a:t>Законы, положения, указы….</a:t>
            </a:r>
          </a:p>
        </p:txBody>
      </p:sp>
    </p:spTree>
    <p:extLst>
      <p:ext uri="{BB962C8B-B14F-4D97-AF65-F5344CB8AC3E}">
        <p14:creationId xmlns:p14="http://schemas.microsoft.com/office/powerpoint/2010/main" val="12119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0A79FC-4F33-17BF-5100-C0F196063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97" y="488532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Замена оборудования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398C8387-F76E-272C-F552-FF357B7B8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018130"/>
            <a:ext cx="6481299" cy="4351338"/>
          </a:xfrm>
        </p:spPr>
      </p:pic>
    </p:spTree>
    <p:extLst>
      <p:ext uri="{BB962C8B-B14F-4D97-AF65-F5344CB8AC3E}">
        <p14:creationId xmlns:p14="http://schemas.microsoft.com/office/powerpoint/2010/main" val="91490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2357A3-2D34-24AB-531C-20250A52B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Bahnschrift" panose="020B0502040204020203" pitchFamily="34" charset="0"/>
              </a:rPr>
              <a:t>Кадровое обучение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A51FC3-FEDD-FC42-2FA6-089D09F08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5250"/>
            <a:ext cx="4677076" cy="1593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Специалисты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Студенты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Bahnschrift" panose="020B0502040204020203" pitchFamily="34" charset="0"/>
              </a:rPr>
              <a:t>Школьники</a:t>
            </a:r>
          </a:p>
        </p:txBody>
      </p:sp>
    </p:spTree>
    <p:extLst>
      <p:ext uri="{BB962C8B-B14F-4D97-AF65-F5344CB8AC3E}">
        <p14:creationId xmlns:p14="http://schemas.microsoft.com/office/powerpoint/2010/main" val="378298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82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Bahnschrift</vt:lpstr>
      <vt:lpstr>Calibri</vt:lpstr>
      <vt:lpstr>Calibri Light</vt:lpstr>
      <vt:lpstr>Тема Office</vt:lpstr>
      <vt:lpstr>Информационная безопасность и тренды развития цифровых технологий</vt:lpstr>
      <vt:lpstr>ИБ и ИТ</vt:lpstr>
      <vt:lpstr>Количество инцидентов и отрасли</vt:lpstr>
      <vt:lpstr>Виды атак</vt:lpstr>
      <vt:lpstr>Потери от этих атак</vt:lpstr>
      <vt:lpstr>Противодействия</vt:lpstr>
      <vt:lpstr>Государство </vt:lpstr>
      <vt:lpstr>Замена оборудования</vt:lpstr>
      <vt:lpstr>Кадровое обучение</vt:lpstr>
      <vt:lpstr>Впереди новые свершения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 и тренды развития цифровых технологий</dc:title>
  <dc:creator>Лиханов Максим Евгеньевич</dc:creator>
  <cp:lastModifiedBy>Николай</cp:lastModifiedBy>
  <cp:revision>3</cp:revision>
  <dcterms:created xsi:type="dcterms:W3CDTF">2023-10-27T09:25:36Z</dcterms:created>
  <dcterms:modified xsi:type="dcterms:W3CDTF">2023-11-22T17:23:45Z</dcterms:modified>
</cp:coreProperties>
</file>