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2EC"/>
    <a:srgbClr val="FFFFCC"/>
    <a:srgbClr val="D1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545" autoAdjust="0"/>
  </p:normalViewPr>
  <p:slideViewPr>
    <p:cSldViewPr snapToGrid="0" showGuides="1">
      <p:cViewPr varScale="1">
        <p:scale>
          <a:sx n="77" d="100"/>
          <a:sy n="77" d="100"/>
        </p:scale>
        <p:origin x="83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04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4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15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4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4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023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3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9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0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8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67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accent1">
                <a:lumMod val="5000"/>
                <a:lumOff val="95000"/>
              </a:schemeClr>
            </a:gs>
            <a:gs pos="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2AAC5-79E5-410D-B67B-69382D01A3D4}" type="datetimeFigureOut">
              <a:rPr lang="ru-RU" smtClean="0"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A27C2-37EF-4118-A601-52C782492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75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achalnaya-shkola/russkii-yazyk/2016/01/20/uprazhneniya-na-formirovanie-ponyatiya-ob-imeni" TargetMode="External"/><Relationship Id="rId2" Type="http://schemas.openxmlformats.org/officeDocument/2006/relationships/hyperlink" Target="https://znanio.ru/media/interaktivnaya-igra-po-russkomu-yazyku-dlya-2-klassa-chasti-rechi-2800413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nsportal.ru/nachalnaya-shkola/russkii-yazyk/2017/04/12/proverochnaya-rabota-po-teme-imya-sushchestvitelnoe-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24735" y="4296523"/>
            <a:ext cx="6862482" cy="210250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Интерактивная игра по теме: «Части речи»</a:t>
            </a:r>
            <a:b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 класс, русский язык)</a:t>
            </a: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965575" y="6399026"/>
            <a:ext cx="5145741" cy="165576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 Бердникова Анастасия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11" y="-187431"/>
            <a:ext cx="9305365" cy="553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5739" y="1322260"/>
            <a:ext cx="1187726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Подберите к прилагательным слова, близкие по значению</a:t>
            </a:r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8701" y="921232"/>
            <a:ext cx="14646965" cy="1503869"/>
          </a:xfrm>
          <a:prstGeom prst="rect">
            <a:avLst/>
          </a:prstGeom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900953" y="-427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u="sng" smtClean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</a:t>
            </a:r>
            <a:endParaRPr lang="ru-RU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r="28392"/>
          <a:stretch/>
        </p:blipFill>
        <p:spPr>
          <a:xfrm>
            <a:off x="2831953" y="5091693"/>
            <a:ext cx="2483625" cy="64013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r="43275"/>
          <a:stretch/>
        </p:blipFill>
        <p:spPr>
          <a:xfrm>
            <a:off x="3147154" y="2754056"/>
            <a:ext cx="2067941" cy="7385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r="42961"/>
          <a:stretch/>
        </p:blipFill>
        <p:spPr>
          <a:xfrm>
            <a:off x="3147155" y="3912781"/>
            <a:ext cx="1947359" cy="64013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109124" y="4549268"/>
            <a:ext cx="1949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тихая ночь 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/>
          <a:srcRect r="48899"/>
          <a:stretch/>
        </p:blipFill>
        <p:spPr>
          <a:xfrm>
            <a:off x="3220314" y="3282545"/>
            <a:ext cx="1884250" cy="64013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930359" y="4698459"/>
            <a:ext cx="2136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медленный 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5210" y="3980307"/>
            <a:ext cx="1761897" cy="640135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907612" y="5391006"/>
            <a:ext cx="2117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безмолвный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065829" y="3420046"/>
            <a:ext cx="1801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негромкий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4369" y="2726440"/>
            <a:ext cx="2664183" cy="640135"/>
          </a:xfrm>
          <a:prstGeom prst="rect">
            <a:avLst/>
          </a:prstGeom>
        </p:spPr>
      </p:pic>
      <p:cxnSp>
        <p:nvCxnSpPr>
          <p:cNvPr id="22" name="тихий нрав"/>
          <p:cNvCxnSpPr/>
          <p:nvPr/>
        </p:nvCxnSpPr>
        <p:spPr>
          <a:xfrm>
            <a:off x="5124553" y="3185977"/>
            <a:ext cx="1936193" cy="12262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тихий городок"/>
          <p:cNvCxnSpPr/>
          <p:nvPr/>
        </p:nvCxnSpPr>
        <p:spPr>
          <a:xfrm flipV="1">
            <a:off x="5327374" y="3074123"/>
            <a:ext cx="1361864" cy="23168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тихий ход"/>
          <p:cNvCxnSpPr>
            <a:endCxn id="16" idx="1"/>
          </p:cNvCxnSpPr>
          <p:nvPr/>
        </p:nvCxnSpPr>
        <p:spPr>
          <a:xfrm>
            <a:off x="4954775" y="3602612"/>
            <a:ext cx="1975584" cy="13266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тихий звук"/>
          <p:cNvCxnSpPr/>
          <p:nvPr/>
        </p:nvCxnSpPr>
        <p:spPr>
          <a:xfrm flipV="1">
            <a:off x="5057284" y="3778483"/>
            <a:ext cx="2077431" cy="5575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Управляющая кнопка: домой 30">
            <a:hlinkClick r:id="rId9" action="ppaction://hlinksldjump" highlightClick="1"/>
          </p:cNvPr>
          <p:cNvSpPr/>
          <p:nvPr/>
        </p:nvSpPr>
        <p:spPr>
          <a:xfrm>
            <a:off x="340858" y="6018962"/>
            <a:ext cx="560095" cy="5754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тихий нрав"/>
          <p:cNvCxnSpPr>
            <a:endCxn id="18" idx="1"/>
          </p:cNvCxnSpPr>
          <p:nvPr/>
        </p:nvCxnSpPr>
        <p:spPr>
          <a:xfrm>
            <a:off x="4889924" y="4696436"/>
            <a:ext cx="2017688" cy="9254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6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Использованные источники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731" y="1783931"/>
            <a:ext cx="115492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https://znanio.ru/media/interaktivnaya-igra-po-russkomu-yazyku-dlya-2-klassa-chasti-rechi-2800413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https://nsportal.ru/nachalnaya-shkola/russkii-yazyk/2016/01/20/uprazhneniya-na-formirovanie-ponyatiya-ob-imeni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https://nsportal.ru/nachalnaya-shkola/russkii-yazyk/2017/04/12/proverochnaya-rabota-po-teme-imya-sushchestvitelnoe-2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0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52660" y="825657"/>
            <a:ext cx="11337890" cy="420687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b="1" u="sng" dirty="0" smtClean="0">
                <a:solidFill>
                  <a:srgbClr val="FF0000"/>
                </a:solidFill>
              </a:rPr>
              <a:t>Цель: </a:t>
            </a:r>
            <a:r>
              <a:rPr lang="ru-RU" sz="3200" dirty="0" smtClean="0"/>
              <a:t>закрепление знаний о частях речи в ходе игры</a:t>
            </a:r>
          </a:p>
          <a:p>
            <a:pPr marL="0" indent="0" algn="just">
              <a:buNone/>
            </a:pPr>
            <a:endParaRPr lang="ru-RU" sz="3200" dirty="0" smtClean="0"/>
          </a:p>
          <a:p>
            <a:pPr marL="0" indent="0" algn="just">
              <a:buNone/>
            </a:pPr>
            <a:r>
              <a:rPr lang="ru-RU" sz="3200" b="1" u="sng" dirty="0" smtClean="0">
                <a:solidFill>
                  <a:srgbClr val="FF0000"/>
                </a:solidFill>
              </a:rPr>
              <a:t>Задачи: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3200" dirty="0"/>
              <a:t>в</a:t>
            </a:r>
            <a:r>
              <a:rPr lang="ru-RU" sz="3200" dirty="0" smtClean="0"/>
              <a:t>спомнить </a:t>
            </a:r>
            <a:r>
              <a:rPr lang="ru-RU" sz="3200" dirty="0" smtClean="0"/>
              <a:t>информацию об </a:t>
            </a:r>
            <a:r>
              <a:rPr lang="ru-RU" sz="3200" smtClean="0"/>
              <a:t>изученных частях речи</a:t>
            </a:r>
            <a:r>
              <a:rPr lang="ru-RU" sz="3200" smtClean="0"/>
              <a:t>;</a:t>
            </a:r>
            <a:endParaRPr lang="ru-RU" sz="3200" dirty="0" smtClean="0"/>
          </a:p>
          <a:p>
            <a:pPr marL="514350" indent="-514350" algn="just">
              <a:buFont typeface="+mj-lt"/>
              <a:buAutoNum type="arabicParenR"/>
            </a:pPr>
            <a:r>
              <a:rPr lang="ru-RU" sz="3200" dirty="0" smtClean="0"/>
              <a:t>развивать умение работать в группе;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3200" dirty="0" smtClean="0"/>
              <a:t>оценить </a:t>
            </a:r>
            <a:r>
              <a:rPr lang="ru-RU" sz="3200" dirty="0" smtClean="0"/>
              <a:t>результаты работы по правилам игры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49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417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игры</a:t>
            </a:r>
            <a:endParaRPr lang="ru-RU" sz="40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9235" y="1472028"/>
            <a:ext cx="77591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игре участвуют 3 команды. Каждая команда выбирает капитана, который будет озвучивать ответ, выбранный командой.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Игра состоит из двух этапов, каждый из которых посвящен одной части речи.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Команда может выбрать сложность вопроса. Чем он сложнее, тем больше баллов получит команда за правильный ответ. Стоимость вопросов – от 100 до 500 баллов.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конце игры баллы, набранные каждой командой, суммируются. Побеждает та команда, которая набрала больше баллов.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870" y="735495"/>
            <a:ext cx="5387009" cy="538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2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889974"/>
              </p:ext>
            </p:extLst>
          </p:nvPr>
        </p:nvGraphicFramePr>
        <p:xfrm>
          <a:off x="855710" y="2342548"/>
          <a:ext cx="10688919" cy="2819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8802"/>
                <a:gridCol w="2117842"/>
                <a:gridCol w="2081945"/>
                <a:gridCol w="1950330"/>
              </a:tblGrid>
              <a:tr h="14096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существительное</a:t>
                      </a:r>
                      <a:endParaRPr lang="ru-RU" sz="3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0961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прилагательное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6D2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D2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B6D2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B6D2EC"/>
                    </a:solidFill>
                  </a:tcPr>
                </a:tc>
              </a:tr>
            </a:tbl>
          </a:graphicData>
        </a:graphic>
      </p:graphicFrame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5834260" y="2342548"/>
            <a:ext cx="1398494" cy="13267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5834260" y="3811243"/>
            <a:ext cx="1398494" cy="13267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4" action="ppaction://hlinksldjump"/>
          </p:cNvPr>
          <p:cNvSpPr/>
          <p:nvPr/>
        </p:nvSpPr>
        <p:spPr>
          <a:xfrm>
            <a:off x="7785618" y="3835006"/>
            <a:ext cx="1398494" cy="13267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9854029" y="3806566"/>
            <a:ext cx="1398494" cy="132677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6" action="ppaction://hlinksldjump"/>
          </p:cNvPr>
          <p:cNvSpPr/>
          <p:nvPr/>
        </p:nvSpPr>
        <p:spPr>
          <a:xfrm>
            <a:off x="9818875" y="2398556"/>
            <a:ext cx="1398494" cy="13267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вал 17">
            <a:hlinkClick r:id="rId7" action="ppaction://hlinksldjump"/>
          </p:cNvPr>
          <p:cNvSpPr/>
          <p:nvPr/>
        </p:nvSpPr>
        <p:spPr>
          <a:xfrm>
            <a:off x="7865584" y="2398556"/>
            <a:ext cx="1398494" cy="13267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838200" y="2723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5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Части речи</a:t>
            </a:r>
            <a:endParaRPr lang="ru-RU" sz="4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98332" y="4134409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980870" y="4120391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0076222" y="4160786"/>
            <a:ext cx="9541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9857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2748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grpSp>
        <p:nvGrpSpPr>
          <p:cNvPr id="18" name="в"/>
          <p:cNvGrpSpPr/>
          <p:nvPr/>
        </p:nvGrpSpPr>
        <p:grpSpPr>
          <a:xfrm>
            <a:off x="5054092" y="4621248"/>
            <a:ext cx="7334576" cy="1364752"/>
            <a:chOff x="896471" y="4576090"/>
            <a:chExt cx="7334576" cy="1364752"/>
          </a:xfrm>
        </p:grpSpPr>
        <p:sp>
          <p:nvSpPr>
            <p:cNvPr id="9" name="Блок-схема: подготовка 8"/>
            <p:cNvSpPr/>
            <p:nvPr/>
          </p:nvSpPr>
          <p:spPr>
            <a:xfrm>
              <a:off x="896471" y="4974851"/>
              <a:ext cx="6804212" cy="965991"/>
            </a:xfrm>
            <a:prstGeom prst="flowChartPreparati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35047" y="4576090"/>
              <a:ext cx="6096000" cy="11079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endParaRPr lang="ru-RU" dirty="0" smtClean="0"/>
            </a:p>
            <a:p>
              <a:endParaRPr lang="ru-RU" sz="2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в) что делать? что сделать?</a:t>
              </a:r>
              <a:endParaRPr lang="ru-RU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7349" y="880654"/>
            <a:ext cx="12842720" cy="18031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19414" y="1483860"/>
            <a:ext cx="9929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какие вопросы отвечает имя существительное?</a:t>
            </a:r>
          </a:p>
        </p:txBody>
      </p:sp>
      <p:grpSp>
        <p:nvGrpSpPr>
          <p:cNvPr id="14" name="а"/>
          <p:cNvGrpSpPr/>
          <p:nvPr/>
        </p:nvGrpSpPr>
        <p:grpSpPr>
          <a:xfrm>
            <a:off x="4919894" y="2579450"/>
            <a:ext cx="6804212" cy="965991"/>
            <a:chOff x="2402541" y="2589788"/>
            <a:chExt cx="6804212" cy="965991"/>
          </a:xfrm>
        </p:grpSpPr>
        <p:sp>
          <p:nvSpPr>
            <p:cNvPr id="11" name="Блок-схема: подготовка 10"/>
            <p:cNvSpPr/>
            <p:nvPr/>
          </p:nvSpPr>
          <p:spPr>
            <a:xfrm>
              <a:off x="2402541" y="2589788"/>
              <a:ext cx="6804212" cy="965991"/>
            </a:xfrm>
            <a:prstGeom prst="flowChartPreparati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666658" y="2798566"/>
              <a:ext cx="46559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а) какой? какая? какое? какие?</a:t>
              </a:r>
            </a:p>
          </p:txBody>
        </p:sp>
      </p:grpSp>
      <p:grpSp>
        <p:nvGrpSpPr>
          <p:cNvPr id="15" name="б"/>
          <p:cNvGrpSpPr/>
          <p:nvPr/>
        </p:nvGrpSpPr>
        <p:grpSpPr>
          <a:xfrm>
            <a:off x="5018506" y="3778792"/>
            <a:ext cx="6804212" cy="965991"/>
            <a:chOff x="2469280" y="3806337"/>
            <a:chExt cx="6804212" cy="965991"/>
          </a:xfrm>
        </p:grpSpPr>
        <p:sp>
          <p:nvSpPr>
            <p:cNvPr id="10" name="Блок-схема: подготовка 9"/>
            <p:cNvSpPr/>
            <p:nvPr/>
          </p:nvSpPr>
          <p:spPr>
            <a:xfrm>
              <a:off x="2469280" y="3806337"/>
              <a:ext cx="6804212" cy="965991"/>
            </a:xfrm>
            <a:prstGeom prst="flowChartPreparati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788610" y="4075331"/>
              <a:ext cx="189321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б) кто? что?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894" y="3550110"/>
            <a:ext cx="4572000" cy="2581275"/>
          </a:xfrm>
          <a:prstGeom prst="rect">
            <a:avLst/>
          </a:prstGeom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3162812" y="-116929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Имя </a:t>
            </a:r>
            <a:r>
              <a:rPr lang="ru-RU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существительное</a:t>
            </a:r>
            <a:endParaRPr lang="ru-RU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Управляющая кнопка: домой 19">
            <a:hlinkClick r:id="rId4" action="ppaction://hlinksldjump" highlightClick="1"/>
          </p:cNvPr>
          <p:cNvSpPr/>
          <p:nvPr/>
        </p:nvSpPr>
        <p:spPr>
          <a:xfrm>
            <a:off x="555812" y="6131385"/>
            <a:ext cx="513498" cy="4507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4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вопро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1" y="763407"/>
            <a:ext cx="12546106" cy="1518025"/>
          </a:xfrm>
          <a:prstGeom prst="rect">
            <a:avLst/>
          </a:prstGeom>
        </p:spPr>
      </p:pic>
      <p:pic>
        <p:nvPicPr>
          <p:cNvPr id="6" name="книга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090" y="2138806"/>
            <a:ext cx="7525870" cy="4769169"/>
          </a:xfrm>
          <a:prstGeom prst="rect">
            <a:avLst/>
          </a:prstGeom>
        </p:spPr>
      </p:pic>
      <p:sp>
        <p:nvSpPr>
          <p:cNvPr id="2" name="вопрос"/>
          <p:cNvSpPr/>
          <p:nvPr/>
        </p:nvSpPr>
        <p:spPr>
          <a:xfrm>
            <a:off x="1622611" y="1177405"/>
            <a:ext cx="96101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Выберите из списка имена существительные</a:t>
            </a:r>
          </a:p>
          <a:p>
            <a:endParaRPr lang="ru-RU" dirty="0" smtClean="0"/>
          </a:p>
        </p:txBody>
      </p:sp>
      <p:pic>
        <p:nvPicPr>
          <p:cNvPr id="4" name="имя сущ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666" y="114527"/>
            <a:ext cx="5139373" cy="963251"/>
          </a:xfrm>
          <a:prstGeom prst="rect">
            <a:avLst/>
          </a:prstGeom>
        </p:spPr>
      </p:pic>
      <p:sp>
        <p:nvSpPr>
          <p:cNvPr id="7" name="красивый"/>
          <p:cNvSpPr/>
          <p:nvPr/>
        </p:nvSpPr>
        <p:spPr>
          <a:xfrm>
            <a:off x="6427693" y="5340063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Красивый</a:t>
            </a:r>
            <a:endParaRPr lang="ru-RU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игрушка"/>
          <p:cNvSpPr/>
          <p:nvPr/>
        </p:nvSpPr>
        <p:spPr>
          <a:xfrm>
            <a:off x="3574208" y="3233913"/>
            <a:ext cx="1653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Игрушка</a:t>
            </a:r>
            <a:endParaRPr lang="ru-RU" dirty="0"/>
          </a:p>
        </p:txBody>
      </p:sp>
      <p:sp>
        <p:nvSpPr>
          <p:cNvPr id="10" name="прыгать"/>
          <p:cNvSpPr/>
          <p:nvPr/>
        </p:nvSpPr>
        <p:spPr>
          <a:xfrm>
            <a:off x="3514320" y="4327790"/>
            <a:ext cx="1870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Прыгать </a:t>
            </a:r>
          </a:p>
        </p:txBody>
      </p:sp>
      <p:sp>
        <p:nvSpPr>
          <p:cNvPr id="11" name="синий"/>
          <p:cNvSpPr/>
          <p:nvPr/>
        </p:nvSpPr>
        <p:spPr>
          <a:xfrm>
            <a:off x="3718313" y="3792338"/>
            <a:ext cx="1242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Синий</a:t>
            </a:r>
          </a:p>
        </p:txBody>
      </p:sp>
      <p:pic>
        <p:nvPicPr>
          <p:cNvPr id="12" name="дождь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208" y="5340063"/>
            <a:ext cx="1694835" cy="749873"/>
          </a:xfrm>
          <a:prstGeom prst="rect">
            <a:avLst/>
          </a:prstGeom>
        </p:spPr>
      </p:pic>
      <p:sp>
        <p:nvSpPr>
          <p:cNvPr id="13" name="прыжок"/>
          <p:cNvSpPr/>
          <p:nvPr/>
        </p:nvSpPr>
        <p:spPr>
          <a:xfrm>
            <a:off x="3576447" y="4863242"/>
            <a:ext cx="1526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Прыжок</a:t>
            </a:r>
          </a:p>
        </p:txBody>
      </p:sp>
      <p:sp>
        <p:nvSpPr>
          <p:cNvPr id="14" name="радость"/>
          <p:cNvSpPr/>
          <p:nvPr/>
        </p:nvSpPr>
        <p:spPr>
          <a:xfrm>
            <a:off x="6603654" y="3233913"/>
            <a:ext cx="1691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Радость</a:t>
            </a:r>
          </a:p>
        </p:txBody>
      </p:sp>
      <p:sp>
        <p:nvSpPr>
          <p:cNvPr id="15" name="стол"/>
          <p:cNvSpPr/>
          <p:nvPr/>
        </p:nvSpPr>
        <p:spPr>
          <a:xfrm>
            <a:off x="6789636" y="3709688"/>
            <a:ext cx="11345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Стол</a:t>
            </a:r>
          </a:p>
        </p:txBody>
      </p:sp>
      <p:pic>
        <p:nvPicPr>
          <p:cNvPr id="16" name="дождливый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6372" y="4214463"/>
            <a:ext cx="2341067" cy="749873"/>
          </a:xfrm>
          <a:prstGeom prst="rect">
            <a:avLst/>
          </a:prstGeom>
        </p:spPr>
      </p:pic>
      <p:pic>
        <p:nvPicPr>
          <p:cNvPr id="17" name="букет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2764" y="4749915"/>
            <a:ext cx="1469263" cy="749873"/>
          </a:xfrm>
          <a:prstGeom prst="rect">
            <a:avLst/>
          </a:prstGeom>
        </p:spPr>
      </p:pic>
      <p:sp>
        <p:nvSpPr>
          <p:cNvPr id="18" name="Управляющая кнопка: домой 17">
            <a:hlinkClick r:id="rId8" action="ppaction://hlinksldjump" highlightClick="1"/>
          </p:cNvPr>
          <p:cNvSpPr/>
          <p:nvPr/>
        </p:nvSpPr>
        <p:spPr>
          <a:xfrm>
            <a:off x="524764" y="6089936"/>
            <a:ext cx="468676" cy="51349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2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90502"/>
              </p:ext>
            </p:extLst>
          </p:nvPr>
        </p:nvGraphicFramePr>
        <p:xfrm>
          <a:off x="4096531" y="2429461"/>
          <a:ext cx="7315540" cy="4113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770"/>
                <a:gridCol w="3657770"/>
              </a:tblGrid>
              <a:tr h="97116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Одушевлённые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Неодушевлённые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1420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вопро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176"/>
            <a:ext cx="12559552" cy="1306316"/>
          </a:xfrm>
          <a:prstGeom prst="rect">
            <a:avLst/>
          </a:prstGeom>
        </p:spPr>
      </p:pic>
      <p:pic>
        <p:nvPicPr>
          <p:cNvPr id="5" name="имя сущ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666" y="114527"/>
            <a:ext cx="5139373" cy="963251"/>
          </a:xfrm>
          <a:prstGeom prst="rect">
            <a:avLst/>
          </a:prstGeom>
        </p:spPr>
      </p:pic>
      <p:sp>
        <p:nvSpPr>
          <p:cNvPr id="6" name="вопрос"/>
          <p:cNvSpPr/>
          <p:nvPr/>
        </p:nvSpPr>
        <p:spPr>
          <a:xfrm>
            <a:off x="2742044" y="1204477"/>
            <a:ext cx="70754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Распределите слова в два столбика</a:t>
            </a:r>
          </a:p>
        </p:txBody>
      </p:sp>
      <p:sp>
        <p:nvSpPr>
          <p:cNvPr id="7" name="писатель"/>
          <p:cNvSpPr/>
          <p:nvPr/>
        </p:nvSpPr>
        <p:spPr>
          <a:xfrm>
            <a:off x="932327" y="5549829"/>
            <a:ext cx="22949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Писатель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лесник"/>
          <p:cNvSpPr/>
          <p:nvPr/>
        </p:nvSpPr>
        <p:spPr>
          <a:xfrm>
            <a:off x="2386758" y="2261446"/>
            <a:ext cx="1628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Лесник</a:t>
            </a:r>
          </a:p>
        </p:txBody>
      </p:sp>
      <p:sp>
        <p:nvSpPr>
          <p:cNvPr id="10" name="березы"/>
          <p:cNvSpPr/>
          <p:nvPr/>
        </p:nvSpPr>
        <p:spPr>
          <a:xfrm>
            <a:off x="614855" y="2559769"/>
            <a:ext cx="1739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Берёзы</a:t>
            </a:r>
          </a:p>
        </p:txBody>
      </p:sp>
      <p:sp>
        <p:nvSpPr>
          <p:cNvPr id="11" name="письмо"/>
          <p:cNvSpPr/>
          <p:nvPr/>
        </p:nvSpPr>
        <p:spPr>
          <a:xfrm>
            <a:off x="677575" y="3308885"/>
            <a:ext cx="1758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</a:t>
            </a:r>
          </a:p>
        </p:txBody>
      </p:sp>
      <p:sp>
        <p:nvSpPr>
          <p:cNvPr id="12" name="лес"/>
          <p:cNvSpPr/>
          <p:nvPr/>
        </p:nvSpPr>
        <p:spPr>
          <a:xfrm>
            <a:off x="2738716" y="2938013"/>
            <a:ext cx="9230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Лес</a:t>
            </a:r>
          </a:p>
        </p:txBody>
      </p:sp>
      <p:sp>
        <p:nvSpPr>
          <p:cNvPr id="13" name="белка"/>
          <p:cNvSpPr/>
          <p:nvPr/>
        </p:nvSpPr>
        <p:spPr>
          <a:xfrm>
            <a:off x="2099123" y="3805340"/>
            <a:ext cx="1401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Белка</a:t>
            </a:r>
          </a:p>
        </p:txBody>
      </p:sp>
      <p:sp>
        <p:nvSpPr>
          <p:cNvPr id="14" name="корабль"/>
          <p:cNvSpPr/>
          <p:nvPr/>
        </p:nvSpPr>
        <p:spPr>
          <a:xfrm>
            <a:off x="457154" y="4380279"/>
            <a:ext cx="19185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Корабль</a:t>
            </a:r>
          </a:p>
        </p:txBody>
      </p:sp>
      <p:sp>
        <p:nvSpPr>
          <p:cNvPr id="15" name="капитан"/>
          <p:cNvSpPr/>
          <p:nvPr/>
        </p:nvSpPr>
        <p:spPr>
          <a:xfrm>
            <a:off x="2099123" y="4965054"/>
            <a:ext cx="1843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Капитан</a:t>
            </a:r>
          </a:p>
        </p:txBody>
      </p:sp>
      <p:sp>
        <p:nvSpPr>
          <p:cNvPr id="16" name="Управляющая кнопка: домой 15">
            <a:hlinkClick r:id="rId4" action="ppaction://hlinksldjump" highlightClick="1"/>
          </p:cNvPr>
          <p:cNvSpPr/>
          <p:nvPr/>
        </p:nvSpPr>
        <p:spPr>
          <a:xfrm>
            <a:off x="297415" y="6094933"/>
            <a:ext cx="634912" cy="6244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5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.23164 0.182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76" y="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7.40741E-7 L 0.66433 0.1391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16" y="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65691 0.089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39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6 L 0.27044 0.0277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16" y="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.52357 0.2118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72" y="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022E-16 L 0.67135 0.0685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68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33333E-6 L 0.25221 -0.0752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0.32266 -0.0569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33" y="-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640" y="832267"/>
            <a:ext cx="14646965" cy="184176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3217" y="1322260"/>
            <a:ext cx="113637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 - это часть речи, которая обозначает:</a:t>
            </a: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00953" y="-427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</a:t>
            </a:r>
            <a:endParaRPr lang="ru-RU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а"/>
          <p:cNvSpPr/>
          <p:nvPr/>
        </p:nvSpPr>
        <p:spPr>
          <a:xfrm>
            <a:off x="655983" y="2916436"/>
            <a:ext cx="6804212" cy="965991"/>
          </a:xfrm>
          <a:prstGeom prst="flowChartPreparati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действие предмета;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б"/>
          <p:cNvSpPr/>
          <p:nvPr/>
        </p:nvSpPr>
        <p:spPr>
          <a:xfrm>
            <a:off x="727771" y="4134591"/>
            <a:ext cx="6804212" cy="965991"/>
          </a:xfrm>
          <a:prstGeom prst="flowChartPreparation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признак предмета;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в"/>
          <p:cNvGrpSpPr/>
          <p:nvPr/>
        </p:nvGrpSpPr>
        <p:grpSpPr>
          <a:xfrm>
            <a:off x="727771" y="5423211"/>
            <a:ext cx="6804212" cy="965991"/>
            <a:chOff x="727771" y="5423211"/>
            <a:chExt cx="6804212" cy="965991"/>
          </a:xfrm>
        </p:grpSpPr>
        <p:sp>
          <p:nvSpPr>
            <p:cNvPr id="6" name="в"/>
            <p:cNvSpPr/>
            <p:nvPr/>
          </p:nvSpPr>
          <p:spPr>
            <a:xfrm>
              <a:off x="727771" y="5423211"/>
              <a:ext cx="6804212" cy="965991"/>
            </a:xfrm>
            <a:prstGeom prst="flowChartPreparation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346760" y="5675373"/>
              <a:ext cx="178311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в) предмет.</a:t>
              </a:r>
              <a:endParaRPr lang="ru-RU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1983" y="2620977"/>
            <a:ext cx="4090855" cy="4090855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418040" y="6305519"/>
            <a:ext cx="475886" cy="4063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99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4876" b="60856"/>
          <a:stretch/>
        </p:blipFill>
        <p:spPr>
          <a:xfrm>
            <a:off x="781974" y="5002307"/>
            <a:ext cx="10628050" cy="14837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3336" y="952435"/>
            <a:ext cx="13906917" cy="17024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9080" y="2622892"/>
            <a:ext cx="103499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Зимой у белки ____,____ шерсть. Хвост ______ и ______. Белка старается залезть в _______ дупло. Там она грызет _______шишки.</a:t>
            </a:r>
          </a:p>
          <a:p>
            <a:endParaRPr lang="ru-RU" dirty="0" smtClean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8503" y="1384976"/>
            <a:ext cx="12609443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Вставьте подходящие по смыслу имена прилагательные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900953" y="-427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u="sng" smtClean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</a:t>
            </a:r>
            <a:endParaRPr lang="ru-RU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4391" y="5282504"/>
            <a:ext cx="81832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 для справок: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60217" y="6039059"/>
            <a:ext cx="525218" cy="53999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устой"/>
          <p:cNvSpPr/>
          <p:nvPr/>
        </p:nvSpPr>
        <p:spPr>
          <a:xfrm>
            <a:off x="5178287" y="5279722"/>
            <a:ext cx="1077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густая</a:t>
            </a:r>
            <a:endParaRPr lang="ru-RU" dirty="0"/>
          </a:p>
        </p:txBody>
      </p:sp>
      <p:sp>
        <p:nvSpPr>
          <p:cNvPr id="12" name="серый"/>
          <p:cNvSpPr/>
          <p:nvPr/>
        </p:nvSpPr>
        <p:spPr>
          <a:xfrm>
            <a:off x="6260122" y="5283021"/>
            <a:ext cx="1104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серая </a:t>
            </a:r>
            <a:endParaRPr lang="ru-RU" dirty="0"/>
          </a:p>
        </p:txBody>
      </p:sp>
      <p:sp>
        <p:nvSpPr>
          <p:cNvPr id="13" name="большой"/>
          <p:cNvSpPr/>
          <p:nvPr/>
        </p:nvSpPr>
        <p:spPr>
          <a:xfrm>
            <a:off x="3386501" y="5653433"/>
            <a:ext cx="1519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большой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14" name="пышный"/>
          <p:cNvSpPr/>
          <p:nvPr/>
        </p:nvSpPr>
        <p:spPr>
          <a:xfrm>
            <a:off x="1954447" y="5653434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пышный</a:t>
            </a:r>
            <a:endParaRPr lang="ru-RU" sz="2400" dirty="0"/>
          </a:p>
        </p:txBody>
      </p:sp>
      <p:sp>
        <p:nvSpPr>
          <p:cNvPr id="15" name="тёплый"/>
          <p:cNvSpPr/>
          <p:nvPr/>
        </p:nvSpPr>
        <p:spPr>
          <a:xfrm>
            <a:off x="8561473" y="5256403"/>
            <a:ext cx="12506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теплое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sp>
        <p:nvSpPr>
          <p:cNvPr id="16" name="еловый"/>
          <p:cNvSpPr/>
          <p:nvPr/>
        </p:nvSpPr>
        <p:spPr>
          <a:xfrm>
            <a:off x="7341957" y="5279722"/>
            <a:ext cx="1256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еловые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682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22222E-6 L -0.14766 -0.36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83" y="-1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81481E-6 L -0.17252 -0.3627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33" y="-1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7 L 0.4151 -0.3995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55" y="-1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7 L 0.403 -0.3995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3" y="-1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 L -0.35118 -0.281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5" y="-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22222E-6 L 0.11966 -0.2821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7" y="-1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292</Words>
  <Application>Microsoft Office PowerPoint</Application>
  <PresentationFormat>Широкоэкранный</PresentationFormat>
  <Paragraphs>74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Интерактивная игра по теме: «Части речи» (2 класс, русский язык)</vt:lpstr>
      <vt:lpstr>Презентация PowerPoint</vt:lpstr>
      <vt:lpstr>Правила игры</vt:lpstr>
      <vt:lpstr>Части речи</vt:lpstr>
      <vt:lpstr>Имя существительное</vt:lpstr>
      <vt:lpstr>Презентация PowerPoint</vt:lpstr>
      <vt:lpstr>Презентация PowerPoint</vt:lpstr>
      <vt:lpstr>Имя прилагательное</vt:lpstr>
      <vt:lpstr>Вставьте подходящие по смыслу имена прилагательные </vt:lpstr>
      <vt:lpstr>Презентация PowerPoint</vt:lpstr>
      <vt:lpstr>Использованные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22</cp:revision>
  <dcterms:created xsi:type="dcterms:W3CDTF">2023-11-09T14:06:35Z</dcterms:created>
  <dcterms:modified xsi:type="dcterms:W3CDTF">2023-11-21T15:57:44Z</dcterms:modified>
</cp:coreProperties>
</file>