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64" r:id="rId6"/>
    <p:sldId id="258" r:id="rId7"/>
    <p:sldId id="259" r:id="rId8"/>
    <p:sldId id="260" r:id="rId9"/>
    <p:sldId id="261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85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accent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C2BFF-92AA-47AB-B699-3B21414DF3DA}" type="datetimeFigureOut">
              <a:rPr lang="ru-RU" smtClean="0"/>
              <a:pPr/>
              <a:t>31.03.2021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5D34E-4750-4B64-AEAD-9885BA79C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638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C2BFF-92AA-47AB-B699-3B21414DF3DA}" type="datetimeFigureOut">
              <a:rPr lang="ru-RU" smtClean="0"/>
              <a:pPr/>
              <a:t>31.03.2021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5D34E-4750-4B64-AEAD-9885BA79C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033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C2BFF-92AA-47AB-B699-3B21414DF3DA}" type="datetimeFigureOut">
              <a:rPr lang="ru-RU" smtClean="0"/>
              <a:pPr/>
              <a:t>31.03.2021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5D34E-4750-4B64-AEAD-9885BA79C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586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C2BFF-92AA-47AB-B699-3B21414DF3DA}" type="datetimeFigureOut">
              <a:rPr lang="ru-RU" smtClean="0"/>
              <a:pPr/>
              <a:t>31.03.2021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5D34E-4750-4B64-AEAD-9885BA79C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739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C2BFF-92AA-47AB-B699-3B21414DF3DA}" type="datetimeFigureOut">
              <a:rPr lang="ru-RU" smtClean="0"/>
              <a:pPr/>
              <a:t>31.03.2021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5D34E-4750-4B64-AEAD-9885BA79C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246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C2BFF-92AA-47AB-B699-3B21414DF3DA}" type="datetimeFigureOut">
              <a:rPr lang="ru-RU" smtClean="0"/>
              <a:pPr/>
              <a:t>31.03.2021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5D34E-4750-4B64-AEAD-9885BA79C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140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C2BFF-92AA-47AB-B699-3B21414DF3DA}" type="datetimeFigureOut">
              <a:rPr lang="ru-RU" smtClean="0"/>
              <a:pPr/>
              <a:t>31.03.2021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5D34E-4750-4B64-AEAD-9885BA79C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138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C2BFF-92AA-47AB-B699-3B21414DF3DA}" type="datetimeFigureOut">
              <a:rPr lang="ru-RU" smtClean="0"/>
              <a:pPr/>
              <a:t>31.03.2021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5D34E-4750-4B64-AEAD-9885BA79C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687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C2BFF-92AA-47AB-B699-3B21414DF3DA}" type="datetimeFigureOut">
              <a:rPr lang="ru-RU" smtClean="0"/>
              <a:pPr/>
              <a:t>31.03.2021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5D34E-4750-4B64-AEAD-9885BA79C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36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C2BFF-92AA-47AB-B699-3B21414DF3DA}" type="datetimeFigureOut">
              <a:rPr lang="ru-RU" smtClean="0"/>
              <a:pPr/>
              <a:t>31.03.2021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5D34E-4750-4B64-AEAD-9885BA79C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910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C2BFF-92AA-47AB-B699-3B21414DF3DA}" type="datetimeFigureOut">
              <a:rPr lang="ru-RU" smtClean="0"/>
              <a:pPr/>
              <a:t>31.03.2021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5D34E-4750-4B64-AEAD-9885BA79C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870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C2BFF-92AA-47AB-B699-3B21414DF3DA}" type="datetimeFigureOut">
              <a:rPr lang="ru-RU" smtClean="0"/>
              <a:pPr/>
              <a:t>31.03.2021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45D34E-4750-4B64-AEAD-9885BA79C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820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2817"/>
            <a:ext cx="7772400" cy="1827634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>Современный урок в контексте реализации  ФГОС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18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prstClr val="black"/>
                </a:solidFill>
                <a:latin typeface="Times New Roman"/>
                <a:ea typeface="Calibri"/>
              </a:rPr>
              <a:t>Что нового появляется в уроке при реализации ФГОС второго поколения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/>
          <a:lstStyle/>
          <a:p>
            <a:r>
              <a:rPr lang="ru-RU" dirty="0">
                <a:latin typeface="Times New Roman"/>
                <a:ea typeface="Calibri"/>
              </a:rPr>
              <a:t>Практический контекст </a:t>
            </a:r>
            <a:endParaRPr lang="ru-RU" dirty="0" smtClean="0">
              <a:latin typeface="Times New Roman"/>
              <a:ea typeface="Calibri"/>
            </a:endParaRPr>
          </a:p>
          <a:p>
            <a:r>
              <a:rPr lang="ru-RU" dirty="0" err="1">
                <a:latin typeface="Times New Roman"/>
                <a:ea typeface="Calibri"/>
              </a:rPr>
              <a:t>Медиаконтекст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718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этапы урока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/>
                <a:ea typeface="Calibri"/>
              </a:rPr>
              <a:t>Организационный</a:t>
            </a:r>
          </a:p>
          <a:p>
            <a:r>
              <a:rPr lang="ru-RU" b="1" dirty="0" smtClean="0">
                <a:latin typeface="Times New Roman"/>
                <a:ea typeface="Calibri"/>
              </a:rPr>
              <a:t>Целевой</a:t>
            </a:r>
          </a:p>
          <a:p>
            <a:r>
              <a:rPr lang="ru-RU" b="1" dirty="0" smtClean="0">
                <a:latin typeface="Times New Roman"/>
                <a:ea typeface="Calibri"/>
              </a:rPr>
              <a:t>Мотивационный</a:t>
            </a:r>
            <a:endParaRPr lang="ru-RU" dirty="0" smtClean="0">
              <a:latin typeface="Times New Roman"/>
              <a:ea typeface="Calibri"/>
            </a:endParaRPr>
          </a:p>
          <a:p>
            <a:r>
              <a:rPr lang="ru-RU" b="1" dirty="0">
                <a:latin typeface="Times New Roman"/>
                <a:ea typeface="Calibri"/>
              </a:rPr>
              <a:t>Коммуникативный</a:t>
            </a:r>
            <a:r>
              <a:rPr lang="ru-RU" dirty="0">
                <a:latin typeface="Times New Roman"/>
                <a:ea typeface="Calibri"/>
              </a:rPr>
              <a:t> </a:t>
            </a:r>
            <a:endParaRPr lang="ru-RU" dirty="0" smtClean="0">
              <a:latin typeface="Times New Roman"/>
              <a:ea typeface="Calibri"/>
            </a:endParaRPr>
          </a:p>
          <a:p>
            <a:r>
              <a:rPr lang="ru-RU" b="1" dirty="0">
                <a:latin typeface="Times New Roman"/>
                <a:ea typeface="Calibri"/>
              </a:rPr>
              <a:t>Содержательный</a:t>
            </a:r>
            <a:endParaRPr lang="ru-RU" dirty="0" smtClean="0">
              <a:latin typeface="Times New Roman"/>
              <a:ea typeface="Calibri"/>
            </a:endParaRPr>
          </a:p>
          <a:p>
            <a:r>
              <a:rPr lang="ru-RU" b="1" dirty="0" smtClean="0">
                <a:latin typeface="Times New Roman"/>
                <a:ea typeface="Calibri"/>
              </a:rPr>
              <a:t>Технологический</a:t>
            </a:r>
          </a:p>
          <a:p>
            <a:r>
              <a:rPr lang="ru-RU" b="1" dirty="0" smtClean="0">
                <a:latin typeface="Times New Roman"/>
                <a:ea typeface="Calibri"/>
              </a:rPr>
              <a:t>Контрольно-оценочный</a:t>
            </a:r>
          </a:p>
          <a:p>
            <a:r>
              <a:rPr lang="ru-RU" b="1" dirty="0">
                <a:latin typeface="Times New Roman"/>
                <a:ea typeface="Calibri"/>
              </a:rPr>
              <a:t>Аналитический </a:t>
            </a:r>
            <a:endParaRPr lang="ru-RU" b="1" dirty="0" smtClean="0">
              <a:latin typeface="Times New Roman"/>
              <a:ea typeface="Calibri"/>
            </a:endParaRPr>
          </a:p>
          <a:p>
            <a:r>
              <a:rPr lang="ru-RU" b="1" dirty="0">
                <a:latin typeface="Times New Roman"/>
                <a:ea typeface="Calibri"/>
              </a:rPr>
              <a:t>Домашнее задание</a:t>
            </a:r>
            <a:r>
              <a:rPr lang="ru-RU" dirty="0">
                <a:latin typeface="Times New Roman"/>
                <a:ea typeface="Calibri"/>
              </a:rPr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556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/>
                <a:ea typeface="Calibri"/>
              </a:rPr>
              <a:t>Как подготовить современный урок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>
                <a:latin typeface="Times New Roman"/>
                <a:ea typeface="Calibri"/>
              </a:rPr>
              <a:t>четко определить и сформулировать для себя его </a:t>
            </a:r>
            <a:r>
              <a:rPr lang="ru-RU" b="1" dirty="0" smtClean="0">
                <a:latin typeface="Times New Roman"/>
                <a:ea typeface="Calibri"/>
              </a:rPr>
              <a:t>тему</a:t>
            </a:r>
          </a:p>
          <a:p>
            <a:r>
              <a:rPr lang="ru-RU" b="1" dirty="0" smtClean="0">
                <a:latin typeface="Times New Roman"/>
                <a:ea typeface="Calibri"/>
              </a:rPr>
              <a:t>определить </a:t>
            </a:r>
            <a:r>
              <a:rPr lang="ru-RU" dirty="0" smtClean="0">
                <a:latin typeface="Times New Roman"/>
                <a:ea typeface="Calibri"/>
              </a:rPr>
              <a:t> </a:t>
            </a:r>
            <a:r>
              <a:rPr lang="ru-RU" b="1" dirty="0">
                <a:latin typeface="Times New Roman"/>
                <a:ea typeface="Calibri"/>
              </a:rPr>
              <a:t>целевую установку урока </a:t>
            </a:r>
            <a:endParaRPr lang="ru-RU" b="1" dirty="0" smtClean="0">
              <a:latin typeface="Times New Roman"/>
              <a:ea typeface="Calibri"/>
            </a:endParaRPr>
          </a:p>
          <a:p>
            <a:r>
              <a:rPr lang="ru-RU" b="1" dirty="0" smtClean="0">
                <a:latin typeface="Times New Roman"/>
                <a:ea typeface="Calibri"/>
              </a:rPr>
              <a:t>спланировать </a:t>
            </a:r>
            <a:r>
              <a:rPr lang="ru-RU" b="1" dirty="0">
                <a:latin typeface="Times New Roman"/>
                <a:ea typeface="Calibri"/>
              </a:rPr>
              <a:t>учебный </a:t>
            </a:r>
            <a:r>
              <a:rPr lang="ru-RU" b="1" dirty="0" smtClean="0">
                <a:latin typeface="Times New Roman"/>
                <a:ea typeface="Calibri"/>
              </a:rPr>
              <a:t>материал</a:t>
            </a:r>
          </a:p>
          <a:p>
            <a:r>
              <a:rPr lang="ru-RU" b="1" dirty="0" smtClean="0">
                <a:latin typeface="Times New Roman"/>
                <a:ea typeface="Calibri"/>
              </a:rPr>
              <a:t>подобрать </a:t>
            </a:r>
            <a:r>
              <a:rPr lang="ru-RU" b="1" dirty="0">
                <a:latin typeface="Times New Roman"/>
                <a:ea typeface="Calibri"/>
              </a:rPr>
              <a:t>учебные </a:t>
            </a:r>
            <a:r>
              <a:rPr lang="ru-RU" b="1" dirty="0" smtClean="0">
                <a:latin typeface="Times New Roman"/>
                <a:ea typeface="Calibri"/>
              </a:rPr>
              <a:t>задания</a:t>
            </a:r>
          </a:p>
          <a:p>
            <a:r>
              <a:rPr lang="ru-RU" b="1" dirty="0" smtClean="0">
                <a:latin typeface="Times New Roman"/>
                <a:ea typeface="Calibri"/>
              </a:rPr>
              <a:t>следующий </a:t>
            </a:r>
            <a:r>
              <a:rPr lang="ru-RU" b="1" dirty="0">
                <a:latin typeface="Times New Roman"/>
                <a:ea typeface="Calibri"/>
              </a:rPr>
              <a:t>шаг </a:t>
            </a:r>
            <a:r>
              <a:rPr lang="ru-RU" dirty="0">
                <a:latin typeface="Times New Roman"/>
                <a:ea typeface="Calibri"/>
              </a:rPr>
              <a:t>- </a:t>
            </a:r>
            <a:r>
              <a:rPr lang="ru-RU" b="1" dirty="0">
                <a:latin typeface="Times New Roman"/>
                <a:ea typeface="Calibri"/>
              </a:rPr>
              <a:t>продумать "изюминку" </a:t>
            </a:r>
            <a:r>
              <a:rPr lang="ru-RU" b="1" dirty="0" smtClean="0">
                <a:latin typeface="Times New Roman"/>
                <a:ea typeface="Calibri"/>
              </a:rPr>
              <a:t>урока</a:t>
            </a:r>
          </a:p>
          <a:p>
            <a:r>
              <a:rPr lang="ru-RU" b="1" dirty="0" smtClean="0">
                <a:latin typeface="Times New Roman"/>
                <a:ea typeface="Calibri"/>
              </a:rPr>
              <a:t>сгруппировать </a:t>
            </a:r>
            <a:r>
              <a:rPr lang="ru-RU" b="1" dirty="0">
                <a:latin typeface="Times New Roman"/>
                <a:ea typeface="Calibri"/>
              </a:rPr>
              <a:t>отобранный учебный материал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286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prstClr val="black"/>
                </a:solidFill>
                <a:latin typeface="Times New Roman"/>
                <a:ea typeface="Calibri"/>
              </a:rPr>
              <a:t>Как подготовить современный урок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latin typeface="Times New Roman"/>
                <a:ea typeface="Calibri"/>
              </a:rPr>
              <a:t>с</a:t>
            </a:r>
            <a:r>
              <a:rPr lang="ru-RU" b="1" dirty="0" smtClean="0">
                <a:latin typeface="Times New Roman"/>
                <a:ea typeface="Calibri"/>
              </a:rPr>
              <a:t>планировать </a:t>
            </a:r>
            <a:r>
              <a:rPr lang="ru-RU" b="1" dirty="0">
                <a:latin typeface="Times New Roman"/>
                <a:ea typeface="Calibri"/>
              </a:rPr>
              <a:t>контроль за деятельностью учащихся </a:t>
            </a:r>
            <a:endParaRPr lang="ru-RU" b="1" dirty="0" smtClean="0">
              <a:latin typeface="Times New Roman"/>
              <a:ea typeface="Calibri"/>
            </a:endParaRPr>
          </a:p>
          <a:p>
            <a:r>
              <a:rPr lang="ru-RU" b="1" dirty="0">
                <a:latin typeface="Times New Roman"/>
                <a:ea typeface="Calibri"/>
              </a:rPr>
              <a:t>п</a:t>
            </a:r>
            <a:r>
              <a:rPr lang="ru-RU" b="1" dirty="0" smtClean="0">
                <a:latin typeface="Times New Roman"/>
                <a:ea typeface="Calibri"/>
              </a:rPr>
              <a:t>одготовить </a:t>
            </a:r>
            <a:r>
              <a:rPr lang="ru-RU" b="1" dirty="0">
                <a:latin typeface="Times New Roman"/>
                <a:ea typeface="Calibri"/>
              </a:rPr>
              <a:t>оборудование для </a:t>
            </a:r>
            <a:r>
              <a:rPr lang="ru-RU" b="1" dirty="0" smtClean="0">
                <a:latin typeface="Times New Roman"/>
                <a:ea typeface="Calibri"/>
              </a:rPr>
              <a:t>урока</a:t>
            </a:r>
          </a:p>
          <a:p>
            <a:r>
              <a:rPr lang="ru-RU" b="1" dirty="0">
                <a:latin typeface="Times New Roman"/>
                <a:ea typeface="Calibri"/>
              </a:rPr>
              <a:t>п</a:t>
            </a:r>
            <a:r>
              <a:rPr lang="ru-RU" b="1" dirty="0" smtClean="0">
                <a:latin typeface="Times New Roman"/>
                <a:ea typeface="Calibri"/>
              </a:rPr>
              <a:t>родумать </a:t>
            </a:r>
            <a:r>
              <a:rPr lang="ru-RU" b="1" dirty="0">
                <a:latin typeface="Times New Roman"/>
                <a:ea typeface="Calibri"/>
              </a:rPr>
              <a:t>задания на </a:t>
            </a:r>
            <a:r>
              <a:rPr lang="ru-RU" b="1" dirty="0" smtClean="0">
                <a:latin typeface="Times New Roman"/>
                <a:ea typeface="Calibri"/>
              </a:rPr>
              <a:t>дом</a:t>
            </a:r>
          </a:p>
          <a:p>
            <a:r>
              <a:rPr lang="ru-RU" b="1" dirty="0" smtClean="0">
                <a:latin typeface="Times New Roman"/>
                <a:ea typeface="Calibri"/>
              </a:rPr>
              <a:t>составить  </a:t>
            </a:r>
            <a:r>
              <a:rPr lang="ru-RU" b="1" dirty="0">
                <a:latin typeface="Times New Roman"/>
                <a:ea typeface="Calibri"/>
              </a:rPr>
              <a:t>технологическую карту урока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908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/>
                <a:ea typeface="Calibri"/>
              </a:rPr>
              <a:t>Требования к технике проведения современного урока</a:t>
            </a:r>
            <a:r>
              <a:rPr lang="ru-RU" dirty="0">
                <a:latin typeface="Times New Roman"/>
                <a:ea typeface="Calibri"/>
              </a:rPr>
              <a:t>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/>
                <a:ea typeface="Calibri"/>
              </a:rPr>
              <a:t>у</a:t>
            </a:r>
            <a:r>
              <a:rPr lang="ru-RU" dirty="0" smtClean="0">
                <a:latin typeface="Times New Roman"/>
                <a:ea typeface="Calibri"/>
              </a:rPr>
              <a:t>рок </a:t>
            </a:r>
            <a:r>
              <a:rPr lang="ru-RU" dirty="0">
                <a:latin typeface="Times New Roman"/>
                <a:ea typeface="Calibri"/>
              </a:rPr>
              <a:t>должен быть </a:t>
            </a:r>
            <a:r>
              <a:rPr lang="ru-RU" dirty="0" smtClean="0">
                <a:latin typeface="Times New Roman"/>
                <a:ea typeface="Calibri"/>
              </a:rPr>
              <a:t>эмоциональным</a:t>
            </a:r>
          </a:p>
          <a:p>
            <a:r>
              <a:rPr lang="ru-RU" dirty="0">
                <a:latin typeface="Times New Roman"/>
                <a:ea typeface="Calibri"/>
              </a:rPr>
              <a:t>т</a:t>
            </a:r>
            <a:r>
              <a:rPr lang="ru-RU" dirty="0" smtClean="0">
                <a:latin typeface="Times New Roman"/>
                <a:ea typeface="Calibri"/>
              </a:rPr>
              <a:t>емп </a:t>
            </a:r>
            <a:r>
              <a:rPr lang="ru-RU" dirty="0">
                <a:latin typeface="Times New Roman"/>
                <a:ea typeface="Calibri"/>
              </a:rPr>
              <a:t>и ритм урока должны быть </a:t>
            </a:r>
            <a:r>
              <a:rPr lang="ru-RU" dirty="0" smtClean="0">
                <a:latin typeface="Times New Roman"/>
                <a:ea typeface="Calibri"/>
              </a:rPr>
              <a:t>оптимальными</a:t>
            </a:r>
          </a:p>
          <a:p>
            <a:r>
              <a:rPr lang="ru-RU" dirty="0">
                <a:latin typeface="Times New Roman"/>
                <a:ea typeface="Calibri"/>
              </a:rPr>
              <a:t>н</a:t>
            </a:r>
            <a:r>
              <a:rPr lang="ru-RU" dirty="0" smtClean="0">
                <a:latin typeface="Times New Roman"/>
                <a:ea typeface="Calibri"/>
              </a:rPr>
              <a:t>еобходим </a:t>
            </a:r>
            <a:r>
              <a:rPr lang="ru-RU" dirty="0">
                <a:latin typeface="Times New Roman"/>
                <a:ea typeface="Calibri"/>
              </a:rPr>
              <a:t>полный контакт во взаимодействии учителя и учащихся на </a:t>
            </a:r>
            <a:r>
              <a:rPr lang="ru-RU" dirty="0" smtClean="0">
                <a:latin typeface="Times New Roman"/>
                <a:ea typeface="Calibri"/>
              </a:rPr>
              <a:t>уроке</a:t>
            </a:r>
          </a:p>
          <a:p>
            <a:r>
              <a:rPr lang="ru-RU" dirty="0">
                <a:latin typeface="Times New Roman"/>
                <a:ea typeface="Calibri"/>
              </a:rPr>
              <a:t>с</a:t>
            </a:r>
            <a:r>
              <a:rPr lang="ru-RU" dirty="0" smtClean="0">
                <a:latin typeface="Times New Roman"/>
                <a:ea typeface="Calibri"/>
              </a:rPr>
              <a:t>оздать </a:t>
            </a:r>
            <a:r>
              <a:rPr lang="ru-RU" dirty="0">
                <a:latin typeface="Times New Roman"/>
                <a:ea typeface="Calibri"/>
              </a:rPr>
              <a:t>атмосферу доброжелательности и активного творческого труда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579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prstClr val="black"/>
                </a:solidFill>
                <a:latin typeface="Times New Roman"/>
                <a:ea typeface="Calibri"/>
              </a:rPr>
              <a:t>Требования к технике проведения современного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/>
                <a:ea typeface="Calibri"/>
              </a:rPr>
              <a:t>м</a:t>
            </a:r>
            <a:r>
              <a:rPr lang="ru-RU" dirty="0" smtClean="0">
                <a:latin typeface="Times New Roman"/>
                <a:ea typeface="Calibri"/>
              </a:rPr>
              <a:t>енять </a:t>
            </a:r>
            <a:r>
              <a:rPr lang="ru-RU" dirty="0">
                <a:latin typeface="Times New Roman"/>
                <a:ea typeface="Calibri"/>
              </a:rPr>
              <a:t>по возможности виды деятельности </a:t>
            </a:r>
            <a:r>
              <a:rPr lang="ru-RU" dirty="0" smtClean="0">
                <a:latin typeface="Times New Roman"/>
                <a:ea typeface="Calibri"/>
              </a:rPr>
              <a:t>учащихся</a:t>
            </a:r>
            <a:endParaRPr lang="en-US" dirty="0" smtClean="0">
              <a:latin typeface="Times New Roman"/>
              <a:ea typeface="Calibri"/>
            </a:endParaRPr>
          </a:p>
          <a:p>
            <a:r>
              <a:rPr lang="ru-RU" dirty="0">
                <a:latin typeface="Times New Roman"/>
                <a:ea typeface="Calibri"/>
              </a:rPr>
              <a:t>о</a:t>
            </a:r>
            <a:r>
              <a:rPr lang="ru-RU" dirty="0" smtClean="0">
                <a:latin typeface="Times New Roman"/>
                <a:ea typeface="Calibri"/>
              </a:rPr>
              <a:t>беспечить </a:t>
            </a:r>
            <a:r>
              <a:rPr lang="ru-RU" dirty="0">
                <a:latin typeface="Times New Roman"/>
                <a:ea typeface="Calibri"/>
              </a:rPr>
              <a:t>соблюдение единого орфографического </a:t>
            </a:r>
            <a:r>
              <a:rPr lang="ru-RU" dirty="0" smtClean="0">
                <a:latin typeface="Times New Roman"/>
                <a:ea typeface="Calibri"/>
              </a:rPr>
              <a:t>режима</a:t>
            </a:r>
            <a:endParaRPr lang="en-US" dirty="0" smtClean="0">
              <a:latin typeface="Times New Roman"/>
              <a:ea typeface="Calibri"/>
            </a:endParaRPr>
          </a:p>
          <a:p>
            <a:r>
              <a:rPr lang="ru-RU" dirty="0">
                <a:latin typeface="Times New Roman"/>
                <a:ea typeface="Calibri"/>
              </a:rPr>
              <a:t>у</a:t>
            </a:r>
            <a:r>
              <a:rPr lang="ru-RU" dirty="0" smtClean="0">
                <a:latin typeface="Times New Roman"/>
                <a:ea typeface="Calibri"/>
              </a:rPr>
              <a:t>правлять </a:t>
            </a:r>
            <a:r>
              <a:rPr lang="ru-RU" dirty="0">
                <a:latin typeface="Times New Roman"/>
                <a:ea typeface="Calibri"/>
              </a:rPr>
              <a:t>учебным процессом на </a:t>
            </a:r>
            <a:r>
              <a:rPr lang="ru-RU" dirty="0" smtClean="0">
                <a:latin typeface="Times New Roman"/>
                <a:ea typeface="Calibri"/>
              </a:rPr>
              <a:t>уроке</a:t>
            </a:r>
            <a:endParaRPr lang="en-US" dirty="0" smtClean="0">
              <a:latin typeface="Times New Roman"/>
              <a:ea typeface="Calibri"/>
            </a:endParaRPr>
          </a:p>
          <a:p>
            <a:r>
              <a:rPr lang="ru-RU" dirty="0">
                <a:latin typeface="Times New Roman"/>
                <a:ea typeface="Calibri"/>
              </a:rPr>
              <a:t>с</a:t>
            </a:r>
            <a:r>
              <a:rPr lang="ru-RU" dirty="0" smtClean="0">
                <a:latin typeface="Times New Roman"/>
                <a:ea typeface="Calibri"/>
              </a:rPr>
              <a:t>овременный </a:t>
            </a:r>
            <a:r>
              <a:rPr lang="ru-RU" dirty="0">
                <a:latin typeface="Times New Roman"/>
                <a:ea typeface="Calibri"/>
              </a:rPr>
              <a:t>урок должен иметь свою структуру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469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Типология уроков по ФГОС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lnSpc>
                <a:spcPct val="115000"/>
              </a:lnSpc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1. Урок открытия нового знания (ОНЗ).</a:t>
            </a:r>
            <a:endParaRPr lang="ru-RU" sz="2400" dirty="0"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2. Урок отработки умений и рефлексии.</a:t>
            </a:r>
            <a:endParaRPr lang="ru-RU" sz="2400" dirty="0"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3. Уроки построения системы знаний (общеметодологической направленности).</a:t>
            </a:r>
            <a:endParaRPr lang="ru-RU" sz="2400" dirty="0"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4. Уроки развивающего контроля.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684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576064"/>
          </a:xfrm>
        </p:spPr>
        <p:txBody>
          <a:bodyPr>
            <a:normAutofit fontScale="90000"/>
          </a:bodyPr>
          <a:lstStyle/>
          <a:p>
            <a:pPr marL="457200"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Структура современного урока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11430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1. Этап мотивации (самоопределения) к учебной деятельности</a:t>
            </a:r>
            <a:endParaRPr lang="ru-RU" sz="2400" dirty="0">
              <a:ea typeface="Calibri"/>
              <a:cs typeface="Times New Roman"/>
            </a:endParaRPr>
          </a:p>
          <a:p>
            <a:pPr marL="11430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2. Этап актуализации и фиксирования индивидуального затруднения в пробном действии.</a:t>
            </a:r>
            <a:endParaRPr lang="ru-RU" sz="2400" dirty="0">
              <a:ea typeface="Calibri"/>
              <a:cs typeface="Times New Roman"/>
            </a:endParaRPr>
          </a:p>
          <a:p>
            <a:pPr marL="11430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3. Этап выявления места и причины затруднения</a:t>
            </a:r>
            <a:endParaRPr lang="ru-RU" sz="2400" dirty="0">
              <a:ea typeface="Calibri"/>
              <a:cs typeface="Times New Roman"/>
            </a:endParaRPr>
          </a:p>
          <a:p>
            <a:pPr marL="11430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4. Этап построения проекта выхода из затруднения</a:t>
            </a:r>
            <a:endParaRPr lang="ru-RU" sz="2400" dirty="0">
              <a:ea typeface="Calibri"/>
              <a:cs typeface="Times New Roman"/>
            </a:endParaRPr>
          </a:p>
          <a:p>
            <a:pPr marL="11430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5. Этап реализации построенного проекта.</a:t>
            </a:r>
            <a:endParaRPr lang="ru-RU" sz="2400" dirty="0">
              <a:ea typeface="Calibri"/>
              <a:cs typeface="Times New Roman"/>
            </a:endParaRPr>
          </a:p>
          <a:p>
            <a:pPr marL="11430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547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/>
                <a:ea typeface="Calibri"/>
                <a:cs typeface="Times New Roman"/>
              </a:rPr>
              <a:t>Структура современного урока</a:t>
            </a:r>
            <a:r>
              <a:rPr lang="ru-RU" sz="3600" dirty="0" smtClean="0">
                <a:ea typeface="Calibri"/>
                <a:cs typeface="Times New Roman"/>
              </a:rPr>
              <a:t/>
            </a:r>
            <a:br>
              <a:rPr lang="ru-RU" sz="3600" dirty="0" smtClean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1430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6. Этап первичного закрепления с проговариванием во внешней речи</a:t>
            </a:r>
            <a:endParaRPr lang="ru-RU" sz="2400" dirty="0" smtClean="0">
              <a:ea typeface="Calibri"/>
              <a:cs typeface="Times New Roman"/>
            </a:endParaRPr>
          </a:p>
          <a:p>
            <a:pPr marL="11430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7. Этап самостоятельной работы с самопроверкой по эталону</a:t>
            </a:r>
            <a:endParaRPr lang="ru-RU" sz="2400" dirty="0" smtClean="0">
              <a:ea typeface="Calibri"/>
              <a:cs typeface="Times New Roman"/>
            </a:endParaRPr>
          </a:p>
          <a:p>
            <a:pPr marL="11430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8. Этап включения в систему знаний и повторение</a:t>
            </a:r>
            <a:endParaRPr lang="ru-RU" sz="2400" dirty="0" smtClean="0">
              <a:ea typeface="Calibri"/>
              <a:cs typeface="Times New Roman"/>
            </a:endParaRPr>
          </a:p>
          <a:p>
            <a:pPr marL="11430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9. Этап рефлексии учебной деятельности на уроке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грамотность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pPr lvl="0" algn="just">
              <a:lnSpc>
                <a:spcPts val="1450"/>
              </a:lnSpc>
              <a:tabLst>
                <a:tab pos="457200" algn="l"/>
              </a:tabLst>
            </a:pPr>
            <a:endParaRPr lang="ru-RU" dirty="0" smtClean="0">
              <a:latin typeface="Times New Roman"/>
              <a:ea typeface="Times New Roman"/>
              <a:cs typeface="Times New Roman"/>
            </a:endParaRPr>
          </a:p>
          <a:p>
            <a:pPr lvl="0" algn="just">
              <a:lnSpc>
                <a:spcPts val="1450"/>
              </a:lnSpc>
              <a:tabLst>
                <a:tab pos="457200" algn="l"/>
              </a:tabLs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Читательская</a:t>
            </a:r>
          </a:p>
          <a:p>
            <a:pPr lvl="0" algn="just">
              <a:lnSpc>
                <a:spcPts val="1450"/>
              </a:lnSpc>
              <a:tabLst>
                <a:tab pos="457200" algn="l"/>
              </a:tabLst>
            </a:pPr>
            <a:endParaRPr lang="ru-RU" dirty="0">
              <a:latin typeface="Times New Roman"/>
              <a:ea typeface="Times New Roman"/>
              <a:cs typeface="Times New Roman"/>
            </a:endParaRPr>
          </a:p>
          <a:p>
            <a:pPr lvl="0" algn="just">
              <a:lnSpc>
                <a:spcPts val="1450"/>
              </a:lnSpc>
              <a:tabLst>
                <a:tab pos="457200" algn="l"/>
              </a:tabLs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Математическая</a:t>
            </a:r>
          </a:p>
          <a:p>
            <a:pPr lvl="0" algn="just">
              <a:lnSpc>
                <a:spcPts val="1450"/>
              </a:lnSpc>
              <a:tabLst>
                <a:tab pos="457200" algn="l"/>
              </a:tabLst>
            </a:pPr>
            <a:endParaRPr lang="ru-RU" dirty="0">
              <a:latin typeface="Times New Roman"/>
              <a:ea typeface="Times New Roman"/>
              <a:cs typeface="Times New Roman"/>
            </a:endParaRPr>
          </a:p>
          <a:p>
            <a:pPr lvl="0" algn="just">
              <a:lnSpc>
                <a:spcPts val="1450"/>
              </a:lnSpc>
              <a:tabLst>
                <a:tab pos="457200" algn="l"/>
              </a:tabLs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естественнонаучная </a:t>
            </a:r>
          </a:p>
          <a:p>
            <a:pPr lvl="0" algn="just">
              <a:lnSpc>
                <a:spcPts val="1450"/>
              </a:lnSpc>
              <a:tabLst>
                <a:tab pos="457200" algn="l"/>
              </a:tabLst>
            </a:pPr>
            <a:endParaRPr lang="ru-RU" dirty="0">
              <a:latin typeface="Times New Roman"/>
              <a:ea typeface="Times New Roman"/>
              <a:cs typeface="Times New Roman"/>
            </a:endParaRPr>
          </a:p>
          <a:p>
            <a:pPr lvl="0" algn="just">
              <a:lnSpc>
                <a:spcPts val="1450"/>
              </a:lnSpc>
              <a:tabLst>
                <a:tab pos="457200" algn="l"/>
              </a:tabLs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Финансовая</a:t>
            </a:r>
          </a:p>
          <a:p>
            <a:pPr lvl="0" algn="just">
              <a:lnSpc>
                <a:spcPts val="1450"/>
              </a:lnSpc>
              <a:tabLst>
                <a:tab pos="457200" algn="l"/>
              </a:tabLst>
            </a:pPr>
            <a:endParaRPr lang="ru-RU" dirty="0" smtClean="0">
              <a:latin typeface="Times New Roman"/>
              <a:ea typeface="Times New Roman"/>
              <a:cs typeface="Times New Roman"/>
            </a:endParaRPr>
          </a:p>
          <a:p>
            <a:pPr marL="0" lvl="0" indent="0" algn="just">
              <a:lnSpc>
                <a:spcPts val="1450"/>
              </a:lnSpc>
              <a:tabLst>
                <a:tab pos="457200" algn="l"/>
              </a:tabLst>
            </a:pPr>
            <a:r>
              <a:rPr lang="ru-RU" dirty="0" err="1" smtClean="0">
                <a:latin typeface="Times New Roman"/>
                <a:ea typeface="Times New Roman"/>
                <a:cs typeface="Times New Roman"/>
              </a:rPr>
              <a:t>сформированность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навыков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разрешения</a:t>
            </a:r>
          </a:p>
          <a:p>
            <a:pPr marL="0" lvl="0" indent="0" algn="just">
              <a:lnSpc>
                <a:spcPts val="1450"/>
              </a:lnSpc>
              <a:tabLst>
                <a:tab pos="457200" algn="l"/>
              </a:tabLst>
            </a:pPr>
            <a:endParaRPr lang="ru-RU" dirty="0">
              <a:latin typeface="Times New Roman"/>
              <a:ea typeface="Times New Roman"/>
              <a:cs typeface="Times New Roman"/>
            </a:endParaRPr>
          </a:p>
          <a:p>
            <a:pPr marL="0" lvl="0" indent="0" algn="just">
              <a:lnSpc>
                <a:spcPts val="1450"/>
              </a:lnSpc>
              <a:buNone/>
              <a:tabLst>
                <a:tab pos="457200" algn="l"/>
              </a:tabLs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  проблем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, креативного мышления.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244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/>
                <a:ea typeface="Calibri"/>
              </a:rPr>
              <a:t>Х</a:t>
            </a:r>
            <a:r>
              <a:rPr lang="ru-RU" dirty="0" smtClean="0">
                <a:effectLst/>
                <a:latin typeface="Times New Roman"/>
                <a:ea typeface="Calibri"/>
              </a:rPr>
              <a:t>арактеристики современного урока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>
                <a:effectLst/>
                <a:latin typeface="Times New Roman"/>
                <a:ea typeface="Calibri"/>
              </a:rPr>
              <a:t>новый тип отношений </a:t>
            </a:r>
            <a:r>
              <a:rPr lang="ru-RU" dirty="0" smtClean="0">
                <a:effectLst/>
                <a:latin typeface="Times New Roman"/>
                <a:ea typeface="Calibri"/>
              </a:rPr>
              <a:t>между учителем и учениками</a:t>
            </a:r>
          </a:p>
          <a:p>
            <a:r>
              <a:rPr lang="ru-RU" b="1" dirty="0">
                <a:latin typeface="Times New Roman"/>
                <a:ea typeface="Calibri"/>
              </a:rPr>
              <a:t>и</a:t>
            </a:r>
            <a:r>
              <a:rPr lang="ru-RU" b="1" dirty="0" smtClean="0">
                <a:effectLst/>
                <a:latin typeface="Times New Roman"/>
                <a:ea typeface="Calibri"/>
              </a:rPr>
              <a:t>нтерактивность</a:t>
            </a:r>
          </a:p>
          <a:p>
            <a:r>
              <a:rPr lang="ru-RU" b="1" dirty="0" smtClean="0">
                <a:effectLst/>
                <a:latin typeface="Times New Roman"/>
                <a:ea typeface="Calibri"/>
              </a:rPr>
              <a:t>практическая ориентированность</a:t>
            </a:r>
          </a:p>
          <a:p>
            <a:r>
              <a:rPr lang="ru-RU" dirty="0" smtClean="0">
                <a:effectLst/>
                <a:latin typeface="Times New Roman"/>
                <a:ea typeface="Calibri"/>
              </a:rPr>
              <a:t>совместный поиск, проверка </a:t>
            </a:r>
            <a:r>
              <a:rPr lang="ru-RU" b="1" dirty="0" smtClean="0">
                <a:effectLst/>
                <a:latin typeface="Times New Roman"/>
                <a:ea typeface="Calibri"/>
              </a:rPr>
              <a:t>эффективных способов решения задач</a:t>
            </a:r>
            <a:r>
              <a:rPr lang="ru-RU" dirty="0" smtClean="0">
                <a:effectLst/>
                <a:latin typeface="Times New Roman"/>
                <a:ea typeface="Calibri"/>
              </a:rPr>
              <a:t> </a:t>
            </a:r>
          </a:p>
          <a:p>
            <a:pPr lvl="0" algn="just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>современный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урок ориентирован на достижение личностных, предметных и </a:t>
            </a:r>
            <a:r>
              <a:rPr lang="ru-RU" b="1" dirty="0" err="1">
                <a:latin typeface="Times New Roman"/>
                <a:ea typeface="Calibri"/>
                <a:cs typeface="Times New Roman"/>
              </a:rPr>
              <a:t>метапредметных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результатов</a:t>
            </a:r>
            <a:endParaRPr lang="ru-RU" sz="2400" dirty="0"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dirty="0" smtClean="0">
                <a:effectLst/>
                <a:latin typeface="Times New Roman"/>
                <a:ea typeface="Calibri"/>
              </a:rPr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545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>
                <a:solidFill>
                  <a:prstClr val="black"/>
                </a:solidFill>
                <a:latin typeface="Times New Roman"/>
                <a:ea typeface="Calibri"/>
              </a:rPr>
              <a:t>Характеристики современного урока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latin typeface="Times New Roman"/>
                <a:ea typeface="Calibri"/>
              </a:rPr>
              <a:t>у</a:t>
            </a:r>
            <a:r>
              <a:rPr lang="ru-RU" b="1" dirty="0" smtClean="0">
                <a:latin typeface="Times New Roman"/>
                <a:ea typeface="Calibri"/>
              </a:rPr>
              <a:t>рок </a:t>
            </a:r>
            <a:r>
              <a:rPr lang="ru-RU" b="1" dirty="0">
                <a:latin typeface="Times New Roman"/>
                <a:ea typeface="Calibri"/>
              </a:rPr>
              <a:t>имеет не только обучающую, но и развивающую направленность, способствует воспитанию </a:t>
            </a:r>
            <a:r>
              <a:rPr lang="ru-RU" b="1" dirty="0" smtClean="0">
                <a:latin typeface="Times New Roman"/>
                <a:ea typeface="Calibri"/>
              </a:rPr>
              <a:t>детей</a:t>
            </a:r>
          </a:p>
          <a:p>
            <a:r>
              <a:rPr lang="ru-RU" b="1" dirty="0">
                <a:latin typeface="Times New Roman"/>
                <a:ea typeface="Calibri"/>
              </a:rPr>
              <a:t>у</a:t>
            </a:r>
            <a:r>
              <a:rPr lang="ru-RU" b="1" dirty="0" smtClean="0">
                <a:latin typeface="Times New Roman"/>
                <a:ea typeface="Calibri"/>
              </a:rPr>
              <a:t>рок </a:t>
            </a:r>
            <a:r>
              <a:rPr lang="ru-RU" b="1" dirty="0">
                <a:latin typeface="Times New Roman"/>
                <a:ea typeface="Calibri"/>
              </a:rPr>
              <a:t>должен быть построен на основе системно – </a:t>
            </a:r>
            <a:r>
              <a:rPr lang="ru-RU" b="1" dirty="0" err="1" smtClean="0">
                <a:latin typeface="Times New Roman"/>
                <a:ea typeface="Calibri"/>
              </a:rPr>
              <a:t>деятельностного</a:t>
            </a:r>
            <a:r>
              <a:rPr lang="ru-RU" b="1" dirty="0" smtClean="0">
                <a:latin typeface="Times New Roman"/>
                <a:ea typeface="Calibri"/>
              </a:rPr>
              <a:t> подхода</a:t>
            </a:r>
          </a:p>
          <a:p>
            <a:r>
              <a:rPr lang="ru-RU" b="1" dirty="0">
                <a:latin typeface="Times New Roman"/>
                <a:ea typeface="Calibri"/>
              </a:rPr>
              <a:t>продуманность методической системы </a:t>
            </a:r>
            <a:r>
              <a:rPr lang="ru-RU" b="1" dirty="0" smtClean="0">
                <a:latin typeface="Times New Roman"/>
                <a:ea typeface="Calibri"/>
              </a:rPr>
              <a:t>урока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698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>
                <a:solidFill>
                  <a:prstClr val="black"/>
                </a:solidFill>
                <a:latin typeface="Times New Roman"/>
                <a:ea typeface="Calibri"/>
              </a:rPr>
              <a:t>Характеристики современного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latin typeface="Times New Roman"/>
                <a:ea typeface="Calibri"/>
              </a:rPr>
              <a:t>п</a:t>
            </a:r>
            <a:r>
              <a:rPr lang="ru-RU" b="1" dirty="0" smtClean="0">
                <a:latin typeface="Times New Roman"/>
                <a:ea typeface="Calibri"/>
              </a:rPr>
              <a:t>родуманность </a:t>
            </a:r>
            <a:r>
              <a:rPr lang="ru-RU" b="1" dirty="0">
                <a:latin typeface="Times New Roman"/>
                <a:ea typeface="Calibri"/>
              </a:rPr>
              <a:t>структуры и логики построения </a:t>
            </a:r>
            <a:r>
              <a:rPr lang="ru-RU" b="1" dirty="0" smtClean="0">
                <a:latin typeface="Times New Roman"/>
                <a:ea typeface="Calibri"/>
              </a:rPr>
              <a:t>урока</a:t>
            </a:r>
          </a:p>
          <a:p>
            <a:r>
              <a:rPr lang="ru-RU" b="1" dirty="0">
                <a:latin typeface="Times New Roman"/>
                <a:ea typeface="Calibri"/>
              </a:rPr>
              <a:t>ч</a:t>
            </a:r>
            <a:r>
              <a:rPr lang="ru-RU" b="1" dirty="0" smtClean="0">
                <a:latin typeface="Times New Roman"/>
                <a:ea typeface="Calibri"/>
              </a:rPr>
              <a:t>ёткая </a:t>
            </a:r>
            <a:r>
              <a:rPr lang="ru-RU" b="1" dirty="0">
                <a:latin typeface="Times New Roman"/>
                <a:ea typeface="Calibri"/>
              </a:rPr>
              <a:t>организация </a:t>
            </a:r>
            <a:r>
              <a:rPr lang="ru-RU" b="1" dirty="0" smtClean="0">
                <a:latin typeface="Times New Roman"/>
                <a:ea typeface="Calibri"/>
              </a:rPr>
              <a:t>класса</a:t>
            </a:r>
          </a:p>
          <a:p>
            <a:pPr marL="228600"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о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рганизация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эффективного взаимодействия учителя и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учащихся</a:t>
            </a:r>
          </a:p>
          <a:p>
            <a:pPr marL="228600"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Calibri"/>
              </a:rPr>
              <a:t>с</a:t>
            </a:r>
            <a:r>
              <a:rPr lang="ru-RU" b="1" dirty="0" smtClean="0">
                <a:latin typeface="Times New Roman"/>
                <a:ea typeface="Calibri"/>
              </a:rPr>
              <a:t>облюдение </a:t>
            </a:r>
            <a:r>
              <a:rPr lang="ru-RU" b="1" dirty="0">
                <a:latin typeface="Times New Roman"/>
                <a:ea typeface="Calibri"/>
              </a:rPr>
              <a:t>психологических требований к уроку</a:t>
            </a:r>
            <a:endParaRPr lang="ru-RU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576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>
                <a:solidFill>
                  <a:prstClr val="black"/>
                </a:solidFill>
                <a:latin typeface="Times New Roman"/>
                <a:ea typeface="Calibri"/>
              </a:rPr>
              <a:t>Характеристики современного урока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>
                <a:latin typeface="Times New Roman"/>
                <a:ea typeface="Calibri"/>
              </a:rPr>
              <a:t>з</a:t>
            </a:r>
            <a:r>
              <a:rPr lang="ru-RU" b="1" dirty="0" err="1" smtClean="0">
                <a:latin typeface="Times New Roman"/>
                <a:ea typeface="Calibri"/>
              </a:rPr>
              <a:t>доровьесберегающая</a:t>
            </a:r>
            <a:r>
              <a:rPr lang="ru-RU" b="1" dirty="0" smtClean="0">
                <a:latin typeface="Times New Roman"/>
                <a:ea typeface="Calibri"/>
              </a:rPr>
              <a:t> </a:t>
            </a:r>
            <a:r>
              <a:rPr lang="ru-RU" b="1" dirty="0">
                <a:latin typeface="Times New Roman"/>
                <a:ea typeface="Calibri"/>
              </a:rPr>
              <a:t>направленность </a:t>
            </a:r>
            <a:r>
              <a:rPr lang="ru-RU" b="1" dirty="0" smtClean="0">
                <a:latin typeface="Times New Roman"/>
                <a:ea typeface="Calibri"/>
              </a:rPr>
              <a:t>урока</a:t>
            </a:r>
          </a:p>
          <a:p>
            <a:pPr marL="228600"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владение учителем основами педагогического мастерства, в том числе педагогической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техникой</a:t>
            </a: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marL="228600" algn="just"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8387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/>
                <a:latin typeface="Times New Roman"/>
                <a:ea typeface="Calibri"/>
              </a:rPr>
              <a:t>Современный урок по ФГОС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Профессиональная и методическая подготовка учителя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err="1" smtClean="0">
                <a:effectLst/>
                <a:latin typeface="Times New Roman"/>
                <a:ea typeface="Calibri"/>
                <a:cs typeface="Times New Roman"/>
              </a:rPr>
              <a:t>Целеполагание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и мотивация учения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err="1" smtClean="0">
                <a:effectLst/>
                <a:latin typeface="Times New Roman"/>
                <a:ea typeface="Calibri"/>
                <a:cs typeface="Times New Roman"/>
              </a:rPr>
              <a:t>Системно-деятельностный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подход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Современные средства обучения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    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 Выбор оптимальных средств обучения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Создание условий для саморазвития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С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амоанализ каждого учебного занятия.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072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/>
                <a:ea typeface="Calibri"/>
              </a:rPr>
              <a:t>Т</a:t>
            </a:r>
            <a:r>
              <a:rPr lang="ru-RU" b="1" dirty="0" smtClean="0">
                <a:effectLst/>
                <a:latin typeface="Times New Roman"/>
                <a:ea typeface="Calibri"/>
              </a:rPr>
              <a:t>ребования, предъявляемые к современному уроку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pPr marL="0" indent="0"/>
            <a:r>
              <a:rPr lang="ru-RU" dirty="0" smtClean="0">
                <a:effectLst/>
                <a:latin typeface="Times New Roman"/>
                <a:ea typeface="Calibri"/>
              </a:rPr>
              <a:t> урок должен быть проблемным и развивающим</a:t>
            </a:r>
          </a:p>
          <a:p>
            <a:pPr marL="0" indent="0"/>
            <a:r>
              <a:rPr lang="ru-RU" dirty="0" smtClean="0">
                <a:effectLst/>
                <a:latin typeface="Times New Roman"/>
                <a:ea typeface="Calibri"/>
              </a:rPr>
              <a:t>учитель организует проблемные и поисковые ситуации</a:t>
            </a:r>
          </a:p>
          <a:p>
            <a:pPr marL="0" indent="0"/>
            <a:r>
              <a:rPr lang="ru-RU" dirty="0" smtClean="0">
                <a:effectLst/>
                <a:latin typeface="Times New Roman"/>
                <a:ea typeface="Calibri"/>
              </a:rPr>
              <a:t>вывод делают сами учащиеся</a:t>
            </a:r>
          </a:p>
          <a:p>
            <a:pPr marL="0" indent="0"/>
            <a:r>
              <a:rPr lang="ru-RU" dirty="0" smtClean="0">
                <a:effectLst/>
                <a:latin typeface="Times New Roman"/>
                <a:ea typeface="Calibri"/>
              </a:rPr>
              <a:t>минимум репродукции и максимум творчества и сотворчества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465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prstClr val="black"/>
                </a:solidFill>
                <a:latin typeface="Times New Roman"/>
                <a:ea typeface="Calibri"/>
              </a:rPr>
              <a:t>Требования, предъявляемые к современному уроку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>
                <a:effectLst/>
                <a:latin typeface="Times New Roman"/>
                <a:ea typeface="Calibri"/>
              </a:rPr>
              <a:t>времясбережение</a:t>
            </a:r>
            <a:r>
              <a:rPr lang="ru-RU" dirty="0" smtClean="0">
                <a:effectLst/>
                <a:latin typeface="Times New Roman"/>
                <a:ea typeface="Calibri"/>
              </a:rPr>
              <a:t> и </a:t>
            </a:r>
            <a:r>
              <a:rPr lang="ru-RU" dirty="0" err="1" smtClean="0">
                <a:effectLst/>
                <a:latin typeface="Times New Roman"/>
                <a:ea typeface="Calibri"/>
              </a:rPr>
              <a:t>здоровьесбережение</a:t>
            </a:r>
            <a:endParaRPr lang="ru-RU" dirty="0" smtClean="0">
              <a:effectLst/>
              <a:latin typeface="Times New Roman"/>
              <a:ea typeface="Calibri"/>
            </a:endParaRPr>
          </a:p>
          <a:p>
            <a:r>
              <a:rPr lang="ru-RU" dirty="0" smtClean="0">
                <a:effectLst/>
                <a:latin typeface="Times New Roman"/>
                <a:ea typeface="Calibri"/>
              </a:rPr>
              <a:t>в центре внимания урока – дети</a:t>
            </a:r>
          </a:p>
          <a:p>
            <a:r>
              <a:rPr lang="ru-RU" dirty="0" smtClean="0">
                <a:effectLst/>
                <a:latin typeface="Times New Roman"/>
                <a:ea typeface="Calibri"/>
              </a:rPr>
              <a:t>учет уровня и возможностей учащихся</a:t>
            </a:r>
          </a:p>
          <a:p>
            <a:r>
              <a:rPr lang="ru-RU" dirty="0" smtClean="0">
                <a:effectLst/>
                <a:latin typeface="Times New Roman"/>
                <a:ea typeface="Calibri"/>
              </a:rPr>
              <a:t>планирование обратной связи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414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94421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/>
                <a:ea typeface="Calibri"/>
              </a:rPr>
              <a:t>Что нового появляется в уроке при реализации ФГОС второго поколения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pPr lvl="0" algn="just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Занимательность</a:t>
            </a:r>
            <a:endParaRPr lang="ru-RU" sz="2400" dirty="0"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Учебные исследования и эксперименты</a:t>
            </a:r>
            <a:endParaRPr lang="ru-RU" sz="2400" dirty="0"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Дидактические игры и игровые ситуации</a:t>
            </a:r>
            <a:endParaRPr lang="ru-RU" sz="2400" dirty="0">
              <a:ea typeface="Calibri"/>
              <a:cs typeface="Times New Roman"/>
            </a:endParaRPr>
          </a:p>
          <a:p>
            <a:r>
              <a:rPr lang="ru-RU" dirty="0">
                <a:latin typeface="Times New Roman"/>
                <a:ea typeface="Calibri"/>
              </a:rPr>
              <a:t>Исторический контекст </a:t>
            </a:r>
            <a:endParaRPr lang="ru-RU" dirty="0" smtClean="0">
              <a:latin typeface="Times New Roman"/>
              <a:ea typeface="Calibri"/>
            </a:endParaRPr>
          </a:p>
          <a:p>
            <a:r>
              <a:rPr lang="ru-RU" dirty="0">
                <a:latin typeface="Times New Roman"/>
                <a:ea typeface="Calibri"/>
              </a:rPr>
              <a:t>Художественный контекст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211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422</Words>
  <Application>Microsoft Office PowerPoint</Application>
  <PresentationFormat>Экран (4:3)</PresentationFormat>
  <Paragraphs>108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Современный урок в контексте реализации  ФГОС </vt:lpstr>
      <vt:lpstr>Характеристики современного урока </vt:lpstr>
      <vt:lpstr>Характеристики современного урока </vt:lpstr>
      <vt:lpstr>Характеристики современного урока</vt:lpstr>
      <vt:lpstr>Характеристики современного урока </vt:lpstr>
      <vt:lpstr>Современный урок по ФГОС </vt:lpstr>
      <vt:lpstr>Требования, предъявляемые к современному уроку </vt:lpstr>
      <vt:lpstr>Требования, предъявляемые к современному уроку </vt:lpstr>
      <vt:lpstr>Что нового появляется в уроке при реализации ФГОС второго поколения</vt:lpstr>
      <vt:lpstr>Что нового появляется в уроке при реализации ФГОС второго поколения</vt:lpstr>
      <vt:lpstr>Основные этапы урока</vt:lpstr>
      <vt:lpstr>Как подготовить современный урок</vt:lpstr>
      <vt:lpstr>Как подготовить современный урок</vt:lpstr>
      <vt:lpstr>Требования к технике проведения современного урока </vt:lpstr>
      <vt:lpstr>Требования к технике проведения современного урока</vt:lpstr>
      <vt:lpstr>Типология уроков по ФГОС</vt:lpstr>
      <vt:lpstr>Структура современного урока </vt:lpstr>
      <vt:lpstr>Структура современного урока </vt:lpstr>
      <vt:lpstr>Функциональная грамотность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школа№11</cp:lastModifiedBy>
  <cp:revision>19</cp:revision>
  <dcterms:created xsi:type="dcterms:W3CDTF">2020-04-13T05:11:51Z</dcterms:created>
  <dcterms:modified xsi:type="dcterms:W3CDTF">2021-03-31T12:13:49Z</dcterms:modified>
</cp:coreProperties>
</file>