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sldIdLst>
    <p:sldId id="268" r:id="rId2"/>
    <p:sldId id="258" r:id="rId3"/>
    <p:sldId id="260" r:id="rId4"/>
    <p:sldId id="259" r:id="rId5"/>
    <p:sldId id="257" r:id="rId6"/>
    <p:sldId id="261" r:id="rId7"/>
    <p:sldId id="262" r:id="rId8"/>
    <p:sldId id="265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02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BC21-80F1-4CEA-929C-5FB0DF02F372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BB23-E98E-4C02-A05C-A8319FCC4D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BC21-80F1-4CEA-929C-5FB0DF02F372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BB23-E98E-4C02-A05C-A8319FCC4D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BC21-80F1-4CEA-929C-5FB0DF02F372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BB23-E98E-4C02-A05C-A8319FCC4D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BC21-80F1-4CEA-929C-5FB0DF02F372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BB23-E98E-4C02-A05C-A8319FCC4D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BC21-80F1-4CEA-929C-5FB0DF02F372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BB23-E98E-4C02-A05C-A8319FCC4D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BC21-80F1-4CEA-929C-5FB0DF02F372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BB23-E98E-4C02-A05C-A8319FCC4D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BC21-80F1-4CEA-929C-5FB0DF02F372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BB23-E98E-4C02-A05C-A8319FCC4D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BC21-80F1-4CEA-929C-5FB0DF02F372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BB23-E98E-4C02-A05C-A8319FCC4D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BC21-80F1-4CEA-929C-5FB0DF02F372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BB23-E98E-4C02-A05C-A8319FCC4D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BC21-80F1-4CEA-929C-5FB0DF02F372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BB23-E98E-4C02-A05C-A8319FCC4D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DBC21-80F1-4CEA-929C-5FB0DF02F372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BB23-E98E-4C02-A05C-A8319FCC4D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DBC21-80F1-4CEA-929C-5FB0DF02F372}" type="datetimeFigureOut">
              <a:rPr lang="ru-RU" smtClean="0"/>
              <a:pPr/>
              <a:t>24.11.2023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2BB23-E98E-4C02-A05C-A8319FCC4D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82276" y="2305615"/>
            <a:ext cx="59046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просветительской  психолого-педагогической программы для родителей по повышению их компетентности в вопросах игровой </a:t>
            </a:r>
            <a:r>
              <a:rPr lang="ru-RU" sz="2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деятельности</a:t>
            </a:r>
          </a:p>
          <a:p>
            <a:pPr algn="ctr"/>
            <a:r>
              <a:rPr lang="ru-RU" sz="2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детей </a:t>
            </a:r>
            <a:r>
              <a:rPr lang="ru-RU" sz="20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</a:t>
            </a:r>
            <a:r>
              <a:rPr lang="ru-RU" sz="20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ОВЗ</a:t>
            </a:r>
            <a:r>
              <a:rPr lang="ru-RU" sz="2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старшего</a:t>
            </a:r>
          </a:p>
          <a:p>
            <a:pPr algn="ctr"/>
            <a:r>
              <a:rPr lang="ru-RU" sz="2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дошкольного </a:t>
            </a:r>
            <a:r>
              <a:rPr lang="ru-RU" sz="2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возраста»</a:t>
            </a:r>
          </a:p>
          <a:p>
            <a:pPr algn="ctr"/>
            <a:r>
              <a:rPr lang="ru-RU" sz="2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0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Территория игры»</a:t>
            </a:r>
          </a:p>
        </p:txBody>
      </p:sp>
    </p:spTree>
    <p:extLst>
      <p:ext uri="{BB962C8B-B14F-4D97-AF65-F5344CB8AC3E}">
        <p14:creationId xmlns="" xmlns:p14="http://schemas.microsoft.com/office/powerpoint/2010/main" val="6162809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300"/>
                            </p:stCondLst>
                            <p:childTnLst>
                              <p:par>
                                <p:cTn id="10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" dur="1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1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1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170"/>
                            </p:stCondLst>
                            <p:childTnLst>
                              <p:par>
                                <p:cTn id="15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1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1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1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35846"/>
            <a:ext cx="705678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Современные реформы дошкольного образования выдвигают целый ряд важных задач в воспитании современного ребенка. Многие родители, благодаря разнообразию специальной литературы, ресурсам интернет пытаются самостоятельно повысить свою психолого-педагогическую компетентность в вопросе игровой деятельности детей старшего дошкольного возраста. Однако отметим, что далеко не вся печатная продукция, а также материалы, размещённые на различных сайтах,  сети интернета,   соответствуют стандартам образования и носят действительно развивающий характер. А значит, наравне с поиском новых путей и методов модернизации коррекционно-развивающего процесса современные специалисты должны установить непосредственный, творческий контакт с семьёй, </a:t>
            </a:r>
            <a:r>
              <a:rPr lang="ru-RU" sz="2000" dirty="0" smtClean="0"/>
              <a:t>в </a:t>
            </a:r>
            <a:r>
              <a:rPr lang="ru-RU" sz="2000" dirty="0"/>
              <a:t>основе которого лежат интересы ребёнка.</a:t>
            </a:r>
          </a:p>
        </p:txBody>
      </p:sp>
    </p:spTree>
    <p:extLst>
      <p:ext uri="{BB962C8B-B14F-4D97-AF65-F5344CB8AC3E}">
        <p14:creationId xmlns="" xmlns:p14="http://schemas.microsoft.com/office/powerpoint/2010/main" val="3713811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443841"/>
            <a:ext cx="81369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Данный проект  просветительской программы  разработана мной  для повышения психолого-педагогической компетенции родителей по проблеме игровой деятельности у детей старшего дошкольного возраста «Территория игры». </a:t>
            </a:r>
            <a:r>
              <a:rPr lang="ru-RU" sz="2000" dirty="0" err="1"/>
              <a:t>Опробируя</a:t>
            </a:r>
            <a:r>
              <a:rPr lang="ru-RU" sz="2000" dirty="0"/>
              <a:t> проект </a:t>
            </a:r>
            <a:r>
              <a:rPr lang="ru-RU" sz="2000" dirty="0" smtClean="0"/>
              <a:t>программы «Территория </a:t>
            </a:r>
            <a:r>
              <a:rPr lang="ru-RU" sz="2000" dirty="0"/>
              <a:t>игры</a:t>
            </a:r>
            <a:r>
              <a:rPr lang="ru-RU" sz="2000" dirty="0" smtClean="0"/>
              <a:t>»,  </a:t>
            </a:r>
            <a:r>
              <a:rPr lang="ru-RU" sz="2000" dirty="0"/>
              <a:t>планирую </a:t>
            </a:r>
            <a:r>
              <a:rPr lang="ru-RU" sz="2000" dirty="0" smtClean="0"/>
              <a:t>разработать,  </a:t>
            </a:r>
            <a:r>
              <a:rPr lang="ru-RU" sz="2000" dirty="0"/>
              <a:t>внедрить в </a:t>
            </a:r>
            <a:r>
              <a:rPr lang="ru-RU" sz="2000" dirty="0" smtClean="0"/>
              <a:t>свою деятельность просветительскую   </a:t>
            </a:r>
            <a:r>
              <a:rPr lang="ru-RU" sz="2000" dirty="0"/>
              <a:t>психолого-педагогическую программу  для родителей по повышению </a:t>
            </a:r>
            <a:r>
              <a:rPr lang="ru-RU" sz="2000" dirty="0" smtClean="0"/>
              <a:t>компетентности </a:t>
            </a:r>
            <a:r>
              <a:rPr lang="ru-RU" sz="2000" dirty="0"/>
              <a:t>в вопросах игровой деятельности детей с ОВЗ старшего дошкольного </a:t>
            </a:r>
            <a:r>
              <a:rPr lang="ru-RU" sz="2000" dirty="0" smtClean="0"/>
              <a:t>возраста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13807423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35292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Правовой основой Программы психолого-педагогического просвещения родителей являются:</a:t>
            </a:r>
          </a:p>
          <a:p>
            <a:r>
              <a:rPr lang="ru-RU" dirty="0"/>
              <a:t>• Конституция Российской Федерации;</a:t>
            </a:r>
          </a:p>
          <a:p>
            <a:r>
              <a:rPr lang="ru-RU" dirty="0"/>
              <a:t>• Семейный кодекс Российской Федерации;</a:t>
            </a:r>
          </a:p>
          <a:p>
            <a:r>
              <a:rPr lang="ru-RU" dirty="0"/>
              <a:t>• Федеральный закон № 124-ФЗ от 24.07.1998 г. «Об основных гарантиях прав ребенка в Российской Федерации»;</a:t>
            </a:r>
          </a:p>
          <a:p>
            <a:r>
              <a:rPr lang="ru-RU" dirty="0"/>
              <a:t>• Распоряжение Правительства РФ от 25.08.2014 г. № 1618-р «Об утверждении Концепции государственной семейной политики в Российской Федерации на период до 2025 года»;</a:t>
            </a:r>
          </a:p>
          <a:p>
            <a:r>
              <a:rPr lang="ru-RU" dirty="0"/>
              <a:t>• Перечень поручений Президента РФ от 04.03.2014 г. № </a:t>
            </a:r>
            <a:r>
              <a:rPr lang="ru-RU" dirty="0" err="1"/>
              <a:t>ПР-411ГС</a:t>
            </a:r>
            <a:r>
              <a:rPr lang="ru-RU" dirty="0"/>
              <a:t> по итогам заседания Президиума Государственного Совета «О государственной политике в сфере семьи, материнства и детства»;</a:t>
            </a:r>
          </a:p>
          <a:p>
            <a:r>
              <a:rPr lang="ru-RU" dirty="0"/>
              <a:t>• Указ Президента РФ от 9 октября 2007 г. № 1351 "Об утверждении Концепции демографической политики Российской Федерации на период до 2025 года»;</a:t>
            </a:r>
          </a:p>
          <a:p>
            <a:r>
              <a:rPr lang="ru-RU" dirty="0"/>
              <a:t>• «Стратегия развития воспитания в Российской Федерации на период до 2025 года».</a:t>
            </a:r>
          </a:p>
        </p:txBody>
      </p:sp>
    </p:spTree>
    <p:extLst>
      <p:ext uri="{BB962C8B-B14F-4D97-AF65-F5344CB8AC3E}">
        <p14:creationId xmlns="" xmlns:p14="http://schemas.microsoft.com/office/powerpoint/2010/main" val="14349105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97346"/>
            <a:ext cx="712879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направленность программы:</a:t>
            </a:r>
          </a:p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является просветительской и направлена на формирование психологических знаний об организации игровой деятельности у детей старшего дошкольного возраста.</a:t>
            </a:r>
          </a:p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повышение психолого-педагогической компетенции родителей по организации игровой деятельности у детей  с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ОВЗ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старшего  дошкольного возраста.</a:t>
            </a:r>
          </a:p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Познакомить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с основными возрастными и психологическими особенностями детей с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ОВЗ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старшего дошкольного возраста</a:t>
            </a:r>
          </a:p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Познакомить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с игровыми технологиями в домашних условиях.</a:t>
            </a:r>
          </a:p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Стимулировать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родителей к совместной игровой деятельности с ребенком</a:t>
            </a:r>
          </a:p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Формировать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родителей в вопросах организации развивающих игр в семье.</a:t>
            </a:r>
          </a:p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Оценить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полученные знания родителями в рамках повышения психологической компетентности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37904" y="404664"/>
            <a:ext cx="71344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Содержание программы условно сгруппировано в 6 блоков:</a:t>
            </a:r>
          </a:p>
          <a:p>
            <a:r>
              <a:rPr lang="ru-RU" sz="2000" dirty="0"/>
              <a:t>1. Возрастные и психологические особенности детей 5 – 7 лет.</a:t>
            </a:r>
          </a:p>
          <a:p>
            <a:r>
              <a:rPr lang="ru-RU" sz="2000" dirty="0"/>
              <a:t>2. Право ребёнка на игру.</a:t>
            </a:r>
          </a:p>
          <a:p>
            <a:r>
              <a:rPr lang="ru-RU" sz="2000" dirty="0"/>
              <a:t>3. Что такое игра?</a:t>
            </a:r>
          </a:p>
          <a:p>
            <a:r>
              <a:rPr lang="ru-RU" sz="2000" dirty="0"/>
              <a:t>4. Виды детских игр.</a:t>
            </a:r>
          </a:p>
          <a:p>
            <a:r>
              <a:rPr lang="ru-RU" sz="2000" dirty="0"/>
              <a:t>5. Роль сюжетной игры.  </a:t>
            </a:r>
          </a:p>
          <a:p>
            <a:r>
              <a:rPr lang="ru-RU" sz="2000" dirty="0"/>
              <a:t>6. Игрушки для </a:t>
            </a:r>
            <a:r>
              <a:rPr lang="ru-RU" sz="2000" dirty="0" smtClean="0"/>
              <a:t>детей  с </a:t>
            </a:r>
            <a:r>
              <a:rPr lang="ru-RU" sz="2000" dirty="0" err="1" smtClean="0"/>
              <a:t>ОВЗ</a:t>
            </a:r>
            <a:r>
              <a:rPr lang="ru-RU" sz="2000" dirty="0" smtClean="0"/>
              <a:t> старшего дошкольного </a:t>
            </a:r>
            <a:r>
              <a:rPr lang="ru-RU" sz="2000" dirty="0"/>
              <a:t>возраста.</a:t>
            </a:r>
          </a:p>
          <a:p>
            <a:r>
              <a:rPr lang="ru-RU" sz="2000" dirty="0"/>
              <a:t>Адресат программы: программа рассчитана на применение в образовательном учреждении на родителей детей 5 – 7 лет, в ряде встреч (лекции и беседы, практические упражнения-игры).</a:t>
            </a:r>
          </a:p>
          <a:p>
            <a:r>
              <a:rPr lang="ru-RU" sz="2000" dirty="0"/>
              <a:t>Продолжительность курса: 8 занятий, 1 раз в неделю (16 часов)</a:t>
            </a:r>
          </a:p>
        </p:txBody>
      </p:sp>
    </p:spTree>
    <p:extLst>
      <p:ext uri="{BB962C8B-B14F-4D97-AF65-F5344CB8AC3E}">
        <p14:creationId xmlns="" xmlns:p14="http://schemas.microsoft.com/office/powerpoint/2010/main" val="31316518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69418595"/>
              </p:ext>
            </p:extLst>
          </p:nvPr>
        </p:nvGraphicFramePr>
        <p:xfrm>
          <a:off x="623513" y="1340768"/>
          <a:ext cx="8280919" cy="5205733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348087"/>
                <a:gridCol w="2880320"/>
                <a:gridCol w="656818"/>
                <a:gridCol w="944115"/>
                <a:gridCol w="991355"/>
                <a:gridCol w="2460224"/>
              </a:tblGrid>
              <a:tr h="181039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разделов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Всего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часов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по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блоку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Часы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Контроль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1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Теория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Практика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25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«Возрастные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 психологические особенности детей с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ОВЗ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5- 7 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лет"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 часа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час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 часа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Анкеты обратной связи, самоотчеты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Рефлексия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0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Право ребёнка на игру.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 часа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час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час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Рефлексия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0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Что такое игра?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 часа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час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 часа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Проективный тест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Самоотчет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0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Виды детских игр.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 часа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час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 часа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Проективный тест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Самоотчет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0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Роль сюжетной игры.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 часа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час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час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Продукт,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Рефлексия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7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Игрушки для среднего дошкольного возраста.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 часа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час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 часа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0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Итого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 часов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 часов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1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Итоговый контроль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Рефлексивный отчет, анкетирование</a:t>
                      </a: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0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Итого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 часов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440" marR="63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11560" y="404083"/>
            <a:ext cx="7556651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Учебный план программы:</a:t>
            </a:r>
            <a:endParaRPr kumimoji="0" lang="ru-RU" alt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</a:t>
            </a:r>
            <a:r>
              <a:rPr kumimoji="0" lang="ru-RU" altLang="ru-RU" sz="1400" b="0" i="0" u="sng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ель программы:</a:t>
            </a:r>
            <a:r>
              <a:rPr kumimoji="0" lang="ru-RU" altLang="ru-RU" sz="1400" b="0" i="0" u="none" strike="noStrike" cap="none" normalizeH="0" baseline="0" dirty="0" smtClean="0" bmk="_Hlk8454291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altLang="ru-RU" sz="1400" b="0" i="0" u="none" strike="noStrike" cap="none" normalizeH="0" baseline="0" dirty="0" smtClean="0" bmk="_Hlk8454291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повышение психолого-педагогической компетенции родителей по организации игровой деятельности у детей с </a:t>
            </a:r>
            <a:r>
              <a:rPr kumimoji="0" lang="ru-RU" altLang="ru-RU" sz="1400" b="0" i="0" u="none" strike="noStrike" cap="none" normalizeH="0" baseline="0" dirty="0" err="1" smtClean="0" bmk="_Hlk8454291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ОВЗ</a:t>
            </a:r>
            <a:r>
              <a:rPr kumimoji="0" lang="ru-RU" altLang="ru-RU" sz="1400" b="0" i="0" u="none" strike="noStrike" cap="none" normalizeH="0" baseline="0" dirty="0" smtClean="0" bmk="_Hlk8454291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старшего дошкольного возраста.</a:t>
            </a:r>
            <a:endParaRPr kumimoji="0" lang="ru-RU" altLang="ru-RU" sz="900" b="0" i="0" u="none" strike="noStrike" cap="none" normalizeH="0" baseline="0" dirty="0" smtClean="0" bmk="_Hlk8454291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sng" strike="noStrike" cap="none" normalizeH="0" baseline="0" dirty="0" smtClean="0" bmk="_Hlk8454291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Категория обучающихся:</a:t>
            </a:r>
            <a:r>
              <a:rPr kumimoji="0" lang="ru-RU" altLang="ru-RU" sz="1400" b="0" i="0" u="none" strike="noStrike" cap="none" normalizeH="0" baseline="0" dirty="0" smtClean="0" bmk="_Hlk8454291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родители детей с </a:t>
            </a:r>
            <a:r>
              <a:rPr kumimoji="0" lang="ru-RU" altLang="ru-RU" sz="1400" b="0" i="0" u="none" strike="noStrike" cap="none" normalizeH="0" baseline="0" dirty="0" err="1" smtClean="0" bmk="_Hlk8454291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ОВЗ</a:t>
            </a:r>
            <a:r>
              <a:rPr kumimoji="0" lang="ru-RU" altLang="ru-RU" sz="1400" b="0" i="0" u="none" strike="noStrike" cap="none" normalizeH="0" baseline="0" dirty="0" smtClean="0" bmk="_Hlk8454291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старшего  дошкольного возраста.</a:t>
            </a:r>
            <a:endParaRPr kumimoji="0" lang="ru-RU" altLang="ru-RU" sz="900" b="0" i="0" u="none" strike="noStrike" cap="none" normalizeH="0" baseline="0" dirty="0" smtClean="0" bmk="_Hlk8454291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533189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2940876"/>
              </p:ext>
            </p:extLst>
          </p:nvPr>
        </p:nvGraphicFramePr>
        <p:xfrm>
          <a:off x="251520" y="260648"/>
          <a:ext cx="8208913" cy="6481055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467172"/>
                <a:gridCol w="3637284"/>
                <a:gridCol w="648072"/>
                <a:gridCol w="792088"/>
                <a:gridCol w="630897"/>
                <a:gridCol w="2033400"/>
              </a:tblGrid>
              <a:tr h="24328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№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разделов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Всего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часов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по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блоку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Часы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Форма контроля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1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Теория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Практика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9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«Возрастные 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 психологические особенности детей 5 – 7  лет.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 часа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47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1.1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Презентация</a:t>
                      </a: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«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Возрастные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особенности ребенка с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ОВЗ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дошкольного возраста (5 – 7  лет) Осознание роли родителя в игре с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ребёнком»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0,5 часа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час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Анкеты обратной связи, самоотчеты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4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1.2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Онлайн – консультация в чате «Особенности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игровой деятельности старшего дошкольного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возраста»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0,5 часа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час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Рефлексия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8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Право ребёнка на игру.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 часа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8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2.1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Семинар-практикум «Я ребёнок, я имею право на игру»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0,5 часа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час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Рефлексия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4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Буклет «Права ребёнка на игру»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0,5 часа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Буклет для родителей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8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Что такое игра?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 часа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81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3.1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Психологическая гостиная.</a:t>
                      </a:r>
                      <a:r>
                        <a:rPr lang="ru-RU" sz="16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Тема.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Роль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игры в развитии и воспитании ребёнка дошкольного возраста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час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 часа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Проективный тест</a:t>
                      </a:r>
                    </a:p>
                  </a:txBody>
                  <a:tcPr marL="50387" marR="50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6352605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58029805"/>
              </p:ext>
            </p:extLst>
          </p:nvPr>
        </p:nvGraphicFramePr>
        <p:xfrm>
          <a:off x="611560" y="371614"/>
          <a:ext cx="8280920" cy="6503975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504311"/>
                <a:gridCol w="4032193"/>
                <a:gridCol w="720080"/>
                <a:gridCol w="936104"/>
                <a:gridCol w="648072"/>
                <a:gridCol w="1440160"/>
              </a:tblGrid>
              <a:tr h="2176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Виды детских игр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 часа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3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4.1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Презентация «Игровые технологии»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0,5 часа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час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Рефлексия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6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4.2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Семинар – практикум «Игры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, которые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лечат»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0,5 часа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час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Самоотчет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6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Роль сюжетной игры.  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 часа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7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5.1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Лекция1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 Характеристика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сюжетной игры для детей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0,5 часа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Рефлексивный отчет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30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5.2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Лекция 2.</a:t>
                      </a:r>
                      <a:r>
                        <a:rPr lang="ru-RU" sz="16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Влияние сюжетной</a:t>
                      </a:r>
                      <a:r>
                        <a:rPr lang="ru-RU" sz="16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игры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 формирование личности ребенка </a:t>
                      </a:r>
                      <a:r>
                        <a:rPr lang="ru-RU" sz="16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(просмотр видеофрагментов «Сюжетная игра в детском саду»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0,5 часа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час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Рефлексия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3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Игрушки для старшего дошкольного возраста.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 часа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0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6.1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Мастер – класс «Развивающие игры в домашних условиях»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0.5 часа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час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Продукт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6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1010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Семейный клуб «Мастерская игрушек»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0.5 часа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час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Рефлексия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Продукт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19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1010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Итоговое мероприятие: создание электронного фотоальбома</a:t>
                      </a:r>
                      <a:r>
                        <a:rPr lang="ru-RU" sz="1600" dirty="0">
                          <a:solidFill>
                            <a:srgbClr val="01010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«Совместные игры с детьми в семье»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Анкетный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опрос, обратная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связь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6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Итого 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 часов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 часов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4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Итого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16 часов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2696" marR="6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33550" y="15906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528705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957</Words>
  <Application>Microsoft Office PowerPoint</Application>
  <PresentationFormat>Экран (4:3)</PresentationFormat>
  <Paragraphs>248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42</cp:revision>
  <dcterms:created xsi:type="dcterms:W3CDTF">2023-05-14T18:33:33Z</dcterms:created>
  <dcterms:modified xsi:type="dcterms:W3CDTF">2023-11-24T17:18:29Z</dcterms:modified>
</cp:coreProperties>
</file>