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432E4E-954F-42D9-A4BB-FE2D41B8A244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508AAD-5341-445C-A834-01D74ED55C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49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508AAD-5341-445C-A834-01D74ED55C9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246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F2B20-1B70-4331-9DE2-855D7A1E7306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1E1F4-48A9-4603-A9BF-EC1F56C681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351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F2B20-1B70-4331-9DE2-855D7A1E7306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1E1F4-48A9-4603-A9BF-EC1F56C681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73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F2B20-1B70-4331-9DE2-855D7A1E7306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1E1F4-48A9-4603-A9BF-EC1F56C681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679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F2B20-1B70-4331-9DE2-855D7A1E7306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1E1F4-48A9-4603-A9BF-EC1F56C681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678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F2B20-1B70-4331-9DE2-855D7A1E7306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1E1F4-48A9-4603-A9BF-EC1F56C681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128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F2B20-1B70-4331-9DE2-855D7A1E7306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1E1F4-48A9-4603-A9BF-EC1F56C681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592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F2B20-1B70-4331-9DE2-855D7A1E7306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1E1F4-48A9-4603-A9BF-EC1F56C681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920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F2B20-1B70-4331-9DE2-855D7A1E7306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1E1F4-48A9-4603-A9BF-EC1F56C681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992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F2B20-1B70-4331-9DE2-855D7A1E7306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1E1F4-48A9-4603-A9BF-EC1F56C681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171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F2B20-1B70-4331-9DE2-855D7A1E7306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1E1F4-48A9-4603-A9BF-EC1F56C681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533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F2B20-1B70-4331-9DE2-855D7A1E7306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1E1F4-48A9-4603-A9BF-EC1F56C681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8813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8F2B20-1B70-4331-9DE2-855D7A1E7306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B1E1F4-48A9-4603-A9BF-EC1F56C681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1219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15" b="11826"/>
          <a:stretch/>
        </p:blipFill>
        <p:spPr>
          <a:xfrm>
            <a:off x="802433" y="0"/>
            <a:ext cx="1044095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46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09" r="12386" b="9571"/>
          <a:stretch/>
        </p:blipFill>
        <p:spPr>
          <a:xfrm>
            <a:off x="7656945" y="64356"/>
            <a:ext cx="4331855" cy="3444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01600" y="0"/>
            <a:ext cx="5920508" cy="6656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b="1" i="1" dirty="0">
                <a:solidFill>
                  <a:srgbClr val="44546A">
                    <a:lumMod val="75000"/>
                  </a:srgbClr>
                </a:solidFill>
                <a:latin typeface="Times New Roman"/>
                <a:ea typeface="+mj-ea"/>
                <a:cs typeface="Times New Roman"/>
              </a:rPr>
              <a:t/>
            </a:r>
            <a:br>
              <a:rPr lang="ru-RU" b="1" i="1" dirty="0">
                <a:solidFill>
                  <a:srgbClr val="44546A">
                    <a:lumMod val="75000"/>
                  </a:srgbClr>
                </a:solidFill>
                <a:latin typeface="Times New Roman"/>
                <a:ea typeface="+mj-ea"/>
                <a:cs typeface="Times New Roman"/>
              </a:rPr>
            </a:br>
            <a:r>
              <a:rPr lang="ru-RU" b="1" i="1" dirty="0">
                <a:solidFill>
                  <a:srgbClr val="44546A">
                    <a:lumMod val="75000"/>
                  </a:srgbClr>
                </a:solidFill>
                <a:latin typeface="Times New Roman"/>
                <a:ea typeface="+mj-ea"/>
                <a:cs typeface="Times New Roman"/>
              </a:rPr>
              <a:t>Александр </a:t>
            </a:r>
            <a:r>
              <a:rPr lang="ru-RU" b="1" i="1" dirty="0" smtClean="0">
                <a:solidFill>
                  <a:srgbClr val="44546A">
                    <a:lumMod val="75000"/>
                  </a:srgbClr>
                </a:solidFill>
                <a:latin typeface="Times New Roman"/>
                <a:ea typeface="+mj-ea"/>
                <a:cs typeface="Times New Roman"/>
              </a:rPr>
              <a:t>Яшин</a:t>
            </a:r>
          </a:p>
          <a:p>
            <a:pPr lvl="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44546A">
                    <a:lumMod val="75000"/>
                  </a:srgbClr>
                </a:solidFill>
                <a:latin typeface="Times New Roman"/>
                <a:cs typeface="Times New Roman"/>
              </a:rPr>
              <a:t>Покормите птиц…</a:t>
            </a:r>
          </a:p>
          <a:p>
            <a:pPr lvl="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ru-RU" sz="1600" b="1" i="1" dirty="0" smtClean="0">
              <a:solidFill>
                <a:srgbClr val="44546A">
                  <a:lumMod val="75000"/>
                </a:srgbClr>
              </a:solidFill>
              <a:latin typeface="Times New Roman"/>
              <a:ea typeface="+mj-ea"/>
              <a:cs typeface="Times New Roman"/>
            </a:endParaRPr>
          </a:p>
          <a:p>
            <a:pPr lvl="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 Cyr" panose="02020603050405020304" pitchFamily="18" charset="0"/>
              </a:rPr>
              <a:t>Покормите птиц зимой.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 Cyr" panose="02020603050405020304" pitchFamily="18" charset="0"/>
              </a:rPr>
              <a:t>Пусть со всех концов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 Cyr" panose="02020603050405020304" pitchFamily="18" charset="0"/>
              </a:rPr>
              <a:t>К вам слетятся, как домой,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 Cyr" panose="02020603050405020304" pitchFamily="18" charset="0"/>
              </a:rPr>
              <a:t>Стайки на крыльцо.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 Cyr" panose="02020603050405020304" pitchFamily="18" charset="0"/>
              </a:rPr>
              <a:t>Не богаты их корма.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 Cyr" panose="02020603050405020304" pitchFamily="18" charset="0"/>
              </a:rPr>
              <a:t>Горсть зерна нужна,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 Cyr" panose="02020603050405020304" pitchFamily="18" charset="0"/>
              </a:rPr>
              <a:t>Горсть одна —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 Cyr" panose="02020603050405020304" pitchFamily="18" charset="0"/>
              </a:rPr>
              <a:t>И не страшна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 Cyr" panose="02020603050405020304" pitchFamily="18" charset="0"/>
              </a:rPr>
              <a:t>Будет им зима.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 Cyr" panose="02020603050405020304" pitchFamily="18" charset="0"/>
              </a:rPr>
              <a:t>Сколько гибнет их — не счесть,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 Cyr" panose="02020603050405020304" pitchFamily="18" charset="0"/>
              </a:rPr>
              <a:t>Видеть тяжело.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 Cyr" panose="02020603050405020304" pitchFamily="18" charset="0"/>
              </a:rPr>
              <a:t>А ведь в нашем сердце есть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 Cyr" panose="02020603050405020304" pitchFamily="18" charset="0"/>
              </a:rPr>
              <a:t>И для птиц тепло.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 Cyr" panose="02020603050405020304" pitchFamily="18" charset="0"/>
              </a:rPr>
              <a:t>Разве можно забывать: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 Cyr" panose="02020603050405020304" pitchFamily="18" charset="0"/>
              </a:rPr>
              <a:t>Улететь могли,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 Cyr" panose="02020603050405020304" pitchFamily="18" charset="0"/>
              </a:rPr>
              <a:t>А остались зимовать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 Cyr" panose="02020603050405020304" pitchFamily="18" charset="0"/>
              </a:rPr>
              <a:t>Заодно с людьми.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 Cyr" panose="02020603050405020304" pitchFamily="18" charset="0"/>
              </a:rPr>
              <a:t>Приучите птиц в мороз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 Cyr" panose="02020603050405020304" pitchFamily="18" charset="0"/>
              </a:rPr>
              <a:t>К своему окну,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 Cyr" panose="02020603050405020304" pitchFamily="18" charset="0"/>
              </a:rPr>
              <a:t>Чтоб без песен не пришлось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0" i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 Cyr" panose="02020603050405020304" pitchFamily="18" charset="0"/>
              </a:rPr>
              <a:t>Нам встречать весну.</a:t>
            </a:r>
            <a:endParaRPr lang="ru-RU" dirty="0" smtClean="0">
              <a:solidFill>
                <a:schemeClr val="tx2">
                  <a:lumMod val="75000"/>
                </a:schemeClr>
              </a:solidFill>
              <a:latin typeface="Times New Roman"/>
              <a:cs typeface="Times New Roman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6" t="194" r="6612"/>
          <a:stretch/>
        </p:blipFill>
        <p:spPr>
          <a:xfrm>
            <a:off x="5684980" y="3467603"/>
            <a:ext cx="4276437" cy="33903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7615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036236" cy="45247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6526716" y="411011"/>
            <a:ext cx="4917233" cy="1791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15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 маленькая птица называется синица.</a:t>
            </a:r>
            <a:endParaRPr lang="ru-RU" sz="2000">
              <a:solidFill>
                <a:schemeClr val="tx2">
                  <a:lumMod val="75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lnSpc>
                <a:spcPct val="115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Любит лес и огород, </a:t>
            </a:r>
            <a:endParaRPr lang="ru-RU" sz="240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lnSpc>
                <a:spcPct val="115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вредных </a:t>
            </a:r>
            <a:r>
              <a:rPr lang="ru-RU" sz="240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гусениц клюет</a:t>
            </a:r>
            <a:endParaRPr lang="ru-RU" sz="2000">
              <a:solidFill>
                <a:schemeClr val="tx2">
                  <a:lumMod val="75000"/>
                </a:schemeClr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37" t="20967" r="6555" b="4026"/>
          <a:stretch/>
        </p:blipFill>
        <p:spPr>
          <a:xfrm>
            <a:off x="5066523" y="2585507"/>
            <a:ext cx="6997960" cy="41753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233265" y="5113176"/>
            <a:ext cx="51504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Размером синица невелика, </a:t>
            </a:r>
            <a:endParaRPr lang="ru-RU" sz="240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40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воробей.</a:t>
            </a:r>
            <a:endParaRPr lang="ru-RU" sz="2400">
              <a:solidFill>
                <a:schemeClr val="tx2">
                  <a:lumMod val="75000"/>
                </a:schemeClr>
              </a:solidFill>
              <a:latin typeface="Calibri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820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272" y="1067088"/>
            <a:ext cx="10069945" cy="1325563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/>
                <a:ea typeface="+mn-ea"/>
                <a:cs typeface="Times New Roman"/>
              </a:rPr>
              <a:t>В этот день жители разных населенных пунктов страны готовятся к встрече «зимних гостей» – птиц, остающихся на зимовку в наших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+mn-ea"/>
                <a:cs typeface="Times New Roman"/>
              </a:rPr>
              <a:t>краях: синиц,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/>
                <a:ea typeface="+mn-ea"/>
                <a:cs typeface="Times New Roman"/>
              </a:rPr>
              <a:t>снегирей,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+mn-ea"/>
                <a:cs typeface="Times New Roman"/>
              </a:rPr>
              <a:t>соек, свиристелей,…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8" t="12889" r="6124" b="6356"/>
          <a:stretch/>
        </p:blipFill>
        <p:spPr>
          <a:xfrm>
            <a:off x="8686800" y="2318327"/>
            <a:ext cx="3337417" cy="43737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1" t="15579" r="14260" b="3708"/>
          <a:stretch/>
        </p:blipFill>
        <p:spPr>
          <a:xfrm>
            <a:off x="4160500" y="3365326"/>
            <a:ext cx="4331533" cy="33267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0" t="-659" r="15968" b="380"/>
          <a:stretch/>
        </p:blipFill>
        <p:spPr>
          <a:xfrm>
            <a:off x="120073" y="3365326"/>
            <a:ext cx="4015056" cy="33267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2685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073" y="535709"/>
            <a:ext cx="10668000" cy="1579418"/>
          </a:xfrm>
        </p:spPr>
        <p:txBody>
          <a:bodyPr>
            <a:normAutofit/>
          </a:bodyPr>
          <a:lstStyle/>
          <a:p>
            <a:r>
              <a:rPr lang="ru-RU" sz="2400">
                <a:solidFill>
                  <a:schemeClr val="tx2">
                    <a:lumMod val="75000"/>
                  </a:schemeClr>
                </a:solidFill>
                <a:latin typeface="Times New Roman"/>
                <a:ea typeface="+mn-ea"/>
                <a:cs typeface="Times New Roman"/>
              </a:rPr>
              <a:t>Люди заготавливают для них подкормку, в том числе и «синичкины лакомства»: несоленое сало, нежареные семечки тыквы, подсолнечника или арахиса, – делают и развешивают кормушки.</a:t>
            </a:r>
            <a:endParaRPr lang="ru-RU" sz="240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56" y="2475345"/>
            <a:ext cx="6287326" cy="42797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481" y="2475346"/>
            <a:ext cx="5829519" cy="4279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6998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8472" y="586797"/>
            <a:ext cx="6493163" cy="798657"/>
          </a:xfrm>
        </p:spPr>
        <p:txBody>
          <a:bodyPr>
            <a:normAutofit fontScale="90000"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sz="3600" b="1" dirty="0">
                <a:solidFill>
                  <a:srgbClr val="44546A">
                    <a:lumMod val="75000"/>
                  </a:srgbClr>
                </a:solidFill>
                <a:latin typeface="Times New Roman"/>
                <a:ea typeface="+mn-ea"/>
                <a:cs typeface="Times New Roman"/>
              </a:rPr>
              <a:t>Почему именно Синичкин день?</a:t>
            </a:r>
            <a:br>
              <a:rPr lang="ru-RU" sz="3600" b="1" dirty="0">
                <a:solidFill>
                  <a:srgbClr val="44546A">
                    <a:lumMod val="75000"/>
                  </a:srgbClr>
                </a:solidFill>
                <a:latin typeface="Times New Roman"/>
                <a:ea typeface="+mn-ea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6453" y="1533661"/>
            <a:ext cx="5098472" cy="4849090"/>
          </a:xfrm>
        </p:spPr>
        <p:txBody>
          <a:bodyPr>
            <a:normAutofit/>
          </a:bodyPr>
          <a:lstStyle/>
          <a:p>
            <a:pPr marL="0" lvl="0" indent="0" fontAlgn="base">
              <a:spcBef>
                <a:spcPct val="20000"/>
              </a:spcBef>
              <a:spcAft>
                <a:spcPct val="0"/>
              </a:spcAft>
              <a:buNone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С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иница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– для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Руси, божья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птица. Раньше в старину на неё гадали: бросали крошки хлеба, кусочки сала и наблюдали: если синичка сначала станет клевать сало, то в доме будет вестись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живность, если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станет клевать крошки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хлеба, то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будет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         в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доме достаток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.                                                                                                                                                                          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0" lvl="0" indent="0" fontAlgn="base">
              <a:spcBef>
                <a:spcPct val="20000"/>
              </a:spcBef>
              <a:spcAft>
                <a:spcPct val="0"/>
              </a:spcAft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В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народе говорили «Невелика птичка синичка, а свой праздник знает».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6327" y="1385454"/>
            <a:ext cx="6696364" cy="47907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60708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9056" t="6234" r="9145" b="5622"/>
          <a:stretch/>
        </p:blipFill>
        <p:spPr>
          <a:xfrm>
            <a:off x="985981" y="971817"/>
            <a:ext cx="3059545" cy="58861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sz="3600" b="1">
                <a:solidFill>
                  <a:srgbClr val="44546A">
                    <a:lumMod val="75000"/>
                  </a:srgbClr>
                </a:solidFill>
                <a:latin typeface="Times New Roman"/>
                <a:ea typeface="+mn-ea"/>
                <a:cs typeface="Times New Roman"/>
              </a:rPr>
              <a:t>Почему именно Синичкин день?</a:t>
            </a:r>
            <a:br>
              <a:rPr lang="ru-RU" sz="3600" b="1">
                <a:solidFill>
                  <a:srgbClr val="44546A">
                    <a:lumMod val="75000"/>
                  </a:srgbClr>
                </a:solidFill>
                <a:latin typeface="Times New Roman"/>
                <a:ea typeface="+mn-ea"/>
                <a:cs typeface="Times New Roman"/>
              </a:rPr>
            </a:br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535054" y="2121031"/>
            <a:ext cx="6640945" cy="2751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В народном календаре 12 ноября значится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        как 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день памяти православного святого Зиновия </a:t>
            </a:r>
            <a:r>
              <a:rPr lang="ru-RU" sz="2400" dirty="0" err="1">
                <a:solidFill>
                  <a:prstClr val="black"/>
                </a:solidFill>
                <a:latin typeface="Times New Roman"/>
                <a:cs typeface="Times New Roman"/>
              </a:rPr>
              <a:t>Синичника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. По народным приметам, именно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      к 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этому времени синицы, предчувствуя скорые холода, перелетали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 из 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лесов ближе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                      к 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человеческому жилью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и 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ждали помощи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          от людей.</a:t>
            </a:r>
            <a:endParaRPr lang="ru-RU" sz="2400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3535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7145" y="20810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Интересные факты о синицах</a:t>
            </a: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30" r="11976"/>
          <a:stretch/>
        </p:blipFill>
        <p:spPr>
          <a:xfrm>
            <a:off x="5624945" y="1366982"/>
            <a:ext cx="6458379" cy="53625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93965" y="2493818"/>
            <a:ext cx="519083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Кстати, название «синица» произошло вовсе не от синего оперения этих птиц, как многие могут подумать. Свое имя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они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получили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   за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звонкие песни, напоминающие перезвон колокольчика: «</a:t>
            </a:r>
            <a:r>
              <a:rPr lang="ru-RU" sz="2400" dirty="0" err="1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Зинь-зинь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!»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       или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«Синь-синь!».</a:t>
            </a:r>
          </a:p>
        </p:txBody>
      </p:sp>
    </p:spTree>
    <p:extLst>
      <p:ext uri="{BB962C8B-B14F-4D97-AF65-F5344CB8AC3E}">
        <p14:creationId xmlns:p14="http://schemas.microsoft.com/office/powerpoint/2010/main" val="425885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>
                <a:solidFill>
                  <a:srgbClr val="44546A">
                    <a:lumMod val="75000"/>
                  </a:srgbClr>
                </a:solidFill>
                <a:latin typeface="Times New Roman"/>
                <a:cs typeface="Times New Roman"/>
              </a:rPr>
              <a:t>Интересные факты о синицах</a:t>
            </a:r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0" r="5853"/>
          <a:stretch/>
        </p:blipFill>
        <p:spPr>
          <a:xfrm>
            <a:off x="184727" y="1438786"/>
            <a:ext cx="6373091" cy="48268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6945746" y="2068945"/>
            <a:ext cx="4959926" cy="3268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- за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сутки синица кормит своих птенцов тысячу раз (до 60 раз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в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час);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- без дополнительной подкормки человеком из 10 синиц к весне выживают только две;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- синица за сутки съедает столько насекомых, сколько весит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сама.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01847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Синица считается одной из самых популярных птиц в нашей стране.</a:t>
            </a: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92" y="1794696"/>
            <a:ext cx="6356881" cy="4587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6816437" y="2152073"/>
            <a:ext cx="521854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Достаточно вспомнить пословицу: </a:t>
            </a:r>
            <a:endParaRPr lang="ru-RU" sz="2400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«Лучше 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синица в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руках, чем 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журавль в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небе». 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Впрочем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, синички не любят тесных контактов с людьми и предпочитают держаться на расстоянии. Даже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        во </a:t>
            </a:r>
            <a:r>
              <a:rPr lang="ru-RU" sz="2400" dirty="0">
                <a:solidFill>
                  <a:prstClr val="black"/>
                </a:solidFill>
                <a:latin typeface="Times New Roman"/>
                <a:cs typeface="Times New Roman"/>
              </a:rPr>
              <a:t>время больших холодов синички стараются брать еду из рук человека на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лету.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5927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10189</TotalTime>
  <Words>329</Words>
  <Application>Microsoft Office PowerPoint</Application>
  <PresentationFormat>Широкоэкранный</PresentationFormat>
  <Paragraphs>29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Times New Roman Cyr</vt:lpstr>
      <vt:lpstr>Тема Office</vt:lpstr>
      <vt:lpstr>Презентация PowerPoint</vt:lpstr>
      <vt:lpstr>Презентация PowerPoint</vt:lpstr>
      <vt:lpstr>В этот день жители разных населенных пунктов страны готовятся к встрече «зимних гостей» – птиц, остающихся на зимовку в наших краях: синиц, снегирей, соек, свиристелей,…</vt:lpstr>
      <vt:lpstr>Люди заготавливают для них подкормку, в том числе и «синичкины лакомства»: несоленое сало, нежареные семечки тыквы, подсолнечника или арахиса, – делают и развешивают кормушки.</vt:lpstr>
      <vt:lpstr>Почему именно Синичкин день? </vt:lpstr>
      <vt:lpstr>Почему именно Синичкин день? </vt:lpstr>
      <vt:lpstr>Интересные факты о синицах</vt:lpstr>
      <vt:lpstr>Интересные факты о синицах</vt:lpstr>
      <vt:lpstr>Синица считается одной из самых популярных птиц в нашей стране.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Vitaly Neudaxin</dc:creator>
  <cp:lastModifiedBy>detsad</cp:lastModifiedBy>
  <cp:revision>16</cp:revision>
  <dcterms:created xsi:type="dcterms:W3CDTF">2023-11-12T20:12:41Z</dcterms:created>
  <dcterms:modified xsi:type="dcterms:W3CDTF">2023-11-25T18:57:49Z</dcterms:modified>
</cp:coreProperties>
</file>