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3" r:id="rId4"/>
    <p:sldId id="259" r:id="rId5"/>
    <p:sldId id="262" r:id="rId6"/>
    <p:sldId id="261" r:id="rId7"/>
    <p:sldId id="260" r:id="rId8"/>
    <p:sldId id="265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81" d="100"/>
          <a:sy n="81" d="100"/>
        </p:scale>
        <p:origin x="-1080" y="-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D2C3FF1-15B9-4A41-90B2-AD813A247C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38280" y="576452"/>
            <a:ext cx="7372350" cy="271265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AC0A1B45-7CDC-48A4-A4A4-74083827AF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38280" y="3429000"/>
            <a:ext cx="737235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24C84FF-6E05-4305-9C9C-02D515F8E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837962C-D625-4C1F-B38B-E297D0809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9D01A92-73AA-4AA6-98BC-9397E0913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9477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312BFE7-E2F0-4526-BC9E-FFB13F001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930752E1-8C12-4F98-AE78-904A921C6D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A4130F9-11FB-4828-B200-8D4DBC3548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E8659F16-1491-4209-AC62-BEAB1DD5D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CC4B278-D3A1-4C0D-AB8D-939115803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6191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F77BF5A5-E3DB-4A18-B0CE-D57E8A759B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BB874130-28B0-4D3E-9EB0-C4FFB8E1B8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F2C5C6F3-5202-4CF9-8FFE-804565237F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E5DDEDFF-8BDE-499D-916A-E5EA86823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E0F9717-F9C1-4F97-811D-9FB2E8716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328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45CCCE9-B8F3-4E21-9AC4-C1199C296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C3BC3930-2484-49D1-81A3-87E30CA209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DDCC663-7F69-4DD2-9382-385723F81D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E5147E3-1E5C-49A3-B588-7AA6CA4E2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C6F4D4B-1270-464F-99DC-BAB41FE83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469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EC1A9E8-5F6E-4520-8658-4524F89B69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914" y="521664"/>
            <a:ext cx="7886700" cy="285273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C7025D0D-BD42-4534-B77D-5742DFA43C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3914" y="3578813"/>
            <a:ext cx="7886700" cy="1500187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2B2A00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6467ECB-BC3B-43FF-B393-77EFC02A5B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8BAFBB5-2A7D-4A3A-ACBD-0EE356FF0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CBF586A-0699-40F4-914C-1CF22243F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7027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B450404-135F-47DD-8F64-54914B415A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AF406B7-50CF-473F-971E-98231E2272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5E108285-F6F4-4C55-B062-E7B9F817D6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4A546904-5CEE-4154-A835-B0884F183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392A3F6F-FF54-4ECC-BFA7-791EDD08F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125B00B5-D681-4360-A2FC-B16BDC850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64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E83826D-6B63-4A6E-A431-7D0F076C58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143F2A26-AF65-4FFB-B2EF-50A68D98DE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B1335FB8-12BE-4247-BE3B-76F56BF68D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517C2A14-331A-4412-B54D-1971C22271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BDC7AAD4-5FD5-4358-B78E-70D999FA9D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7DEE1600-0816-4D3D-8DB3-ABEA6EF27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38F79D6E-62AF-423D-A67E-DE9702AED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DF2D472E-BACB-4F64-96DB-9FA5E0F54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5515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6AADC68-04F8-438D-AA7A-08241D3A3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9C4A297A-ED66-4408-952B-BA4EE92D18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27168423-4135-4A1E-875D-D627267A21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2B10E68B-8B4B-40F3-8366-CE3069372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75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74510CB0-1A13-4328-9A2D-57875C454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C3F56812-1A1D-413E-AA7E-81E80A038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E1AEE2EB-72D8-49CC-9631-E5BD26B25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722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6FE578A-4C04-432A-B830-8D7D7A5E3E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C32D239-1949-4E72-824B-5836687F41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49468FF9-E8E6-4F73-A2AA-4014DCC42E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905B95CA-9362-4DE4-89E0-068CC93CF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3B271F21-A832-4203-8029-B947459E9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E3473C1E-754F-4770-A332-AFE201CBD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6087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7EF0AA3-E3C2-4DCC-8511-C874F06FC7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692E42C0-4BD9-417E-BE9D-5EDA539D4B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2770CA97-74A2-4F8F-B280-D3AA63A5A5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0BB49582-2CA3-48C7-B1F1-93D1B5783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699538E8-69F5-45AB-873E-1993A367C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40C28115-30D9-4E88-A833-5F7F04BFB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7540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6ECA9E5-F309-4097-AFC5-3EE3CAFAB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unrise" dir="t"/>
            </a:scene3d>
            <a:sp3d extrusionH="57150" prstMaterial="matte">
              <a:bevelT w="38100" h="38100"/>
            </a:sp3d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E95F40B7-4803-45DB-966E-3434B42EE5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6286E5C7-82BC-47DB-AEFD-188EB1C37B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575A9-F7C3-4CB7-BCA3-710980AC6BC5}" type="datetimeFigureOut">
              <a:rPr lang="ru-RU" smtClean="0"/>
              <a:pPr/>
              <a:t>26.11.2023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099166C-7218-439B-8775-8676F19C52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B8C1D80-FC45-44C6-84C1-94DB7FAF6A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DECDA6-CEA2-4843-B8AB-B5E01A1B1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376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rgbClr val="6F6C00"/>
          </a:solidFill>
          <a:latin typeface="Arial Black" panose="020B0A04020102020204" pitchFamily="34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994B225-C55B-46F4-9333-95D9E2E12C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12600" y="628704"/>
            <a:ext cx="7372350" cy="2712657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/>
                <a:ea typeface="Calibri"/>
                <a:cs typeface="Times New Roman"/>
              </a:rPr>
              <a:t>Основные этапы        инновационной деятельности.</a:t>
            </a:r>
            <a:r>
              <a:rPr lang="ru-RU" sz="3200" dirty="0" smtClean="0">
                <a:ea typeface="Calibri"/>
                <a:cs typeface="Times New Roman"/>
              </a:rPr>
              <a:t/>
            </a:r>
            <a:br>
              <a:rPr lang="ru-RU" sz="3200" dirty="0" smtClean="0">
                <a:ea typeface="Calibri"/>
                <a:cs typeface="Times New Roman"/>
              </a:rPr>
            </a:br>
            <a:r>
              <a:rPr lang="ru-RU" dirty="0" smtClean="0">
                <a:latin typeface="Times New Roman"/>
                <a:ea typeface="Times New Roman"/>
                <a:cs typeface="Times New Roman"/>
              </a:rPr>
              <a:t>Понятие и сущность инновационного проекта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48E880AB-F8EC-4450-9BDF-50878D2BF9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5138" y="3298372"/>
            <a:ext cx="7372350" cy="1655762"/>
          </a:xfrm>
        </p:spPr>
        <p:txBody>
          <a:bodyPr/>
          <a:lstStyle/>
          <a:p>
            <a:pPr algn="r"/>
            <a:endParaRPr lang="ru-RU" dirty="0"/>
          </a:p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966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914" y="521664"/>
            <a:ext cx="7886700" cy="49723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37492" y="1186963"/>
            <a:ext cx="4756639" cy="3358912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b="1" dirty="0">
                <a:latin typeface="Monotype Corsiva" pitchFamily="66" charset="0"/>
              </a:rPr>
              <a:t>Очередной учебный год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b="1" dirty="0">
                <a:latin typeface="Monotype Corsiva" pitchFamily="66" charset="0"/>
              </a:rPr>
              <a:t>Свое начало вновь берет.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b="1" dirty="0">
                <a:latin typeface="Monotype Corsiva" pitchFamily="66" charset="0"/>
              </a:rPr>
              <a:t>С чем вас сердечно поздравляю </a:t>
            </a:r>
            <a:r>
              <a:rPr lang="ru-RU" b="1" dirty="0" smtClean="0">
                <a:latin typeface="Monotype Corsiva" pitchFamily="66" charset="0"/>
              </a:rPr>
              <a:t>,</a:t>
            </a:r>
            <a:endParaRPr lang="ru-RU" b="1" dirty="0">
              <a:latin typeface="Monotype Corsiva" pitchFamily="66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b="1" dirty="0">
                <a:latin typeface="Monotype Corsiva" pitchFamily="66" charset="0"/>
              </a:rPr>
              <a:t>Ну и, конечно же, желаю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b="1" dirty="0" smtClean="0">
                <a:latin typeface="Monotype Corsiva" pitchFamily="66" charset="0"/>
              </a:rPr>
              <a:t>Удачи </a:t>
            </a:r>
            <a:r>
              <a:rPr lang="ru-RU" b="1" dirty="0">
                <a:latin typeface="Monotype Corsiva" pitchFamily="66" charset="0"/>
              </a:rPr>
              <a:t>и терпенья </a:t>
            </a:r>
            <a:r>
              <a:rPr lang="ru-RU" b="1" dirty="0" smtClean="0">
                <a:latin typeface="Monotype Corsiva" pitchFamily="66" charset="0"/>
              </a:rPr>
              <a:t>безграничного, </a:t>
            </a:r>
            <a:endParaRPr lang="ru-RU" b="1" dirty="0">
              <a:latin typeface="Monotype Corsiva" pitchFamily="66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b="1" dirty="0" smtClean="0">
                <a:latin typeface="Monotype Corsiva" pitchFamily="66" charset="0"/>
              </a:rPr>
              <a:t>Учеников </a:t>
            </a:r>
            <a:r>
              <a:rPr lang="ru-RU" b="1" dirty="0">
                <a:latin typeface="Monotype Corsiva" pitchFamily="66" charset="0"/>
              </a:rPr>
              <a:t>примерных, настроения отличного. </a:t>
            </a:r>
            <a:r>
              <a:rPr lang="ru-RU" b="1" dirty="0" smtClean="0">
                <a:latin typeface="Monotype Corsiva" pitchFamily="66" charset="0"/>
              </a:rPr>
              <a:t>С </a:t>
            </a:r>
            <a:r>
              <a:rPr lang="ru-RU" b="1" dirty="0">
                <a:latin typeface="Monotype Corsiva" pitchFamily="66" charset="0"/>
              </a:rPr>
              <a:t>улыбкой каждый новый день </a:t>
            </a:r>
            <a:r>
              <a:rPr lang="ru-RU" b="1" dirty="0" smtClean="0">
                <a:latin typeface="Monotype Corsiva" pitchFamily="66" charset="0"/>
              </a:rPr>
              <a:t>встречать, ни </a:t>
            </a:r>
            <a:r>
              <a:rPr lang="ru-RU" b="1" dirty="0">
                <a:latin typeface="Monotype Corsiva" pitchFamily="66" charset="0"/>
              </a:rPr>
              <a:t>при каких </a:t>
            </a:r>
            <a:r>
              <a:rPr lang="ru-RU" b="1" dirty="0" smtClean="0">
                <a:latin typeface="Monotype Corsiva" pitchFamily="66" charset="0"/>
              </a:rPr>
              <a:t> условиях </a:t>
            </a:r>
            <a:r>
              <a:rPr lang="ru-RU" b="1" dirty="0">
                <a:latin typeface="Monotype Corsiva" pitchFamily="66" charset="0"/>
              </a:rPr>
              <a:t>не унывать! </a:t>
            </a:r>
          </a:p>
          <a:p>
            <a:pPr algn="l"/>
            <a:endParaRPr lang="ru-RU" sz="3200" b="1" dirty="0">
              <a:latin typeface="Monotype Corsiva" pitchFamily="66" charset="0"/>
            </a:endParaRPr>
          </a:p>
        </p:txBody>
      </p:sp>
      <p:pic>
        <p:nvPicPr>
          <p:cNvPr id="1026" name="Picture 2" descr="https://www.fabrika-meha.ru/sites/default/files/img-news/73955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50078" y="522515"/>
            <a:ext cx="2658346" cy="37751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2" name="Picture 10" descr="https://mir-animashki.com/_ph/95/2/65964468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21626" y="-1"/>
            <a:ext cx="6631361" cy="65706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5CF81829-F36F-45CB-B9E9-077974B36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914" y="521664"/>
            <a:ext cx="7886700" cy="1712085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Инновационный процесс-</a:t>
            </a:r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BCA1D7DF-641C-44F0-A062-3F6424B93D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43103" y="2821167"/>
            <a:ext cx="7886700" cy="1500187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процесс поиска, систематизации, отбора и внедрения новшеств в жизнедеятельность ОУ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1143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5CF81829-F36F-45CB-B9E9-077974B36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914" y="521664"/>
            <a:ext cx="7886700" cy="1725147"/>
          </a:xfrm>
        </p:spPr>
        <p:txBody>
          <a:bodyPr/>
          <a:lstStyle/>
          <a:p>
            <a:r>
              <a:rPr lang="ru-RU" sz="4800" b="1" dirty="0" smtClean="0">
                <a:latin typeface="Times New Roman"/>
                <a:ea typeface="Calibri"/>
                <a:cs typeface="Times New Roman"/>
              </a:rPr>
              <a:t>Этапы инновационной деятельности</a:t>
            </a:r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BCA1D7DF-641C-44F0-A062-3F6424B93D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8600" y="2768916"/>
            <a:ext cx="7886700" cy="1946775"/>
          </a:xfrm>
        </p:spPr>
        <p:txBody>
          <a:bodyPr>
            <a:normAutofit/>
          </a:bodyPr>
          <a:lstStyle/>
          <a:p>
            <a:pPr marL="514350" indent="-514350" algn="l">
              <a:buAutoNum type="arabicPeriod"/>
              <a:defRPr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Зарождение инновации.</a:t>
            </a:r>
          </a:p>
          <a:p>
            <a:pPr marL="514350" indent="-514350" algn="l">
              <a:buAutoNum type="arabicPeriod"/>
              <a:defRPr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Освоение педагогических инноваций.</a:t>
            </a:r>
          </a:p>
          <a:p>
            <a:pPr marL="514350" indent="-514350" algn="l">
              <a:buAutoNum type="arabicPeriod"/>
              <a:defRPr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Рутинизация.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143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5CF81829-F36F-45CB-B9E9-077974B36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914" y="521665"/>
            <a:ext cx="7886700" cy="1098130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инновационных проектов-</a:t>
            </a:r>
            <a:r>
              <a:rPr lang="ru-RU" i="1" dirty="0" smtClean="0"/>
              <a:t> </a:t>
            </a:r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BCA1D7DF-641C-44F0-A062-3F6424B93D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3914" y="1933303"/>
            <a:ext cx="7886700" cy="3145697"/>
          </a:xfrm>
        </p:spPr>
        <p:txBody>
          <a:bodyPr/>
          <a:lstStyle/>
          <a:p>
            <a:pPr algn="l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достижение конкретизированных стратегических целей  путем осуществления отдельных инноваций в рамках существующих ограничений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143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5CF81829-F36F-45CB-B9E9-077974B36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914" y="521664"/>
            <a:ext cx="7886700" cy="2260725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Инновационный проект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проект, в реализации которого используются новые идеи, технологии, достижения науки </a:t>
            </a:r>
            <a:r>
              <a:rPr lang="ru-RU" sz="3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прочее.</a:t>
            </a:r>
            <a:endParaRPr lang="ru-RU" sz="3600" dirty="0"/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BCA1D7DF-641C-44F0-A062-3F6424B93D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27462" y="2899544"/>
            <a:ext cx="7654591" cy="2351725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Инновационный проект — комплексное понятие, включающее:</a:t>
            </a:r>
          </a:p>
          <a:p>
            <a:pPr lvl="0" algn="l"/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форму целевого управления инновационной деятельностью;</a:t>
            </a:r>
          </a:p>
          <a:p>
            <a:pPr lvl="0" algn="l"/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процесс осуществления инноваций;</a:t>
            </a:r>
          </a:p>
          <a:p>
            <a:pPr lvl="0" algn="l"/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комплект определенных документов.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143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5CF81829-F36F-45CB-B9E9-077974B36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914" y="521665"/>
            <a:ext cx="7886700" cy="1372450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инновационного проекта</a:t>
            </a:r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BCA1D7DF-641C-44F0-A062-3F6424B93D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6976" y="2102710"/>
            <a:ext cx="7886700" cy="2417039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Цели и задачи.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Комплекс проектных мероприятий.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Организация выполнения проектных мероприятий. 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Основные показатели проекта.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71143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5CF81829-F36F-45CB-B9E9-077974B36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914" y="521664"/>
            <a:ext cx="7886700" cy="107200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Показатели оценивания нововведений</a:t>
            </a:r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BCA1D7DF-641C-44F0-A062-3F6424B93D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1479" y="1619795"/>
            <a:ext cx="7886700" cy="3526971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Актуальность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(соответствие социальному заказу, потребностям школы, уровню последних достижений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науки и практики);</a:t>
            </a:r>
          </a:p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Соответствие частной новой идеи общей идее развития ОУ, системы образования;</a:t>
            </a:r>
          </a:p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Результативность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нововведения;</a:t>
            </a:r>
          </a:p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Новизна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(степень оригинальности инновационных подходов, своеобразное сочетание, комбинирование известного, представляющих в совокупности новизну);</a:t>
            </a:r>
          </a:p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Образовательная значимость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(степень влияния инновации на развитие, воспитание и образование личности).</a:t>
            </a: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143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5CF81829-F36F-45CB-B9E9-077974B36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914" y="521664"/>
            <a:ext cx="7886700" cy="104587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Показатели оценивания нововведений</a:t>
            </a:r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BCA1D7DF-641C-44F0-A062-3F6424B93D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3914" y="1645921"/>
            <a:ext cx="7886700" cy="343308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Общественная значимость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(воздействие инновации на развитие системы образования в целом);</a:t>
            </a:r>
          </a:p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Полезность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(практическая значимость инновационных процессов);</a:t>
            </a:r>
          </a:p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Реализуемость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(реалистичность инновации и управляемость инновационных процессов).</a:t>
            </a:r>
          </a:p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Методическая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разработанность (эксперимент, проверенная, обоснованная практика);</a:t>
            </a:r>
          </a:p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Возможность освоения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новшества потенциальными участниками (сложность и доступность технологии, новшества).</a:t>
            </a: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143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5CF81829-F36F-45CB-B9E9-077974B36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914" y="521665"/>
            <a:ext cx="7886700" cy="1659832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</a:t>
            </a:r>
            <a:b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инновационных проектов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BCA1D7DF-641C-44F0-A062-3F6424B93D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9229" y="1685109"/>
            <a:ext cx="7886700" cy="3041194"/>
          </a:xfrm>
        </p:spPr>
        <p:txBody>
          <a:bodyPr>
            <a:normAutofit lnSpcReduction="10000"/>
          </a:bodyPr>
          <a:lstStyle/>
          <a:p>
            <a:pPr marL="457200" lvl="0" indent="-457200" algn="l">
              <a:buAutoNum type="arabicPeriod"/>
            </a:pP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уровню решения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l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по характеру целей проекта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l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по виду потребности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l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 типу инновации</a:t>
            </a:r>
          </a:p>
          <a:p>
            <a:pPr algn="l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периоду реализации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l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по масштабности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143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щкола2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щкола1.potx" id="{52AE2370-F33F-47FB-AD82-597F746726AF}" vid="{1A60B521-3E8D-4BCE-961F-479BA4FA3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щкола2</Template>
  <TotalTime>52</TotalTime>
  <Words>273</Words>
  <Application>Microsoft Office PowerPoint</Application>
  <PresentationFormat>Экран (4:3)</PresentationFormat>
  <Paragraphs>41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щкола2</vt:lpstr>
      <vt:lpstr>Основные этапы        инновационной деятельности. Понятие и сущность инновационного проекта</vt:lpstr>
      <vt:lpstr>Инновационный процесс-</vt:lpstr>
      <vt:lpstr>Этапы инновационной деятельности</vt:lpstr>
      <vt:lpstr>Цель инновационных проектов- </vt:lpstr>
      <vt:lpstr>Инновационный проект - это проект, в реализации которого используются новые идеи, технологии, достижения науки и прочее.</vt:lpstr>
      <vt:lpstr>Элементы инновационного проекта</vt:lpstr>
      <vt:lpstr>Показатели оценивания нововведений</vt:lpstr>
      <vt:lpstr>Показатели оценивания нововведений</vt:lpstr>
      <vt:lpstr>Классификация  инновационных проектов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Школьные</dc:title>
  <dc:creator>Надежда</dc:creator>
  <cp:lastModifiedBy>Liliy</cp:lastModifiedBy>
  <cp:revision>12</cp:revision>
  <dcterms:created xsi:type="dcterms:W3CDTF">2019-07-30T16:07:19Z</dcterms:created>
  <dcterms:modified xsi:type="dcterms:W3CDTF">2023-11-26T09:22:21Z</dcterms:modified>
</cp:coreProperties>
</file>