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7" r:id="rId2"/>
    <p:sldId id="336" r:id="rId3"/>
    <p:sldId id="334" r:id="rId4"/>
    <p:sldId id="335" r:id="rId5"/>
    <p:sldId id="337" r:id="rId6"/>
    <p:sldId id="323" r:id="rId7"/>
    <p:sldId id="302" r:id="rId8"/>
    <p:sldId id="324" r:id="rId9"/>
    <p:sldId id="348" r:id="rId10"/>
    <p:sldId id="326" r:id="rId11"/>
    <p:sldId id="329" r:id="rId12"/>
    <p:sldId id="341" r:id="rId13"/>
    <p:sldId id="342" r:id="rId14"/>
    <p:sldId id="330" r:id="rId15"/>
    <p:sldId id="338" r:id="rId16"/>
    <p:sldId id="349" r:id="rId17"/>
    <p:sldId id="347" r:id="rId18"/>
    <p:sldId id="345" r:id="rId19"/>
    <p:sldId id="344" r:id="rId20"/>
    <p:sldId id="343" r:id="rId21"/>
    <p:sldId id="346" r:id="rId22"/>
    <p:sldId id="307" r:id="rId23"/>
    <p:sldId id="31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0000"/>
    <a:srgbClr val="CCFF66"/>
    <a:srgbClr val="FFFFFF"/>
    <a:srgbClr val="FFCCFF"/>
    <a:srgbClr val="FFCCCC"/>
    <a:srgbClr val="FF6600"/>
    <a:srgbClr val="FF0066"/>
    <a:srgbClr val="800000"/>
    <a:srgbClr val="B9A1FD"/>
    <a:srgbClr val="A2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19" autoAdjust="0"/>
    <p:restoredTop sz="94700" autoAdjust="0"/>
  </p:normalViewPr>
  <p:slideViewPr>
    <p:cSldViewPr>
      <p:cViewPr>
        <p:scale>
          <a:sx n="114" d="100"/>
          <a:sy n="114" d="100"/>
        </p:scale>
        <p:origin x="-15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91.jpeg"/><Relationship Id="rId1" Type="http://schemas.openxmlformats.org/officeDocument/2006/relationships/image" Target="../media/image8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CB4AB0-45F9-43E0-BCAF-54FE46A692B8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49580ED0-CBEE-487C-B469-7131EB60C803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i="1" dirty="0" smtClean="0">
              <a:solidFill>
                <a:schemeClr val="tx1"/>
              </a:solidFill>
            </a:rPr>
            <a:t>методическая работа с педагогами</a:t>
          </a:r>
          <a:endParaRPr lang="ru-RU" sz="2400" dirty="0">
            <a:solidFill>
              <a:schemeClr val="tx1"/>
            </a:solidFill>
          </a:endParaRPr>
        </a:p>
      </dgm:t>
    </dgm:pt>
    <dgm:pt modelId="{07D42DE8-DBC1-462A-A3F7-26E302561AC9}" type="parTrans" cxnId="{FAEC01B7-B975-46A5-B3FD-91D5438FC2C6}">
      <dgm:prSet/>
      <dgm:spPr/>
      <dgm:t>
        <a:bodyPr/>
        <a:lstStyle/>
        <a:p>
          <a:endParaRPr lang="ru-RU"/>
        </a:p>
      </dgm:t>
    </dgm:pt>
    <dgm:pt modelId="{6F85B92B-5BBA-4E2B-A496-54393D2177D6}" type="sibTrans" cxnId="{FAEC01B7-B975-46A5-B3FD-91D5438FC2C6}">
      <dgm:prSet/>
      <dgm:spPr/>
      <dgm:t>
        <a:bodyPr/>
        <a:lstStyle/>
        <a:p>
          <a:endParaRPr lang="ru-RU"/>
        </a:p>
      </dgm:t>
    </dgm:pt>
    <dgm:pt modelId="{41907A4C-2284-44F4-915D-5E3249A3D3F9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i="1" dirty="0" smtClean="0">
              <a:solidFill>
                <a:schemeClr val="tx1"/>
              </a:solidFill>
            </a:rPr>
            <a:t>работа с детьми</a:t>
          </a:r>
          <a:endParaRPr lang="ru-RU" sz="2400" dirty="0">
            <a:solidFill>
              <a:schemeClr val="tx1"/>
            </a:solidFill>
          </a:endParaRPr>
        </a:p>
      </dgm:t>
    </dgm:pt>
    <dgm:pt modelId="{9B21FEB6-AB6F-4FCC-810B-4F3C351D14DF}" type="parTrans" cxnId="{7980E3F5-39A9-4F2B-8804-3B9363C0A9D0}">
      <dgm:prSet/>
      <dgm:spPr/>
      <dgm:t>
        <a:bodyPr/>
        <a:lstStyle/>
        <a:p>
          <a:endParaRPr lang="ru-RU"/>
        </a:p>
      </dgm:t>
    </dgm:pt>
    <dgm:pt modelId="{0D6102E5-1CAC-488A-961B-5EDF3E8F3A02}" type="sibTrans" cxnId="{7980E3F5-39A9-4F2B-8804-3B9363C0A9D0}">
      <dgm:prSet/>
      <dgm:spPr/>
      <dgm:t>
        <a:bodyPr/>
        <a:lstStyle/>
        <a:p>
          <a:endParaRPr lang="ru-RU"/>
        </a:p>
      </dgm:t>
    </dgm:pt>
    <dgm:pt modelId="{1E58997A-E917-4F31-BCAB-FFAEA64B1D6F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i="1" dirty="0" smtClean="0">
              <a:solidFill>
                <a:schemeClr val="tx1"/>
              </a:solidFill>
            </a:rPr>
            <a:t>работа с родителями</a:t>
          </a:r>
          <a:endParaRPr lang="ru-RU" sz="2400" dirty="0">
            <a:solidFill>
              <a:schemeClr val="tx1"/>
            </a:solidFill>
          </a:endParaRPr>
        </a:p>
      </dgm:t>
    </dgm:pt>
    <dgm:pt modelId="{8745CCF0-C488-4AAF-B830-A3FFC6F916F6}" type="parTrans" cxnId="{CA014872-6232-4922-B209-A3F9A3592469}">
      <dgm:prSet/>
      <dgm:spPr/>
      <dgm:t>
        <a:bodyPr/>
        <a:lstStyle/>
        <a:p>
          <a:endParaRPr lang="ru-RU"/>
        </a:p>
      </dgm:t>
    </dgm:pt>
    <dgm:pt modelId="{CC7515C4-A308-43DA-97E8-7895ECD2E56D}" type="sibTrans" cxnId="{CA014872-6232-4922-B209-A3F9A3592469}">
      <dgm:prSet/>
      <dgm:spPr/>
      <dgm:t>
        <a:bodyPr/>
        <a:lstStyle/>
        <a:p>
          <a:endParaRPr lang="ru-RU"/>
        </a:p>
      </dgm:t>
    </dgm:pt>
    <dgm:pt modelId="{96B198B0-A6AD-4EE1-8C5A-FF3906338FA5}" type="pres">
      <dgm:prSet presAssocID="{5ACB4AB0-45F9-43E0-BCAF-54FE46A692B8}" presName="linearFlow" presStyleCnt="0">
        <dgm:presLayoutVars>
          <dgm:dir/>
          <dgm:resizeHandles val="exact"/>
        </dgm:presLayoutVars>
      </dgm:prSet>
      <dgm:spPr/>
    </dgm:pt>
    <dgm:pt modelId="{82FC7047-2AB3-4216-B974-7B017E9C49FF}" type="pres">
      <dgm:prSet presAssocID="{49580ED0-CBEE-487C-B469-7131EB60C803}" presName="composite" presStyleCnt="0"/>
      <dgm:spPr/>
    </dgm:pt>
    <dgm:pt modelId="{6AAEC5FE-8F72-4836-82D8-7B940ACC51DB}" type="pres">
      <dgm:prSet presAssocID="{49580ED0-CBEE-487C-B469-7131EB60C803}" presName="imgShp" presStyleLbl="fgImgPlace1" presStyleIdx="0" presStyleCnt="3" custScaleX="188864" custScaleY="112162" custLinFactNeighborX="-26250" custLinFactNeighborY="-295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9DF5410-2AF0-4099-A769-BDDFAA7CFC6F}" type="pres">
      <dgm:prSet presAssocID="{49580ED0-CBEE-487C-B469-7131EB60C803}" presName="txShp" presStyleLbl="node1" presStyleIdx="0" presStyleCnt="3" custScaleX="113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96134-E5FA-432C-BE6E-1EF91A375EEB}" type="pres">
      <dgm:prSet presAssocID="{6F85B92B-5BBA-4E2B-A496-54393D2177D6}" presName="spacing" presStyleCnt="0"/>
      <dgm:spPr/>
    </dgm:pt>
    <dgm:pt modelId="{EF6D6511-BB5A-4D01-AF8C-63886957D9B3}" type="pres">
      <dgm:prSet presAssocID="{41907A4C-2284-44F4-915D-5E3249A3D3F9}" presName="composite" presStyleCnt="0"/>
      <dgm:spPr/>
    </dgm:pt>
    <dgm:pt modelId="{B6DA2331-F230-4CD7-84C0-774137F677EE}" type="pres">
      <dgm:prSet presAssocID="{41907A4C-2284-44F4-915D-5E3249A3D3F9}" presName="imgShp" presStyleLbl="fgImgPlace1" presStyleIdx="1" presStyleCnt="3" custScaleX="178941" custScaleY="107162" custLinFactNeighborX="-41619" custLinFactNeighborY="-2060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DB239EC-0A85-442F-A6AB-EEB5D02603FB}" type="pres">
      <dgm:prSet presAssocID="{41907A4C-2284-44F4-915D-5E3249A3D3F9}" presName="txShp" presStyleLbl="node1" presStyleIdx="1" presStyleCnt="3" custScaleY="97997" custLinFactNeighborX="549" custLinFactNeighborY="-190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BC3E3-E273-405A-B8EB-76FDF68CB42D}" type="pres">
      <dgm:prSet presAssocID="{0D6102E5-1CAC-488A-961B-5EDF3E8F3A02}" presName="spacing" presStyleCnt="0"/>
      <dgm:spPr/>
    </dgm:pt>
    <dgm:pt modelId="{2135ACDD-18C1-407F-A28F-21BEBF759574}" type="pres">
      <dgm:prSet presAssocID="{1E58997A-E917-4F31-BCAB-FFAEA64B1D6F}" presName="composite" presStyleCnt="0"/>
      <dgm:spPr/>
    </dgm:pt>
    <dgm:pt modelId="{83BF84C9-6571-411A-98A2-9F51BEECC0EF}" type="pres">
      <dgm:prSet presAssocID="{1E58997A-E917-4F31-BCAB-FFAEA64B1D6F}" presName="imgShp" presStyleLbl="fgImgPlace1" presStyleIdx="2" presStyleCnt="3" custScaleX="181346" custScaleY="115946" custLinFactNeighborX="-39474" custLinFactNeighborY="-3507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62B5D63-D46C-4D0A-838B-E95FA9C272E8}" type="pres">
      <dgm:prSet presAssocID="{1E58997A-E917-4F31-BCAB-FFAEA64B1D6F}" presName="txShp" presStyleLbl="node1" presStyleIdx="2" presStyleCnt="3" custLinFactNeighborX="-544" custLinFactNeighborY="-49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1AC7E-F993-4213-B28C-488DCCD7BFFF}" type="presOf" srcId="{41907A4C-2284-44F4-915D-5E3249A3D3F9}" destId="{ADB239EC-0A85-442F-A6AB-EEB5D02603FB}" srcOrd="0" destOrd="0" presId="urn:microsoft.com/office/officeart/2005/8/layout/vList3#1"/>
    <dgm:cxn modelId="{7980E3F5-39A9-4F2B-8804-3B9363C0A9D0}" srcId="{5ACB4AB0-45F9-43E0-BCAF-54FE46A692B8}" destId="{41907A4C-2284-44F4-915D-5E3249A3D3F9}" srcOrd="1" destOrd="0" parTransId="{9B21FEB6-AB6F-4FCC-810B-4F3C351D14DF}" sibTransId="{0D6102E5-1CAC-488A-961B-5EDF3E8F3A02}"/>
    <dgm:cxn modelId="{9125A521-8BA4-4A57-A795-3361A1D5D5D3}" type="presOf" srcId="{5ACB4AB0-45F9-43E0-BCAF-54FE46A692B8}" destId="{96B198B0-A6AD-4EE1-8C5A-FF3906338FA5}" srcOrd="0" destOrd="0" presId="urn:microsoft.com/office/officeart/2005/8/layout/vList3#1"/>
    <dgm:cxn modelId="{FD23CC39-C4BF-4F9C-911A-9514D37D27F9}" type="presOf" srcId="{1E58997A-E917-4F31-BCAB-FFAEA64B1D6F}" destId="{862B5D63-D46C-4D0A-838B-E95FA9C272E8}" srcOrd="0" destOrd="0" presId="urn:microsoft.com/office/officeart/2005/8/layout/vList3#1"/>
    <dgm:cxn modelId="{606A4CCA-F9FE-49A6-B87C-75D1B2A6E3D8}" type="presOf" srcId="{49580ED0-CBEE-487C-B469-7131EB60C803}" destId="{99DF5410-2AF0-4099-A769-BDDFAA7CFC6F}" srcOrd="0" destOrd="0" presId="urn:microsoft.com/office/officeart/2005/8/layout/vList3#1"/>
    <dgm:cxn modelId="{CA014872-6232-4922-B209-A3F9A3592469}" srcId="{5ACB4AB0-45F9-43E0-BCAF-54FE46A692B8}" destId="{1E58997A-E917-4F31-BCAB-FFAEA64B1D6F}" srcOrd="2" destOrd="0" parTransId="{8745CCF0-C488-4AAF-B830-A3FFC6F916F6}" sibTransId="{CC7515C4-A308-43DA-97E8-7895ECD2E56D}"/>
    <dgm:cxn modelId="{FAEC01B7-B975-46A5-B3FD-91D5438FC2C6}" srcId="{5ACB4AB0-45F9-43E0-BCAF-54FE46A692B8}" destId="{49580ED0-CBEE-487C-B469-7131EB60C803}" srcOrd="0" destOrd="0" parTransId="{07D42DE8-DBC1-462A-A3F7-26E302561AC9}" sibTransId="{6F85B92B-5BBA-4E2B-A496-54393D2177D6}"/>
    <dgm:cxn modelId="{9CA5C4C9-E2CA-4E34-88A8-53AEAF725EDF}" type="presParOf" srcId="{96B198B0-A6AD-4EE1-8C5A-FF3906338FA5}" destId="{82FC7047-2AB3-4216-B974-7B017E9C49FF}" srcOrd="0" destOrd="0" presId="urn:microsoft.com/office/officeart/2005/8/layout/vList3#1"/>
    <dgm:cxn modelId="{75C8D7AB-4B0C-45DE-84DE-B4E18D701698}" type="presParOf" srcId="{82FC7047-2AB3-4216-B974-7B017E9C49FF}" destId="{6AAEC5FE-8F72-4836-82D8-7B940ACC51DB}" srcOrd="0" destOrd="0" presId="urn:microsoft.com/office/officeart/2005/8/layout/vList3#1"/>
    <dgm:cxn modelId="{4DE8509D-26FB-41DA-86E3-4BF9AABFDFFF}" type="presParOf" srcId="{82FC7047-2AB3-4216-B974-7B017E9C49FF}" destId="{99DF5410-2AF0-4099-A769-BDDFAA7CFC6F}" srcOrd="1" destOrd="0" presId="urn:microsoft.com/office/officeart/2005/8/layout/vList3#1"/>
    <dgm:cxn modelId="{5D83710F-D4C5-436F-8325-FD760595AD65}" type="presParOf" srcId="{96B198B0-A6AD-4EE1-8C5A-FF3906338FA5}" destId="{D2996134-E5FA-432C-BE6E-1EF91A375EEB}" srcOrd="1" destOrd="0" presId="urn:microsoft.com/office/officeart/2005/8/layout/vList3#1"/>
    <dgm:cxn modelId="{D3763F7F-406B-4A21-9E05-D997CE7CCE8E}" type="presParOf" srcId="{96B198B0-A6AD-4EE1-8C5A-FF3906338FA5}" destId="{EF6D6511-BB5A-4D01-AF8C-63886957D9B3}" srcOrd="2" destOrd="0" presId="urn:microsoft.com/office/officeart/2005/8/layout/vList3#1"/>
    <dgm:cxn modelId="{F16C2B5A-2EB5-43DD-9ABB-D18223F781CD}" type="presParOf" srcId="{EF6D6511-BB5A-4D01-AF8C-63886957D9B3}" destId="{B6DA2331-F230-4CD7-84C0-774137F677EE}" srcOrd="0" destOrd="0" presId="urn:microsoft.com/office/officeart/2005/8/layout/vList3#1"/>
    <dgm:cxn modelId="{8402375C-9C9B-43E4-95EA-B1C0BED9D322}" type="presParOf" srcId="{EF6D6511-BB5A-4D01-AF8C-63886957D9B3}" destId="{ADB239EC-0A85-442F-A6AB-EEB5D02603FB}" srcOrd="1" destOrd="0" presId="urn:microsoft.com/office/officeart/2005/8/layout/vList3#1"/>
    <dgm:cxn modelId="{9E31D077-A3F2-4292-B8CD-547F8BDE5C53}" type="presParOf" srcId="{96B198B0-A6AD-4EE1-8C5A-FF3906338FA5}" destId="{2DEBC3E3-E273-405A-B8EB-76FDF68CB42D}" srcOrd="3" destOrd="0" presId="urn:microsoft.com/office/officeart/2005/8/layout/vList3#1"/>
    <dgm:cxn modelId="{A3A4CAB8-BFAD-46DC-97C8-6E55189EF6DD}" type="presParOf" srcId="{96B198B0-A6AD-4EE1-8C5A-FF3906338FA5}" destId="{2135ACDD-18C1-407F-A28F-21BEBF759574}" srcOrd="4" destOrd="0" presId="urn:microsoft.com/office/officeart/2005/8/layout/vList3#1"/>
    <dgm:cxn modelId="{2468610C-CE60-4A1C-963F-595EBCCD9AEE}" type="presParOf" srcId="{2135ACDD-18C1-407F-A28F-21BEBF759574}" destId="{83BF84C9-6571-411A-98A2-9F51BEECC0EF}" srcOrd="0" destOrd="0" presId="urn:microsoft.com/office/officeart/2005/8/layout/vList3#1"/>
    <dgm:cxn modelId="{B76EB64D-253C-48D0-83F5-8A4CB7881063}" type="presParOf" srcId="{2135ACDD-18C1-407F-A28F-21BEBF759574}" destId="{862B5D63-D46C-4D0A-838B-E95FA9C272E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DF5410-2AF0-4099-A769-BDDFAA7CFC6F}">
      <dsp:nvSpPr>
        <dsp:cNvPr id="0" name=""/>
        <dsp:cNvSpPr/>
      </dsp:nvSpPr>
      <dsp:spPr>
        <a:xfrm rot="10800000">
          <a:off x="1270830" y="72295"/>
          <a:ext cx="5518383" cy="1175220"/>
        </a:xfrm>
        <a:prstGeom prst="homePlat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8240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chemeClr val="tx1"/>
              </a:solidFill>
            </a:rPr>
            <a:t>методическая работа с педагогами</a:t>
          </a:r>
          <a:endParaRPr lang="ru-RU" sz="2400" kern="1200" dirty="0">
            <a:solidFill>
              <a:schemeClr val="tx1"/>
            </a:solidFill>
          </a:endParaRPr>
        </a:p>
      </dsp:txBody>
      <dsp:txXfrm rot="10800000">
        <a:off x="1564635" y="72295"/>
        <a:ext cx="5224578" cy="1175220"/>
      </dsp:txXfrm>
    </dsp:sp>
    <dsp:sp modelId="{6AAEC5FE-8F72-4836-82D8-7B940ACC51DB}">
      <dsp:nvSpPr>
        <dsp:cNvPr id="0" name=""/>
        <dsp:cNvSpPr/>
      </dsp:nvSpPr>
      <dsp:spPr>
        <a:xfrm>
          <a:off x="188934" y="0"/>
          <a:ext cx="2219568" cy="13181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B239EC-0A85-442F-A6AB-EEB5D02603FB}">
      <dsp:nvSpPr>
        <dsp:cNvPr id="0" name=""/>
        <dsp:cNvSpPr/>
      </dsp:nvSpPr>
      <dsp:spPr>
        <a:xfrm rot="10800000">
          <a:off x="1772853" y="1499626"/>
          <a:ext cx="4845618" cy="1151680"/>
        </a:xfrm>
        <a:prstGeom prst="homePlat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8240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chemeClr val="tx1"/>
              </a:solidFill>
            </a:rPr>
            <a:t>работа с детьми</a:t>
          </a:r>
          <a:endParaRPr lang="ru-RU" sz="2400" kern="1200" dirty="0">
            <a:solidFill>
              <a:schemeClr val="tx1"/>
            </a:solidFill>
          </a:endParaRPr>
        </a:p>
      </dsp:txBody>
      <dsp:txXfrm rot="10800000">
        <a:off x="2060773" y="1499626"/>
        <a:ext cx="4557698" cy="1151680"/>
      </dsp:txXfrm>
    </dsp:sp>
    <dsp:sp modelId="{B6DA2331-F230-4CD7-84C0-774137F677EE}">
      <dsp:nvSpPr>
        <dsp:cNvPr id="0" name=""/>
        <dsp:cNvSpPr/>
      </dsp:nvSpPr>
      <dsp:spPr>
        <a:xfrm>
          <a:off x="205660" y="1427615"/>
          <a:ext cx="2102951" cy="125938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5D63-D46C-4D0A-838B-E95FA9C272E8}">
      <dsp:nvSpPr>
        <dsp:cNvPr id="0" name=""/>
        <dsp:cNvSpPr/>
      </dsp:nvSpPr>
      <dsp:spPr>
        <a:xfrm rot="10800000">
          <a:off x="1726956" y="2795768"/>
          <a:ext cx="4845618" cy="1175220"/>
        </a:xfrm>
        <a:prstGeom prst="homePlat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8240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chemeClr val="tx1"/>
              </a:solidFill>
            </a:rPr>
            <a:t>работа с родителями</a:t>
          </a:r>
          <a:endParaRPr lang="ru-RU" sz="2400" kern="1200" dirty="0">
            <a:solidFill>
              <a:schemeClr val="tx1"/>
            </a:solidFill>
          </a:endParaRPr>
        </a:p>
      </dsp:txBody>
      <dsp:txXfrm rot="10800000">
        <a:off x="2020761" y="2795768"/>
        <a:ext cx="4551813" cy="1175220"/>
      </dsp:txXfrm>
    </dsp:sp>
    <dsp:sp modelId="{83BF84C9-6571-411A-98A2-9F51BEECC0EF}">
      <dsp:nvSpPr>
        <dsp:cNvPr id="0" name=""/>
        <dsp:cNvSpPr/>
      </dsp:nvSpPr>
      <dsp:spPr>
        <a:xfrm>
          <a:off x="223802" y="2867786"/>
          <a:ext cx="2131215" cy="136262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0D11A-0CD9-41D5-B72C-B82364072381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8B851-4984-44A9-8553-BD10DC337C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855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педсовете было принято решение: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8B851-4984-44A9-8553-BD10DC337CB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8836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8B851-4984-44A9-8553-BD10DC337CB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0997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2D9736-5A3E-430C-93B4-745DA97470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A3428-4AAD-4714-AC6B-EF184B62F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1B81-D943-4A3E-9AD6-84DEAD35A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F696A-A380-4486-87D9-832D5AF9E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868363"/>
            <a:ext cx="7924800" cy="5151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5E6D2-8666-4580-A5BF-8794A589E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EA385-F78F-427D-AE52-627DE82F7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A0A37-A0C4-4158-A13B-79BFECF2E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29726-D18D-4226-A333-3320BCDFE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23B8E-3724-49AF-A808-EEA1329F3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A504C-3707-45A7-B1C4-7AA7748C1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6109B-3471-46B5-94B9-B11B7E29C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8B960-96CF-45E8-9BAA-66743FD25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0EBEC-5626-4320-860B-4FC494582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125EFD1B-6456-4B2B-9A78-B33884DB1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2"/>
          <p:cNvSpPr>
            <a:spLocks noChangeArrowheads="1" noChangeShapeType="1" noTextEdit="1"/>
          </p:cNvSpPr>
          <p:nvPr/>
        </p:nvSpPr>
        <p:spPr bwMode="auto">
          <a:xfrm>
            <a:off x="1285875" y="3357563"/>
            <a:ext cx="7561263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5400" i="1" kern="1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692696"/>
            <a:ext cx="75963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eaLnBrk="1" hangingPunct="1">
              <a:defRPr/>
            </a:pPr>
            <a:r>
              <a:rPr lang="ru-RU" altLang="ru-RU" sz="54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ru-RU" sz="24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142984"/>
            <a:ext cx="6696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«Преемственность дошкольного и начального образования в рамках ФГОС »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3108" y="4857760"/>
            <a:ext cx="6400800" cy="1752600"/>
          </a:xfrm>
        </p:spPr>
        <p:txBody>
          <a:bodyPr/>
          <a:lstStyle/>
          <a:p>
            <a:pPr algn="r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Подготовили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учителя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начальных классов:</a:t>
            </a:r>
          </a:p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Езерская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Н.Н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Пересада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Н.Р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., </a:t>
            </a:r>
          </a:p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Морева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М.А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Барабанова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С.П.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428604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 «Комплекс средняя общеобразовательная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школа-детский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сад»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2262" y="328007"/>
            <a:ext cx="8207375" cy="792162"/>
          </a:xfrm>
        </p:spPr>
        <p:txBody>
          <a:bodyPr/>
          <a:lstStyle/>
          <a:p>
            <a:pPr eaLnBrk="1" hangingPunct="1"/>
            <a:r>
              <a:rPr lang="ru-RU" altLang="ru-RU" sz="3200" b="1" i="1" dirty="0" smtClean="0">
                <a:solidFill>
                  <a:srgbClr val="C00000"/>
                </a:solidFill>
              </a:rPr>
              <a:t>Формы работы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22262" y="1735480"/>
            <a:ext cx="3313634" cy="16215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000" b="1" dirty="0" smtClean="0"/>
              <a:t>Работа с родителями: </a:t>
            </a:r>
          </a:p>
          <a:p>
            <a:r>
              <a:rPr lang="ru-RU" dirty="0" smtClean="0"/>
              <a:t>1.Родительские собрания</a:t>
            </a:r>
          </a:p>
          <a:p>
            <a:r>
              <a:rPr lang="ru-RU" dirty="0" smtClean="0"/>
              <a:t>2.Дни открытых дверей </a:t>
            </a:r>
          </a:p>
          <a:p>
            <a:r>
              <a:rPr lang="ru-RU" dirty="0" smtClean="0"/>
              <a:t>3.Проведение </a:t>
            </a:r>
            <a:r>
              <a:rPr lang="ru-RU" dirty="0"/>
              <a:t>анкетирования </a:t>
            </a:r>
            <a:endParaRPr lang="ru-RU" altLang="ru-RU" b="1" dirty="0">
              <a:solidFill>
                <a:srgbClr val="002060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971600" y="3717033"/>
            <a:ext cx="7560840" cy="1944216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2000" b="1" dirty="0" smtClean="0"/>
              <a:t>Работа с детьми:</a:t>
            </a:r>
          </a:p>
          <a:p>
            <a:r>
              <a:rPr lang="ru-RU" alt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/>
              <a:t>1.Экскурсия </a:t>
            </a:r>
            <a:r>
              <a:rPr lang="ru-RU" sz="2000" dirty="0"/>
              <a:t>« Знакомство со школой»</a:t>
            </a:r>
          </a:p>
          <a:p>
            <a:r>
              <a:rPr lang="ru-RU" sz="2000" dirty="0" smtClean="0"/>
              <a:t> 2.Участие </a:t>
            </a:r>
            <a:r>
              <a:rPr lang="ru-RU" sz="2000" dirty="0"/>
              <a:t>в совместных праздниках и спортивных мероприятиях</a:t>
            </a:r>
          </a:p>
          <a:p>
            <a:r>
              <a:rPr lang="ru-RU" sz="2000" dirty="0" smtClean="0"/>
              <a:t> 3. Посещение </a:t>
            </a:r>
            <a:r>
              <a:rPr lang="ru-RU" sz="2000" dirty="0"/>
              <a:t>кружков доп. образования</a:t>
            </a:r>
            <a:r>
              <a:rPr lang="ru-RU" sz="2000" dirty="0" smtClean="0"/>
              <a:t>: </a:t>
            </a:r>
            <a:r>
              <a:rPr lang="ru-RU" sz="2000" dirty="0"/>
              <a:t>«Будущий первоклассник», </a:t>
            </a:r>
            <a:endParaRPr lang="ru-RU" sz="2000" dirty="0" smtClean="0"/>
          </a:p>
          <a:p>
            <a:r>
              <a:rPr lang="ru-RU" sz="2000" dirty="0" smtClean="0"/>
              <a:t>     «</a:t>
            </a:r>
            <a:r>
              <a:rPr lang="ru-RU" sz="2000" dirty="0"/>
              <a:t>Ментальная арифметика», « Мир глины и стекла». </a:t>
            </a:r>
            <a:endParaRPr lang="ru-RU" altLang="ru-RU" sz="2000" b="1" dirty="0">
              <a:solidFill>
                <a:srgbClr val="002060"/>
              </a:solidFill>
            </a:endParaRPr>
          </a:p>
          <a:p>
            <a:pPr algn="ctr" eaLnBrk="1" hangingPunct="1"/>
            <a:endParaRPr lang="ru-RU" altLang="ru-RU" sz="2000" dirty="0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4355976" y="1318875"/>
            <a:ext cx="4644008" cy="2038117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000" b="1" dirty="0" smtClean="0"/>
              <a:t>Работа с педагогами и воспитателями:</a:t>
            </a:r>
          </a:p>
          <a:p>
            <a:pPr eaLnBrk="1" hangingPunct="1"/>
            <a:r>
              <a:rPr lang="ru-RU" altLang="ru-RU" sz="2000" b="1" dirty="0" smtClean="0"/>
              <a:t>1.</a:t>
            </a:r>
            <a:r>
              <a:rPr lang="ru-RU" altLang="ru-RU" dirty="0" smtClean="0"/>
              <a:t>Проект «Одаренные </a:t>
            </a:r>
            <a:r>
              <a:rPr lang="ru-RU" altLang="ru-RU" dirty="0"/>
              <a:t>дети»</a:t>
            </a:r>
          </a:p>
          <a:p>
            <a:pPr eaLnBrk="1" hangingPunct="1"/>
            <a:r>
              <a:rPr lang="ru-RU" altLang="ru-RU" dirty="0" smtClean="0"/>
              <a:t>2.Проведение </a:t>
            </a:r>
            <a:r>
              <a:rPr lang="ru-RU" altLang="ru-RU" dirty="0"/>
              <a:t>диагностики </a:t>
            </a:r>
            <a:endParaRPr lang="ru-RU" altLang="ru-RU" dirty="0" smtClean="0"/>
          </a:p>
          <a:p>
            <a:pPr eaLnBrk="1" hangingPunct="1"/>
            <a:r>
              <a:rPr lang="ru-RU" altLang="ru-RU" dirty="0" smtClean="0"/>
              <a:t>по </a:t>
            </a:r>
            <a:r>
              <a:rPr lang="ru-RU" altLang="ru-RU" dirty="0"/>
              <a:t>определению готовности детей к школе </a:t>
            </a:r>
          </a:p>
          <a:p>
            <a:pPr eaLnBrk="1" hangingPunct="1"/>
            <a:r>
              <a:rPr lang="ru-RU" altLang="ru-RU" dirty="0" smtClean="0"/>
              <a:t>3.Открытые </a:t>
            </a:r>
            <a:r>
              <a:rPr lang="ru-RU" altLang="ru-RU" dirty="0"/>
              <a:t>занятия </a:t>
            </a:r>
          </a:p>
          <a:p>
            <a:pPr eaLnBrk="1" hangingPunct="1"/>
            <a:r>
              <a:rPr lang="ru-RU" altLang="ru-RU" dirty="0" smtClean="0"/>
              <a:t>4.Семинары</a:t>
            </a:r>
            <a:r>
              <a:rPr lang="ru-RU" altLang="ru-RU" dirty="0"/>
              <a:t>,  мастер- классы </a:t>
            </a:r>
          </a:p>
          <a:p>
            <a:pPr eaLnBrk="1" hangingPunct="1"/>
            <a:endParaRPr lang="ru-RU" altLang="ru-RU" sz="2000" b="1" dirty="0">
              <a:solidFill>
                <a:srgbClr val="002060"/>
              </a:solidFill>
            </a:endParaRP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H="1">
            <a:off x="1689892" y="923191"/>
            <a:ext cx="1081907" cy="79136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6240371" y="923192"/>
            <a:ext cx="581880" cy="35917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3995936" y="878619"/>
            <a:ext cx="88487" cy="28384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039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14375" y="1428750"/>
            <a:ext cx="7786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 b="1" dirty="0">
                <a:cs typeface="Times New Roman" pitchFamily="18" charset="0"/>
              </a:rPr>
              <a:t>  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Uchitel\Desktop\фото для семинара\HF7qlJfhVX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237" y="1556792"/>
            <a:ext cx="3960000" cy="297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3" descr="C:\Users\Uchitel\Desktop\фото для семинара\QcobWD3ftk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7270" y="2913750"/>
            <a:ext cx="3600000" cy="2775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2771800" y="620688"/>
            <a:ext cx="4320704" cy="72008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dirty="0">
                <a:solidFill>
                  <a:srgbClr val="FF0000"/>
                </a:solidFill>
                <a:latin typeface="Monotype Corsiva" pitchFamily="66" charset="0"/>
              </a:rPr>
              <a:t>День Знаний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школа\Desktop\Screenshot_20230209_083348_com.vkontakte.android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236" b="32233"/>
          <a:stretch/>
        </p:blipFill>
        <p:spPr bwMode="auto">
          <a:xfrm>
            <a:off x="4507284" y="2924944"/>
            <a:ext cx="4248472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411760" y="701704"/>
            <a:ext cx="5328592" cy="57606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Совместные праздники </a:t>
            </a:r>
          </a:p>
        </p:txBody>
      </p:sp>
      <p:pic>
        <p:nvPicPr>
          <p:cNvPr id="3074" name="Picture 2" descr="C:\Users\Uchitel\Desktop\фото для семинара\DSC_65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760" y="1340768"/>
            <a:ext cx="3960000" cy="262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660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3632" y="635819"/>
            <a:ext cx="3591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Югра многоликая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школа\Desktop\Screenshot_20230209_083244_com.vkontakte.android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495" b="31651"/>
          <a:stretch/>
        </p:blipFill>
        <p:spPr bwMode="auto">
          <a:xfrm>
            <a:off x="2049246" y="1254202"/>
            <a:ext cx="5810523" cy="44644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84173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8"/>
          <p:cNvSpPr txBox="1">
            <a:spLocks noChangeArrowheads="1"/>
          </p:cNvSpPr>
          <p:nvPr/>
        </p:nvSpPr>
        <p:spPr bwMode="auto">
          <a:xfrm>
            <a:off x="500063" y="1214438"/>
            <a:ext cx="8207375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10000"/>
              </a:lnSpc>
              <a:defRPr/>
            </a:pPr>
            <a:endParaRPr lang="ru-RU" sz="2800" b="1" i="1" dirty="0">
              <a:latin typeface="+mj-lt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14375" y="1428750"/>
            <a:ext cx="7786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 b="1" dirty="0">
                <a:cs typeface="Times New Roman" pitchFamily="18" charset="0"/>
              </a:rPr>
              <a:t>  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User\Desktop\Фотографии МБОУ СОШ №3\будущие 1-ки\DSC_16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94" r="10793" b="7095"/>
          <a:stretch>
            <a:fillRect/>
          </a:stretch>
        </p:blipFill>
        <p:spPr bwMode="auto">
          <a:xfrm>
            <a:off x="395536" y="1409875"/>
            <a:ext cx="3960000" cy="263467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" name="Picture 3" descr="C:\Users\User\Desktop\Фотографии МБОУ СОШ №3\будущие 1-ки\DSC_16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60" t="10301" r="20631"/>
          <a:stretch>
            <a:fillRect/>
          </a:stretch>
        </p:blipFill>
        <p:spPr>
          <a:xfrm>
            <a:off x="2639661" y="3789040"/>
            <a:ext cx="3960000" cy="2594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chitel\Desktop\фото для семинара\DSC_647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82143"/>
            <a:ext cx="3960000" cy="262288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2483768" y="548680"/>
            <a:ext cx="4734272" cy="77988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Экскурсия в школу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Uchitel\Desktop\фото для семинара\DSC_64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960000" cy="2622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C:\Users\Uchitel\Desktop\фото для семинара\DSC_6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12237"/>
            <a:ext cx="3960000" cy="2622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2479678" y="602439"/>
            <a:ext cx="5544616" cy="86409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День открытых дверей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085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41236" y="498281"/>
            <a:ext cx="5357671" cy="79136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Школа глазами дошкольников</a:t>
            </a:r>
          </a:p>
        </p:txBody>
      </p:sp>
      <p:pic>
        <p:nvPicPr>
          <p:cNvPr id="3074" name="Picture 2" descr="E:\фото для перезнтации по преемственности\CIMG1040.JPG"/>
          <p:cNvPicPr>
            <a:picLocks noChangeAspect="1" noChangeArrowheads="1"/>
          </p:cNvPicPr>
          <p:nvPr/>
        </p:nvPicPr>
        <p:blipFill>
          <a:blip r:embed="rId3" cstate="email">
            <a:lum bright="10000" contrast="40000"/>
          </a:blip>
          <a:srcRect/>
          <a:stretch>
            <a:fillRect/>
          </a:stretch>
        </p:blipFill>
        <p:spPr bwMode="auto">
          <a:xfrm>
            <a:off x="3419872" y="1844824"/>
            <a:ext cx="2519772" cy="167984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 descr="E:\фото для перезнтации по преемственности\CIMG1041.JPG"/>
          <p:cNvPicPr>
            <a:picLocks noChangeAspect="1" noChangeArrowheads="1"/>
          </p:cNvPicPr>
          <p:nvPr/>
        </p:nvPicPr>
        <p:blipFill>
          <a:blip r:embed="rId4" cstate="email">
            <a:lum bright="10000" contrast="40000"/>
          </a:blip>
          <a:srcRect/>
          <a:stretch>
            <a:fillRect/>
          </a:stretch>
        </p:blipFill>
        <p:spPr bwMode="auto">
          <a:xfrm>
            <a:off x="5436096" y="1268760"/>
            <a:ext cx="2304764" cy="153651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E:\фото для перезнтации по преемственности\CIMG1042.JPG"/>
          <p:cNvPicPr>
            <a:picLocks noChangeAspect="1" noChangeArrowheads="1"/>
          </p:cNvPicPr>
          <p:nvPr/>
        </p:nvPicPr>
        <p:blipFill>
          <a:blip r:embed="rId5" cstate="email">
            <a:lum bright="10000" contrast="40000"/>
          </a:blip>
          <a:srcRect/>
          <a:stretch>
            <a:fillRect/>
          </a:stretch>
        </p:blipFill>
        <p:spPr bwMode="auto">
          <a:xfrm>
            <a:off x="1619672" y="3429000"/>
            <a:ext cx="2160240" cy="144016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7" name="Picture 5" descr="E:\фото для перезнтации по преемственности\CIMG1044.JPG"/>
          <p:cNvPicPr>
            <a:picLocks noChangeAspect="1" noChangeArrowheads="1"/>
          </p:cNvPicPr>
          <p:nvPr/>
        </p:nvPicPr>
        <p:blipFill>
          <a:blip r:embed="rId6" cstate="email">
            <a:lum bright="10000" contrast="40000"/>
          </a:blip>
          <a:srcRect/>
          <a:stretch>
            <a:fillRect/>
          </a:stretch>
        </p:blipFill>
        <p:spPr bwMode="auto">
          <a:xfrm>
            <a:off x="6660232" y="4869160"/>
            <a:ext cx="1181877" cy="177281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8" name="Picture 6" descr="E:\фото для перезнтации по преемственности\CIMG1045.JPG"/>
          <p:cNvPicPr>
            <a:picLocks noChangeAspect="1" noChangeArrowheads="1"/>
          </p:cNvPicPr>
          <p:nvPr/>
        </p:nvPicPr>
        <p:blipFill>
          <a:blip r:embed="rId7" cstate="email">
            <a:lum bright="10000" contrast="40000"/>
          </a:blip>
          <a:srcRect/>
          <a:stretch>
            <a:fillRect/>
          </a:stretch>
        </p:blipFill>
        <p:spPr bwMode="auto">
          <a:xfrm>
            <a:off x="3419872" y="3789040"/>
            <a:ext cx="2051720" cy="136781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9" name="Picture 7" descr="E:\фото для перезнтации по преемственности\CIMG1046.JPG"/>
          <p:cNvPicPr>
            <a:picLocks noChangeAspect="1" noChangeArrowheads="1"/>
          </p:cNvPicPr>
          <p:nvPr/>
        </p:nvPicPr>
        <p:blipFill>
          <a:blip r:embed="rId8" cstate="email">
            <a:lum bright="10000" contrast="40000"/>
          </a:blip>
          <a:srcRect/>
          <a:stretch>
            <a:fillRect/>
          </a:stretch>
        </p:blipFill>
        <p:spPr bwMode="auto">
          <a:xfrm>
            <a:off x="5580112" y="3068960"/>
            <a:ext cx="2123728" cy="141581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80" name="Picture 8" descr="E:\фото для перезнтации по преемственности\CIMG1047.JPG"/>
          <p:cNvPicPr>
            <a:picLocks noChangeAspect="1" noChangeArrowheads="1"/>
          </p:cNvPicPr>
          <p:nvPr/>
        </p:nvPicPr>
        <p:blipFill>
          <a:blip r:embed="rId9" cstate="email">
            <a:lum bright="10000" contrast="40000"/>
          </a:blip>
          <a:srcRect/>
          <a:stretch>
            <a:fillRect/>
          </a:stretch>
        </p:blipFill>
        <p:spPr bwMode="auto">
          <a:xfrm>
            <a:off x="5220072" y="4437112"/>
            <a:ext cx="1547664" cy="103177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81" name="Picture 9" descr="E:\фото для перезнтации по преемственности\CIMG1050.JPG"/>
          <p:cNvPicPr>
            <a:picLocks noChangeAspect="1" noChangeArrowheads="1"/>
          </p:cNvPicPr>
          <p:nvPr/>
        </p:nvPicPr>
        <p:blipFill>
          <a:blip r:embed="rId10" cstate="email">
            <a:lum bright="10000" contrast="40000"/>
          </a:blip>
          <a:srcRect/>
          <a:stretch>
            <a:fillRect/>
          </a:stretch>
        </p:blipFill>
        <p:spPr bwMode="auto">
          <a:xfrm>
            <a:off x="1763688" y="5373216"/>
            <a:ext cx="1800200" cy="120013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82" name="Picture 10" descr="E:\фото для перезнтации по преемственности\CIMG1051.JPG"/>
          <p:cNvPicPr>
            <a:picLocks noChangeAspect="1" noChangeArrowheads="1"/>
          </p:cNvPicPr>
          <p:nvPr/>
        </p:nvPicPr>
        <p:blipFill>
          <a:blip r:embed="rId11" cstate="email">
            <a:lum bright="10000" contrast="40000"/>
          </a:blip>
          <a:srcRect/>
          <a:stretch>
            <a:fillRect/>
          </a:stretch>
        </p:blipFill>
        <p:spPr bwMode="auto">
          <a:xfrm>
            <a:off x="1475656" y="1700808"/>
            <a:ext cx="2011152" cy="134076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83" name="Picture 11" descr="E:\фото для перезнтации по преемственности\CIMG1052.JPG"/>
          <p:cNvPicPr>
            <a:picLocks noChangeAspect="1" noChangeArrowheads="1"/>
          </p:cNvPicPr>
          <p:nvPr/>
        </p:nvPicPr>
        <p:blipFill>
          <a:blip r:embed="rId12" cstate="email">
            <a:lum bright="10000" contrast="40000"/>
          </a:blip>
          <a:srcRect/>
          <a:stretch>
            <a:fillRect/>
          </a:stretch>
        </p:blipFill>
        <p:spPr bwMode="auto">
          <a:xfrm>
            <a:off x="4067944" y="5445224"/>
            <a:ext cx="1835696" cy="122379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94600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chitel\Desktop\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2254" y="3573016"/>
            <a:ext cx="4736526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chitel\Desktop\дом строим\IMG-b666b3a32fded0018202884b849b79fc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7563" y="1282754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фото\20220923_1036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991117" y="-963488"/>
            <a:ext cx="2520000" cy="18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фото\20220923_10365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82754"/>
            <a:ext cx="3488392" cy="2616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479678" y="602439"/>
            <a:ext cx="5544616" cy="666321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Спортивные мероприятия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42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школа\Desktop\IMG_20230209_15384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2" t="41807" r="5470" b="29877"/>
          <a:stretch/>
        </p:blipFill>
        <p:spPr bwMode="auto">
          <a:xfrm>
            <a:off x="2843808" y="3380944"/>
            <a:ext cx="3168352" cy="2568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" name="Picture 2" descr="F:\фото\photo_2023-02-09_15-16-4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505"/>
          <a:stretch/>
        </p:blipFill>
        <p:spPr bwMode="auto">
          <a:xfrm>
            <a:off x="5868144" y="1597680"/>
            <a:ext cx="3096344" cy="2884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PIC_016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262" r="31334" b="3279"/>
          <a:stretch>
            <a:fillRect/>
          </a:stretch>
        </p:blipFill>
        <p:spPr bwMode="auto">
          <a:xfrm>
            <a:off x="323527" y="1439336"/>
            <a:ext cx="2736305" cy="24443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411760" y="620688"/>
            <a:ext cx="5357671" cy="79136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Работа с родителями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125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школа\Desktop\IMG-e38bc6fa04f4ef1452435c243ae65bba-V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4024"/>
          <a:stretch/>
        </p:blipFill>
        <p:spPr bwMode="auto">
          <a:xfrm>
            <a:off x="423479" y="1700808"/>
            <a:ext cx="3960000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" name="Рисунок 2" descr="C:\Users\школа\Desktop\IMG-fa28c4193d92425d3af2606af5b02943-V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4895" r="16868"/>
          <a:stretch/>
        </p:blipFill>
        <p:spPr bwMode="auto">
          <a:xfrm>
            <a:off x="4499992" y="3208958"/>
            <a:ext cx="3960000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868318" y="692696"/>
            <a:ext cx="5069639" cy="69556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«Будущий первоклассник»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615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856" y="1268760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«…Школьное обучение никогда не начинается с пустого места, а всегда опирается на определенную стадию развития, проделанную ребенком ранее" </a:t>
            </a:r>
          </a:p>
          <a:p>
            <a:pPr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Л.С. Выготский</a:t>
            </a:r>
            <a:endParaRPr lang="ru-RU" sz="28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740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школа\Desktop\IMG-26a64ade032d1ba937866d080976a19a-V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76455"/>
            <a:ext cx="2508775" cy="4032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школа\Desktop\IMG-5a9836481f1f363cc6c09d2a9dd4bb15-V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475"/>
          <a:stretch/>
        </p:blipFill>
        <p:spPr bwMode="auto">
          <a:xfrm>
            <a:off x="4572000" y="1772816"/>
            <a:ext cx="2664296" cy="36635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707624" y="764704"/>
            <a:ext cx="5069639" cy="69556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«Мир глины и стекла»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112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051720" y="782064"/>
            <a:ext cx="5069639" cy="69556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«Ментальная арифметика»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Uchitel\Desktop\IMG-bc7790aaa23ccc16d1a124cab7acff15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81316"/>
            <a:ext cx="2952328" cy="392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chitel\Desktop\IMG-4364197ff3e7ed7fc4e5781ac60f8556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66812" y="-4191000"/>
            <a:ext cx="189787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chitel\Desktop\IMG-4364197ff3e7ed7fc4e5781ac60f8556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81317"/>
            <a:ext cx="2987892" cy="396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71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2976" y="3143248"/>
            <a:ext cx="72152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36600" eaLnBrk="1" hangingPunct="1">
              <a:buFontTx/>
              <a:buNone/>
            </a:pPr>
            <a:endParaRPr lang="ru-RU" sz="28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736600" eaLnBrk="1" hangingPunct="1">
              <a:buFontTx/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Быть готовым к школе уже сегодня не значит уметь читать, писать, считать.</a:t>
            </a:r>
          </a:p>
          <a:p>
            <a:pPr indent="736600" eaLnBrk="1" hangingPunct="1">
              <a:buFontTx/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Быть готовым к школе – значит быть готовым всему этому научиться.</a:t>
            </a:r>
          </a:p>
          <a:p>
            <a:pPr indent="736600" algn="r" eaLnBrk="1" hangingPunct="1">
              <a:buFontTx/>
              <a:buNone/>
            </a:pP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Л.Венгер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Лена\Desktop\06754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85794"/>
            <a:ext cx="3571900" cy="2678925"/>
          </a:xfrm>
          <a:prstGeom prst="rect">
            <a:avLst/>
          </a:prstGeom>
          <a:noFill/>
        </p:spPr>
      </p:pic>
      <p:pic>
        <p:nvPicPr>
          <p:cNvPr id="24579" name="Picture 3" descr="C:\Users\Лена\Desktop\Bryanskie-shkoli-poluchat-noveysh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714356"/>
            <a:ext cx="3643338" cy="2621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843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мелкую моторику: много лепить, рисовать, вырезать и клеить аппликации, штриховать картинки в книжках-раскрасках, не заходя за контур, собирать конструкции из мелких деталей конструктора.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Развивать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познавательные способности (память, внимание, восприятие, мышление).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Учить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ребёнком: имена родителей, домашний адрес, телефон, признаки времён года, названия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месяцев.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Рассказывать ребенку о правилах поведения в обществе.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тографии МБОУ СОШ №3\фото дпшро\Уч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200" t="27464" r="35329" b="41452"/>
          <a:stretch/>
        </p:blipFill>
        <p:spPr bwMode="auto">
          <a:xfrm>
            <a:off x="3161170" y="1052736"/>
            <a:ext cx="3427053" cy="3103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верх 5"/>
          <p:cNvSpPr/>
          <p:nvPr/>
        </p:nvSpPr>
        <p:spPr>
          <a:xfrm rot="1985387">
            <a:off x="1594343" y="3675725"/>
            <a:ext cx="1189841" cy="31096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Воспитатель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трелка вверх 6"/>
          <p:cNvSpPr/>
          <p:nvPr/>
        </p:nvSpPr>
        <p:spPr>
          <a:xfrm>
            <a:off x="4475518" y="3948461"/>
            <a:ext cx="972108" cy="27920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Родители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верх 7"/>
          <p:cNvSpPr/>
          <p:nvPr/>
        </p:nvSpPr>
        <p:spPr>
          <a:xfrm rot="19757739">
            <a:off x="6932405" y="3793823"/>
            <a:ext cx="1015993" cy="2755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Учитель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536" y="188641"/>
            <a:ext cx="8496944" cy="86409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Выпускник детского сада на пороге школы</a:t>
            </a:r>
          </a:p>
        </p:txBody>
      </p:sp>
    </p:spTree>
    <p:extLst>
      <p:ext uri="{BB962C8B-B14F-4D97-AF65-F5344CB8AC3E}">
        <p14:creationId xmlns:p14="http://schemas.microsoft.com/office/powerpoint/2010/main" xmlns="" val="372794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9552" y="980728"/>
            <a:ext cx="5832648" cy="512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332656"/>
            <a:ext cx="6768752" cy="79208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Результаты опроса родителей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6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nring.ru/images/blog/2/rebenok-ne-hochet-gotovitsya-k-shko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402" y="764704"/>
            <a:ext cx="3968441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73016"/>
            <a:ext cx="4744055" cy="21895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11960" y="980728"/>
            <a:ext cx="46805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Ребенок –   это тот самый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факел, который нужно зажечь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Факел олимпийского огня векто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7211" y="2852936"/>
            <a:ext cx="1338992" cy="280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87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96752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это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последовательный переход от одной ступени образования к другой, выражающийся в сохранении и постепенном изменении содержания, форм, методов, технологий обучения и воспитания.   </a:t>
            </a:r>
          </a:p>
        </p:txBody>
      </p:sp>
    </p:spTree>
    <p:extLst>
      <p:ext uri="{BB962C8B-B14F-4D97-AF65-F5344CB8AC3E}">
        <p14:creationId xmlns:p14="http://schemas.microsoft.com/office/powerpoint/2010/main" xmlns="" val="402859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642938" y="714375"/>
            <a:ext cx="82867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488808" y="899041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 dirty="0" smtClean="0"/>
              <a:t>     </a:t>
            </a:r>
            <a:endParaRPr lang="ru-RU" sz="2400" dirty="0"/>
          </a:p>
          <a:p>
            <a:pPr marL="342900" indent="-342900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8808" y="980728"/>
            <a:ext cx="847568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2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единого образовательного процесса, связывающего дошкольные и школьные годы.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6" y="1844825"/>
            <a:ext cx="8229600" cy="338437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alt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становлению социальной позиции будущих первоклассников, их адаптации к школе.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alt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инициативность, любознательность, творческие способности, обеспечивать их эмоциональное благополучие.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alt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становлению правильной позиции родителей  оказывать им помощь в подготовке детей к школе.</a:t>
            </a:r>
          </a:p>
        </p:txBody>
      </p:sp>
    </p:spTree>
    <p:extLst>
      <p:ext uri="{BB962C8B-B14F-4D97-AF65-F5344CB8AC3E}">
        <p14:creationId xmlns:p14="http://schemas.microsoft.com/office/powerpoint/2010/main" xmlns="" val="400980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sp>
        <p:nvSpPr>
          <p:cNvPr id="7173" name="Прямоугольник 13"/>
          <p:cNvSpPr>
            <a:spLocks noChangeArrowheads="1"/>
          </p:cNvSpPr>
          <p:nvPr/>
        </p:nvSpPr>
        <p:spPr bwMode="auto">
          <a:xfrm>
            <a:off x="1331913" y="3141663"/>
            <a:ext cx="396081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sz="2000" b="1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b="1">
              <a:solidFill>
                <a:srgbClr val="7030A0"/>
              </a:solidFill>
              <a:latin typeface="Monotype Corsiva" pitchFamily="66" charset="0"/>
            </a:endParaRPr>
          </a:p>
        </p:txBody>
      </p:sp>
      <p:graphicFrame>
        <p:nvGraphicFramePr>
          <p:cNvPr id="7" name="Схема 6">
            <a:hlinkClick r:id="" action="ppaction://noaction" highlightClick="1"/>
          </p:cNvPr>
          <p:cNvGraphicFramePr/>
          <p:nvPr>
            <p:extLst>
              <p:ext uri="{D42A27DB-BD31-4B8C-83A1-F6EECF244321}">
                <p14:modId xmlns:p14="http://schemas.microsoft.com/office/powerpoint/2010/main" xmlns="" val="449932198"/>
              </p:ext>
            </p:extLst>
          </p:nvPr>
        </p:nvGraphicFramePr>
        <p:xfrm>
          <a:off x="1142976" y="1857364"/>
          <a:ext cx="7286644" cy="464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267743" y="620688"/>
            <a:ext cx="5597525" cy="10772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Направления обеспечения преемственности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122012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2080</TotalTime>
  <Words>396</Words>
  <Application>Microsoft Office PowerPoint</Application>
  <PresentationFormat>Экран (4:3)</PresentationFormat>
  <Paragraphs>68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Формы работы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МОУ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136</cp:revision>
  <dcterms:created xsi:type="dcterms:W3CDTF">2008-11-30T08:50:27Z</dcterms:created>
  <dcterms:modified xsi:type="dcterms:W3CDTF">2023-11-26T09:30:37Z</dcterms:modified>
</cp:coreProperties>
</file>