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56" r:id="rId2"/>
    <p:sldId id="257" r:id="rId3"/>
    <p:sldId id="258" r:id="rId4"/>
    <p:sldId id="259" r:id="rId5"/>
    <p:sldId id="260" r:id="rId6"/>
    <p:sldId id="262" r:id="rId7"/>
    <p:sldId id="263" r:id="rId8"/>
    <p:sldId id="261"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4779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822457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9859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06597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01597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45631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984963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83402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75165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3329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26.11.2023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46033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26.11.2023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01813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26.11.2023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34085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26.11.2023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525815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217427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28920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26.11.2023</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935584604"/>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8520" y="1268760"/>
            <a:ext cx="8172400" cy="1938992"/>
          </a:xfrm>
          <a:prstGeom prst="rect">
            <a:avLst/>
          </a:prstGeom>
        </p:spPr>
        <p:txBody>
          <a:bodyPr wrap="square">
            <a:spAutoFit/>
          </a:bodyPr>
          <a:lstStyle/>
          <a:p>
            <a:pPr algn="ctr">
              <a:spcAft>
                <a:spcPts val="0"/>
              </a:spcAft>
            </a:pPr>
            <a:r>
              <a:rPr lang="ru-RU" sz="3600" b="1" dirty="0">
                <a:latin typeface="Times New Roman" panose="02020603050405020304" pitchFamily="18" charset="0"/>
                <a:ea typeface="Times New Roman" panose="02020603050405020304" pitchFamily="18" charset="0"/>
              </a:rPr>
              <a:t>Музыкальные </a:t>
            </a:r>
            <a:r>
              <a:rPr lang="ru-RU" sz="3600" b="1" dirty="0" smtClean="0">
                <a:latin typeface="Times New Roman" panose="02020603050405020304" pitchFamily="18" charset="0"/>
                <a:ea typeface="Times New Roman" panose="02020603050405020304" pitchFamily="18" charset="0"/>
              </a:rPr>
              <a:t>игрушки </a:t>
            </a:r>
          </a:p>
          <a:p>
            <a:pPr algn="ctr">
              <a:spcAft>
                <a:spcPts val="0"/>
              </a:spcAft>
            </a:pPr>
            <a:r>
              <a:rPr lang="ru-RU" sz="3600" b="1" dirty="0" smtClean="0">
                <a:latin typeface="Times New Roman" panose="02020603050405020304" pitchFamily="18" charset="0"/>
                <a:ea typeface="Times New Roman" panose="02020603050405020304" pitchFamily="18" charset="0"/>
              </a:rPr>
              <a:t>Играем </a:t>
            </a:r>
            <a:r>
              <a:rPr lang="ru-RU" sz="3600" b="1" dirty="0">
                <a:latin typeface="Times New Roman" panose="02020603050405020304" pitchFamily="18" charset="0"/>
                <a:ea typeface="Times New Roman" panose="02020603050405020304" pitchFamily="18" charset="0"/>
              </a:rPr>
              <a:t>и ребёнка </a:t>
            </a:r>
            <a:r>
              <a:rPr lang="ru-RU" sz="3600" b="1" dirty="0" smtClean="0">
                <a:latin typeface="Times New Roman" panose="02020603050405020304" pitchFamily="18" charset="0"/>
                <a:ea typeface="Times New Roman" panose="02020603050405020304" pitchFamily="18" charset="0"/>
              </a:rPr>
              <a:t>развиваем</a:t>
            </a:r>
            <a:endParaRPr lang="ru-RU" sz="1600" dirty="0">
              <a:latin typeface="Times New Roman" panose="02020603050405020304" pitchFamily="18" charset="0"/>
              <a:ea typeface="Times New Roman" panose="02020603050405020304" pitchFamily="18" charset="0"/>
            </a:endParaRPr>
          </a:p>
          <a:p>
            <a:pPr algn="ctr">
              <a:spcAft>
                <a:spcPts val="0"/>
              </a:spcAft>
            </a:pPr>
            <a:r>
              <a:rPr lang="ru-RU" sz="2400" b="1" dirty="0">
                <a:latin typeface="Times New Roman" panose="02020603050405020304" pitchFamily="18" charset="0"/>
                <a:ea typeface="Times New Roman" panose="02020603050405020304" pitchFamily="18" charset="0"/>
              </a:rPr>
              <a:t>Методическая разработка родительского собрания </a:t>
            </a:r>
            <a:endParaRPr lang="ru-RU" sz="2400" b="1" dirty="0" smtClean="0">
              <a:latin typeface="Times New Roman" panose="02020603050405020304" pitchFamily="18" charset="0"/>
              <a:ea typeface="Times New Roman" panose="02020603050405020304" pitchFamily="18" charset="0"/>
            </a:endParaRPr>
          </a:p>
          <a:p>
            <a:pPr algn="ctr">
              <a:spcAft>
                <a:spcPts val="0"/>
              </a:spcAft>
            </a:pPr>
            <a:r>
              <a:rPr lang="ru-RU" sz="2400" b="1" dirty="0">
                <a:latin typeface="Times New Roman" panose="02020603050405020304" pitchFamily="18" charset="0"/>
                <a:ea typeface="Times New Roman" panose="02020603050405020304" pitchFamily="18" charset="0"/>
              </a:rPr>
              <a:t>д</a:t>
            </a:r>
            <a:r>
              <a:rPr lang="ru-RU" sz="2400" b="1" dirty="0" smtClean="0">
                <a:latin typeface="Times New Roman" panose="02020603050405020304" pitchFamily="18" charset="0"/>
                <a:ea typeface="Times New Roman" panose="02020603050405020304" pitchFamily="18" charset="0"/>
              </a:rPr>
              <a:t>ля</a:t>
            </a:r>
            <a:r>
              <a:rPr lang="ru-RU" sz="2400" dirty="0" smtClean="0">
                <a:latin typeface="Times New Roman" panose="02020603050405020304" pitchFamily="18" charset="0"/>
                <a:ea typeface="Times New Roman" panose="02020603050405020304" pitchFamily="18" charset="0"/>
              </a:rPr>
              <a:t> </a:t>
            </a:r>
            <a:r>
              <a:rPr lang="ru-RU" sz="2400" b="1" dirty="0" smtClean="0">
                <a:latin typeface="Times New Roman" panose="02020603050405020304" pitchFamily="18" charset="0"/>
                <a:ea typeface="Times New Roman" panose="02020603050405020304" pitchFamily="18" charset="0"/>
              </a:rPr>
              <a:t>родителей </a:t>
            </a:r>
            <a:r>
              <a:rPr lang="ru-RU" sz="2400" b="1" dirty="0">
                <a:latin typeface="Times New Roman" panose="02020603050405020304" pitchFamily="18" charset="0"/>
                <a:ea typeface="Times New Roman" panose="02020603050405020304" pitchFamily="18" charset="0"/>
              </a:rPr>
              <a:t>детей младшей </a:t>
            </a:r>
            <a:r>
              <a:rPr lang="ru-RU" sz="2400" b="1" dirty="0" smtClean="0">
                <a:latin typeface="Times New Roman" panose="02020603050405020304" pitchFamily="18" charset="0"/>
                <a:ea typeface="Times New Roman" panose="02020603050405020304" pitchFamily="18" charset="0"/>
              </a:rPr>
              <a:t>группы</a:t>
            </a:r>
            <a:endParaRPr lang="ru-RU" sz="2400" dirty="0">
              <a:effectLst/>
              <a:latin typeface="Times New Roman" panose="02020603050405020304" pitchFamily="18" charset="0"/>
              <a:ea typeface="Times New Roman" panose="02020603050405020304" pitchFamily="18" charset="0"/>
            </a:endParaRPr>
          </a:p>
        </p:txBody>
      </p:sp>
      <p:sp>
        <p:nvSpPr>
          <p:cNvPr id="6" name="Прямоугольник 5"/>
          <p:cNvSpPr/>
          <p:nvPr/>
        </p:nvSpPr>
        <p:spPr>
          <a:xfrm>
            <a:off x="1907704" y="3577084"/>
            <a:ext cx="6552728" cy="1892826"/>
          </a:xfrm>
          <a:prstGeom prst="rect">
            <a:avLst/>
          </a:prstGeom>
        </p:spPr>
        <p:txBody>
          <a:bodyPr wrap="square">
            <a:spAutoFit/>
          </a:bodyPr>
          <a:lstStyle/>
          <a:p>
            <a:pPr>
              <a:lnSpc>
                <a:spcPct val="150000"/>
              </a:lnSpc>
              <a:spcAft>
                <a:spcPts val="0"/>
              </a:spcAft>
            </a:pP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                                         Жданова </a:t>
            </a:r>
            <a:r>
              <a:rPr lang="ru-RU" b="1" dirty="0">
                <a:latin typeface="Times New Roman" panose="02020603050405020304" pitchFamily="18" charset="0"/>
                <a:ea typeface="Times New Roman" panose="02020603050405020304" pitchFamily="18" charset="0"/>
                <a:cs typeface="Times New Roman" panose="02020603050405020304" pitchFamily="18" charset="0"/>
              </a:rPr>
              <a:t>Ирина Николаевна,</a:t>
            </a: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                                         музыкальный руководитель </a:t>
            </a:r>
          </a:p>
          <a:p>
            <a:r>
              <a:rPr lang="ru-RU" b="1" dirty="0" smtClean="0">
                <a:latin typeface="Times New Roman" panose="02020603050405020304" pitchFamily="18" charset="0"/>
                <a:cs typeface="Times New Roman" panose="02020603050405020304" pitchFamily="18" charset="0"/>
              </a:rPr>
              <a:t>                                         структурного подразделения</a:t>
            </a:r>
          </a:p>
          <a:p>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                                        «Детский </a:t>
            </a:r>
            <a:r>
              <a:rPr lang="ru-RU" b="1" dirty="0">
                <a:latin typeface="Times New Roman" panose="02020603050405020304" pitchFamily="18" charset="0"/>
                <a:cs typeface="Times New Roman" panose="02020603050405020304" pitchFamily="18" charset="0"/>
              </a:rPr>
              <a:t>сад № 58 «Сказка»</a:t>
            </a:r>
            <a:endParaRPr lang="ru-RU" dirty="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                                         МБОУ </a:t>
            </a:r>
            <a:r>
              <a:rPr lang="ru-RU" b="1" dirty="0">
                <a:latin typeface="Times New Roman" panose="02020603050405020304" pitchFamily="18" charset="0"/>
                <a:cs typeface="Times New Roman" panose="02020603050405020304" pitchFamily="18" charset="0"/>
              </a:rPr>
              <a:t>«</a:t>
            </a:r>
            <a:r>
              <a:rPr lang="ru-RU" b="1" dirty="0" err="1">
                <a:latin typeface="Times New Roman" panose="02020603050405020304" pitchFamily="18" charset="0"/>
                <a:cs typeface="Times New Roman" panose="02020603050405020304" pitchFamily="18" charset="0"/>
              </a:rPr>
              <a:t>Усть</a:t>
            </a:r>
            <a:r>
              <a:rPr lang="ru-RU" b="1" dirty="0">
                <a:latin typeface="Times New Roman" panose="02020603050405020304" pitchFamily="18" charset="0"/>
                <a:cs typeface="Times New Roman" panose="02020603050405020304" pitchFamily="18" charset="0"/>
              </a:rPr>
              <a:t>-Вельская СШ № 23</a:t>
            </a:r>
            <a:r>
              <a:rPr lang="ru-RU" b="1"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r">
              <a:spcAft>
                <a:spcPts val="0"/>
              </a:spcAft>
            </a:pPr>
            <a:r>
              <a:rPr lang="ru-RU" b="1" dirty="0" smtClean="0">
                <a:latin typeface="Times New Roman" panose="02020603050405020304" pitchFamily="18" charset="0"/>
                <a:ea typeface="Calibri" panose="020F0502020204030204" pitchFamily="34" charset="0"/>
                <a:cs typeface="Times New Roman" panose="02020603050405020304" pitchFamily="18" charset="0"/>
              </a:rPr>
              <a:t>  высшая </a:t>
            </a:r>
            <a:r>
              <a:rPr lang="ru-RU" b="1" dirty="0">
                <a:latin typeface="Times New Roman" panose="02020603050405020304" pitchFamily="18" charset="0"/>
                <a:ea typeface="Calibri" panose="020F0502020204030204" pitchFamily="34" charset="0"/>
                <a:cs typeface="Times New Roman" panose="02020603050405020304" pitchFamily="18" charset="0"/>
              </a:rPr>
              <a:t>квалификационная категория</a:t>
            </a:r>
            <a:endParaRPr lang="ru-RU"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475656" y="5839242"/>
            <a:ext cx="4572000" cy="923330"/>
          </a:xfrm>
          <a:prstGeom prst="rect">
            <a:avLst/>
          </a:prstGeom>
        </p:spPr>
        <p:txBody>
          <a:bodyPr>
            <a:spAutoFit/>
          </a:bodyPr>
          <a:lstStyle/>
          <a:p>
            <a:pPr algn="ctr">
              <a:lnSpc>
                <a:spcPct val="150000"/>
              </a:lnSpc>
              <a:spcAft>
                <a:spcPts val="0"/>
              </a:spcAft>
            </a:pPr>
            <a:r>
              <a:rPr lang="ru-RU" b="1" dirty="0">
                <a:latin typeface="Times New Roman" panose="02020603050405020304" pitchFamily="18" charset="0"/>
                <a:ea typeface="Times New Roman" panose="02020603050405020304" pitchFamily="18" charset="0"/>
              </a:rPr>
              <a:t>2020 год</a:t>
            </a:r>
            <a:endParaRPr lang="ru-RU" sz="1600" dirty="0">
              <a:latin typeface="Times New Roman" panose="02020603050405020304" pitchFamily="18" charset="0"/>
              <a:ea typeface="Times New Roman" panose="02020603050405020304" pitchFamily="18" charset="0"/>
            </a:endParaRPr>
          </a:p>
          <a:p>
            <a:pPr algn="ctr">
              <a:lnSpc>
                <a:spcPct val="150000"/>
              </a:lnSpc>
              <a:spcAft>
                <a:spcPts val="0"/>
              </a:spcAft>
            </a:pPr>
            <a:r>
              <a:rPr lang="ru-RU" b="1" dirty="0">
                <a:latin typeface="Times New Roman" panose="02020603050405020304" pitchFamily="18" charset="0"/>
                <a:ea typeface="Times New Roman" panose="02020603050405020304" pitchFamily="18" charset="0"/>
              </a:rPr>
              <a:t>д. Горка </a:t>
            </a:r>
            <a:r>
              <a:rPr lang="ru-RU" b="1" dirty="0" err="1">
                <a:latin typeface="Times New Roman" panose="02020603050405020304" pitchFamily="18" charset="0"/>
                <a:ea typeface="Times New Roman" panose="02020603050405020304" pitchFamily="18" charset="0"/>
              </a:rPr>
              <a:t>Муравьевская</a:t>
            </a:r>
            <a:endParaRPr lang="ru-RU"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88967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9397"/>
            <a:ext cx="7128792" cy="6126805"/>
          </a:xfrm>
          <a:prstGeom prst="rect">
            <a:avLst/>
          </a:prstGeom>
        </p:spPr>
        <p:txBody>
          <a:bodyPr wrap="square">
            <a:spAutoFit/>
          </a:bodyPr>
          <a:lstStyle/>
          <a:p>
            <a:pPr algn="just">
              <a:lnSpc>
                <a:spcPct val="115000"/>
              </a:lnSpc>
              <a:spcAft>
                <a:spcPts val="1000"/>
              </a:spcAft>
            </a:pPr>
            <a:endParaRPr lang="ru-RU" sz="24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ru-RU" sz="24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Игра </a:t>
            </a:r>
            <a:r>
              <a:rPr lang="ru-RU" sz="2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с бубном. </a:t>
            </a:r>
          </a:p>
          <a:p>
            <a:pPr algn="just">
              <a:lnSpc>
                <a:spcPct val="115000"/>
              </a:lnSpc>
              <a:spcAft>
                <a:spcPts val="1000"/>
              </a:spcAft>
            </a:pP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Игровой </a:t>
            </a:r>
            <a:r>
              <a:rPr lang="ru-RU" sz="2400" u="sng" dirty="0">
                <a:latin typeface="Times New Roman" panose="02020603050405020304" pitchFamily="18" charset="0"/>
                <a:ea typeface="Calibri" panose="020F0502020204030204" pitchFamily="34" charset="0"/>
                <a:cs typeface="Times New Roman" panose="02020603050405020304" pitchFamily="18" charset="0"/>
              </a:rPr>
              <a:t>материал</a:t>
            </a:r>
            <a:r>
              <a:rPr lang="ru-RU" sz="2400" dirty="0">
                <a:latin typeface="Times New Roman" panose="02020603050405020304" pitchFamily="18" charset="0"/>
                <a:ea typeface="Calibri" panose="020F0502020204030204" pitchFamily="34" charset="0"/>
                <a:cs typeface="Times New Roman" panose="02020603050405020304" pitchFamily="18" charset="0"/>
              </a:rPr>
              <a:t>. Любой музыкальный или шумовой инструмент. </a:t>
            </a:r>
          </a:p>
          <a:p>
            <a:pPr algn="just">
              <a:lnSpc>
                <a:spcPct val="115000"/>
              </a:lnSpc>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Ход игры</a:t>
            </a:r>
            <a:r>
              <a:rPr lang="ru-RU" sz="2400" dirty="0">
                <a:latin typeface="Times New Roman" panose="02020603050405020304" pitchFamily="18" charset="0"/>
                <a:ea typeface="Calibri" panose="020F0502020204030204" pitchFamily="34" charset="0"/>
                <a:cs typeface="Times New Roman" panose="02020603050405020304" pitchFamily="18" charset="0"/>
              </a:rPr>
              <a:t>. Играет взрослый, ребенок слушают или хлопает в ладоши; затем взрослый предлагает играть по желанию ребёнку. Ребёнок передаёт бубен, кому хочет (развитие коммуникативных способностей). Ребёнок играет на бубне, другой участник игры (член семьи) водит игрушку по столу. Можно постепенно добавлять количество музыкальных инструментов.</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21280719">
            <a:off x="3996902" y="307934"/>
            <a:ext cx="1556308" cy="1234313"/>
          </a:xfrm>
          <a:prstGeom prst="rect">
            <a:avLst/>
          </a:prstGeom>
        </p:spPr>
      </p:pic>
    </p:spTree>
    <p:extLst>
      <p:ext uri="{BB962C8B-B14F-4D97-AF65-F5344CB8AC3E}">
        <p14:creationId xmlns:p14="http://schemas.microsoft.com/office/powerpoint/2010/main" val="1571751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188640"/>
            <a:ext cx="7272808" cy="6423297"/>
          </a:xfrm>
          <a:prstGeom prst="rect">
            <a:avLst/>
          </a:prstGeom>
        </p:spPr>
        <p:txBody>
          <a:bodyPr wrap="square">
            <a:spAutoFit/>
          </a:bodyPr>
          <a:lstStyle/>
          <a:p>
            <a:pPr algn="just">
              <a:lnSpc>
                <a:spcPct val="115000"/>
              </a:lnSpc>
              <a:spcAft>
                <a:spcPts val="1000"/>
              </a:spcAft>
            </a:pPr>
            <a:r>
              <a:rPr lang="ru-RU" sz="24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Игра </a:t>
            </a:r>
            <a:r>
              <a:rPr lang="ru-RU" sz="2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«Тихие и громкие звоночки». </a:t>
            </a:r>
          </a:p>
          <a:p>
            <a:pPr algn="just">
              <a:lnSpc>
                <a:spcPct val="115000"/>
              </a:lnSpc>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Игровой материал</a:t>
            </a:r>
            <a:r>
              <a:rPr lang="ru-RU" sz="2400" dirty="0">
                <a:latin typeface="Times New Roman" panose="02020603050405020304" pitchFamily="18" charset="0"/>
                <a:ea typeface="Calibri" panose="020F0502020204030204" pitchFamily="34" charset="0"/>
                <a:cs typeface="Times New Roman" panose="02020603050405020304" pitchFamily="18" charset="0"/>
              </a:rPr>
              <a:t>. Погремушки или шумовые игрушки по числу играющих.</a:t>
            </a:r>
          </a:p>
          <a:p>
            <a:pPr algn="just">
              <a:lnSpc>
                <a:spcPct val="115000"/>
              </a:lnSpc>
              <a:spcAft>
                <a:spcPts val="10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Ход игры. Исполняется песня Р. </a:t>
            </a:r>
            <a:r>
              <a:rPr lang="ru-RU" sz="2400" dirty="0" err="1">
                <a:latin typeface="Times New Roman" panose="02020603050405020304" pitchFamily="18" charset="0"/>
                <a:ea typeface="Calibri" panose="020F0502020204030204" pitchFamily="34" charset="0"/>
                <a:cs typeface="Times New Roman" panose="02020603050405020304" pitchFamily="18" charset="0"/>
              </a:rPr>
              <a:t>Рустамова</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gn="just">
              <a:lnSpc>
                <a:spcPct val="115000"/>
              </a:lnSpc>
              <a:spcAft>
                <a:spcPts val="0"/>
              </a:spcAft>
              <a:buFont typeface="+mj-lt"/>
              <a:buAutoNum type="arabicPeriod"/>
            </a:pPr>
            <a:r>
              <a:rPr lang="ru-RU" sz="2400" dirty="0">
                <a:latin typeface="Times New Roman" panose="02020603050405020304" pitchFamily="18" charset="0"/>
                <a:ea typeface="Calibri" panose="020F0502020204030204" pitchFamily="34" charset="0"/>
                <a:cs typeface="Times New Roman" panose="02020603050405020304" pitchFamily="18" charset="0"/>
              </a:rPr>
              <a:t> Ты звени, звоночек, тише,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Пусть </a:t>
            </a:r>
            <a:r>
              <a:rPr lang="ru-RU" sz="2400" dirty="0">
                <a:latin typeface="Times New Roman" panose="02020603050405020304" pitchFamily="18" charset="0"/>
                <a:ea typeface="Calibri" panose="020F0502020204030204" pitchFamily="34" charset="0"/>
                <a:cs typeface="Times New Roman" panose="02020603050405020304" pitchFamily="18" charset="0"/>
              </a:rPr>
              <a:t>тебя никто не слышит.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Ты </a:t>
            </a:r>
            <a:r>
              <a:rPr lang="ru-RU" sz="2400" dirty="0">
                <a:latin typeface="Times New Roman" panose="02020603050405020304" pitchFamily="18" charset="0"/>
                <a:ea typeface="Calibri" panose="020F0502020204030204" pitchFamily="34" charset="0"/>
                <a:cs typeface="Times New Roman" panose="02020603050405020304" pitchFamily="18" charset="0"/>
              </a:rPr>
              <a:t>звени, звоночек, тише,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Пусть </a:t>
            </a:r>
            <a:r>
              <a:rPr lang="ru-RU" sz="2400" dirty="0">
                <a:latin typeface="Times New Roman" panose="02020603050405020304" pitchFamily="18" charset="0"/>
                <a:ea typeface="Calibri" panose="020F0502020204030204" pitchFamily="34" charset="0"/>
                <a:cs typeface="Times New Roman" panose="02020603050405020304" pitchFamily="18" charset="0"/>
              </a:rPr>
              <a:t>тебя никто не слышит.</a:t>
            </a:r>
          </a:p>
          <a:p>
            <a:pPr marL="342900" lvl="0" indent="-342900" algn="just">
              <a:lnSpc>
                <a:spcPct val="115000"/>
              </a:lnSpc>
              <a:spcAft>
                <a:spcPts val="0"/>
              </a:spcAft>
              <a:buFont typeface="+mj-lt"/>
              <a:buAutoNum type="arabicPeriod"/>
            </a:pPr>
            <a:r>
              <a:rPr lang="ru-RU" sz="2400" dirty="0">
                <a:latin typeface="Times New Roman" panose="02020603050405020304" pitchFamily="18" charset="0"/>
                <a:ea typeface="Calibri" panose="020F0502020204030204" pitchFamily="34" charset="0"/>
                <a:cs typeface="Times New Roman" panose="02020603050405020304" pitchFamily="18" charset="0"/>
              </a:rPr>
              <a:t>Ты сильней звени, звонок,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Чтобы </a:t>
            </a:r>
            <a:r>
              <a:rPr lang="ru-RU" sz="2400" dirty="0">
                <a:latin typeface="Times New Roman" panose="02020603050405020304" pitchFamily="18" charset="0"/>
                <a:ea typeface="Calibri" panose="020F0502020204030204" pitchFamily="34" charset="0"/>
                <a:cs typeface="Times New Roman" panose="02020603050405020304" pitchFamily="18" charset="0"/>
              </a:rPr>
              <a:t>каждый слышать мог!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Ты </a:t>
            </a:r>
            <a:r>
              <a:rPr lang="ru-RU" sz="2400" dirty="0">
                <a:latin typeface="Times New Roman" panose="02020603050405020304" pitchFamily="18" charset="0"/>
                <a:ea typeface="Calibri" panose="020F0502020204030204" pitchFamily="34" charset="0"/>
                <a:cs typeface="Times New Roman" panose="02020603050405020304" pitchFamily="18" charset="0"/>
              </a:rPr>
              <a:t>сильней звени, звонок, </a:t>
            </a: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Чтобы </a:t>
            </a:r>
            <a:r>
              <a:rPr lang="ru-RU" sz="2400" dirty="0">
                <a:latin typeface="Times New Roman" panose="02020603050405020304" pitchFamily="18" charset="0"/>
                <a:ea typeface="Calibri" panose="020F0502020204030204" pitchFamily="34" charset="0"/>
                <a:cs typeface="Times New Roman" panose="02020603050405020304" pitchFamily="18" charset="0"/>
              </a:rPr>
              <a:t>каждый слышать мог</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15000"/>
              </a:lnSpc>
              <a:spcAft>
                <a:spcPts val="0"/>
              </a:spcAft>
            </a:pP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На 1-й куплет тихо звенят, на 2-й куплет – громко.</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Тихие и громкие звоночки">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444208" y="4293096"/>
            <a:ext cx="609600" cy="609600"/>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rot="663608">
            <a:off x="6084168" y="1556792"/>
            <a:ext cx="2162175" cy="2084338"/>
          </a:xfrm>
          <a:prstGeom prst="rect">
            <a:avLst/>
          </a:prstGeom>
        </p:spPr>
      </p:pic>
    </p:spTree>
    <p:extLst>
      <p:ext uri="{BB962C8B-B14F-4D97-AF65-F5344CB8AC3E}">
        <p14:creationId xmlns:p14="http://schemas.microsoft.com/office/powerpoint/2010/main" val="14440569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82" fill="hold"/>
                                        <p:tgtEl>
                                          <p:spTgt spid="4"/>
                                        </p:tgtEl>
                                      </p:cBhvr>
                                    </p:cmd>
                                  </p:childTnLst>
                                </p:cTn>
                              </p:par>
                            </p:childTnLst>
                          </p:cTn>
                        </p:par>
                      </p:childTnLst>
                    </p:cTn>
                  </p:par>
                </p:childTnLst>
              </p:cTn>
              <p:nextCondLst>
                <p:cond evt="onClick" delay="0">
                  <p:tgtEl>
                    <p:spTgt spid="4"/>
                  </p:tgtEl>
                </p:cond>
              </p:nextCondLst>
            </p:seq>
            <p:audio>
              <p:cMediaNode vol="31818">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87655"/>
            <a:ext cx="7416824" cy="3281924"/>
          </a:xfrm>
          <a:prstGeom prst="rect">
            <a:avLst/>
          </a:prstGeom>
        </p:spPr>
        <p:txBody>
          <a:bodyPr wrap="square">
            <a:spAutoFit/>
          </a:bodyPr>
          <a:lstStyle/>
          <a:p>
            <a:pPr algn="just">
              <a:lnSpc>
                <a:spcPct val="115000"/>
              </a:lnSpc>
              <a:spcAft>
                <a:spcPts val="1000"/>
              </a:spcAft>
            </a:pPr>
            <a:r>
              <a:rPr lang="ru-RU" sz="2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Игра «К нам гости пришли». </a:t>
            </a:r>
          </a:p>
          <a:p>
            <a:pPr algn="just">
              <a:lnSpc>
                <a:spcPct val="115000"/>
              </a:lnSpc>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Игровой материал</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Игрушки:</a:t>
            </a:r>
          </a:p>
          <a:p>
            <a:pPr algn="just">
              <a:lnSpc>
                <a:spcPct val="115000"/>
              </a:lnSpc>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400" dirty="0">
                <a:latin typeface="Times New Roman" panose="02020603050405020304" pitchFamily="18" charset="0"/>
                <a:ea typeface="Calibri" panose="020F0502020204030204" pitchFamily="34" charset="0"/>
                <a:cs typeface="Times New Roman" panose="02020603050405020304" pitchFamily="18" charset="0"/>
              </a:rPr>
              <a:t>медведь, заяц, лошадка, птичка (или другие</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15000"/>
              </a:lnSpc>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400" dirty="0">
                <a:latin typeface="Times New Roman" panose="02020603050405020304" pitchFamily="18" charset="0"/>
                <a:ea typeface="Calibri" panose="020F0502020204030204" pitchFamily="34" charset="0"/>
                <a:cs typeface="Times New Roman" panose="02020603050405020304" pitchFamily="18" charset="0"/>
              </a:rPr>
              <a:t>Музыкальные инструменты: </a:t>
            </a: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бубен</a:t>
            </a:r>
            <a:r>
              <a:rPr lang="ru-RU" sz="2400" dirty="0">
                <a:latin typeface="Times New Roman" panose="02020603050405020304" pitchFamily="18" charset="0"/>
                <a:ea typeface="Calibri" panose="020F0502020204030204" pitchFamily="34" charset="0"/>
                <a:cs typeface="Times New Roman" panose="02020603050405020304" pitchFamily="18" charset="0"/>
              </a:rPr>
              <a:t>, металлофон, молоточек, колокольчик. </a:t>
            </a:r>
          </a:p>
        </p:txBody>
      </p:sp>
      <p:pic>
        <p:nvPicPr>
          <p:cNvPr id="3078" name="Picture 6" descr="Купить Интерактивная игрушка &quot;Умный Мишка&quot;— цена, описание в каталоге Сети  фирменных магазинов re:Store -Москва"/>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24128" y="3392042"/>
            <a:ext cx="2592288" cy="3074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591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692696"/>
            <a:ext cx="6750496" cy="5189113"/>
          </a:xfrm>
          <a:prstGeom prst="rect">
            <a:avLst/>
          </a:prstGeom>
        </p:spPr>
        <p:txBody>
          <a:bodyPr wrap="square">
            <a:spAutoFit/>
          </a:bodyPr>
          <a:lstStyle/>
          <a:p>
            <a:pPr lvl="0" algn="just">
              <a:lnSpc>
                <a:spcPct val="115000"/>
              </a:lnSpc>
              <a:spcAft>
                <a:spcPts val="1000"/>
              </a:spcAft>
            </a:pPr>
            <a:r>
              <a:rPr lang="ru-RU" sz="2400" u="sng"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Ход игры</a:t>
            </a:r>
            <a:r>
              <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Взрослый говорит ребенку, что сегодня к ним должны прийти гости. Раздаётся стук в дверь, взрослый подходит к двери и замечает </a:t>
            </a:r>
            <a:r>
              <a:rPr lang="ru-RU" sz="2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мишку</a:t>
            </a:r>
            <a:r>
              <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приглашает его пройти в гости. «Здравствуйте, я пришёл к вам в гости, чтобы поиграть с вами и поплясать. Лена (имя ребенка), сыграй на бубне, а я попляшу». Девочка ударяет в бубен, мишка танцует. И так далее. Зайка скачет под металлофон. Птичка летит под колокольчик. Лошадка скачет под молоточек. В игре возможно другое использование игрушек и музыкальных инструментов.</a:t>
            </a:r>
          </a:p>
        </p:txBody>
      </p:sp>
    </p:spTree>
    <p:extLst>
      <p:ext uri="{BB962C8B-B14F-4D97-AF65-F5344CB8AC3E}">
        <p14:creationId xmlns:p14="http://schemas.microsoft.com/office/powerpoint/2010/main" val="42252029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8" descr="Что делать, если вам не хочется играть со своим ребёнком - Телеканал «О!»"/>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10" descr="Что делать, если вам не хочется играть со своим ребёнком - Телеканал «О!»"/>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2898" y="692696"/>
            <a:ext cx="7102007" cy="41764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80646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764704"/>
            <a:ext cx="8640960" cy="3983655"/>
          </a:xfrm>
          <a:prstGeom prst="rect">
            <a:avLst/>
          </a:prstGeom>
        </p:spPr>
        <p:txBody>
          <a:bodyPr wrap="square">
            <a:spAutoFit/>
          </a:bodyPr>
          <a:lstStyle/>
          <a:p>
            <a:pPr algn="just">
              <a:lnSpc>
                <a:spcPct val="115000"/>
              </a:lnSpc>
              <a:spcAft>
                <a:spcPts val="1000"/>
              </a:spcAft>
            </a:pPr>
            <a:r>
              <a:rPr lang="ru-RU" sz="2400" b="1" dirty="0">
                <a:latin typeface="Times New Roman" panose="02020603050405020304" pitchFamily="18" charset="0"/>
                <a:ea typeface="Calibri" panose="020F0502020204030204" pitchFamily="34" charset="0"/>
                <a:cs typeface="Times New Roman" panose="02020603050405020304" pitchFamily="18" charset="0"/>
              </a:rPr>
              <a:t>Источники информации</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https://music-education.ru/muzykalnye-igrushki-dlya-detej</a:t>
            </a: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https://music-education.ru/kak-vesti-muzykalnye-zanyatiya-s-detmi-yaselnogo-vozrasta</a:t>
            </a: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1000"/>
              </a:spcAft>
            </a:pP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https</a:t>
            </a:r>
            <a:r>
              <a:rPr lang="ru-RU" sz="2400" u="sng" dirty="0">
                <a:latin typeface="Times New Roman" panose="02020603050405020304" pitchFamily="18" charset="0"/>
                <a:ea typeface="Calibri" panose="020F0502020204030204" pitchFamily="34" charset="0"/>
                <a:cs typeface="Times New Roman" panose="02020603050405020304" pitchFamily="18" charset="0"/>
              </a:rPr>
              <a:t>://</a:t>
            </a: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stihi.ru/2015/12/15/8327</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ru-RU" sz="2400" u="sng" dirty="0">
                <a:latin typeface="Times New Roman" panose="02020603050405020304" pitchFamily="18" charset="0"/>
                <a:ea typeface="Calibri" panose="020F0502020204030204" pitchFamily="34" charset="0"/>
                <a:cs typeface="Times New Roman" panose="02020603050405020304" pitchFamily="18" charset="0"/>
              </a:rPr>
              <a:t>https://</a:t>
            </a:r>
            <a:r>
              <a:rPr lang="ru-RU" sz="2400" u="sng" dirty="0" smtClean="0">
                <a:latin typeface="Times New Roman" panose="02020603050405020304" pitchFamily="18" charset="0"/>
                <a:ea typeface="Calibri" panose="020F0502020204030204" pitchFamily="34" charset="0"/>
                <a:cs typeface="Times New Roman" panose="02020603050405020304" pitchFamily="18" charset="0"/>
              </a:rPr>
              <a:t>www.kanal-o.ru/news/10660</a:t>
            </a:r>
          </a:p>
          <a:p>
            <a:pPr algn="just">
              <a:lnSpc>
                <a:spcPct val="115000"/>
              </a:lnSpc>
              <a:spcAft>
                <a:spcPts val="1000"/>
              </a:spcAft>
            </a:pP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1306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1" y="3645024"/>
            <a:ext cx="3351973" cy="2736304"/>
          </a:xfrm>
          <a:prstGeom prst="rect">
            <a:avLst/>
          </a:prstGeom>
        </p:spPr>
      </p:pic>
      <p:sp>
        <p:nvSpPr>
          <p:cNvPr id="4" name="Прямоугольник 3"/>
          <p:cNvSpPr/>
          <p:nvPr/>
        </p:nvSpPr>
        <p:spPr>
          <a:xfrm>
            <a:off x="323528" y="155685"/>
            <a:ext cx="6768752" cy="3396827"/>
          </a:xfrm>
          <a:prstGeom prst="rect">
            <a:avLst/>
          </a:prstGeom>
        </p:spPr>
        <p:txBody>
          <a:bodyPr wrap="square">
            <a:spAutoFit/>
          </a:bodyPr>
          <a:lstStyle/>
          <a:p>
            <a:pPr algn="just" fontAlgn="base">
              <a:spcAft>
                <a:spcPts val="0"/>
              </a:spcAft>
            </a:pPr>
            <a:r>
              <a:rPr lang="ru-RU" sz="2400" dirty="0" smtClean="0">
                <a:solidFill>
                  <a:srgbClr val="000000"/>
                </a:solidFill>
                <a:latin typeface="Times New Roman" panose="02020603050405020304" pitchFamily="18" charset="0"/>
                <a:ea typeface="Times New Roman" panose="02020603050405020304" pitchFamily="18" charset="0"/>
              </a:rPr>
              <a:t>Влияние </a:t>
            </a:r>
            <a:r>
              <a:rPr lang="ru-RU" sz="2400" dirty="0">
                <a:solidFill>
                  <a:srgbClr val="000000"/>
                </a:solidFill>
                <a:latin typeface="Times New Roman" panose="02020603050405020304" pitchFamily="18" charset="0"/>
                <a:ea typeface="Times New Roman" panose="02020603050405020304" pitchFamily="18" charset="0"/>
              </a:rPr>
              <a:t>музыки на детей </a:t>
            </a:r>
            <a:r>
              <a:rPr lang="ru-RU" sz="2400" dirty="0" smtClean="0">
                <a:solidFill>
                  <a:srgbClr val="000000"/>
                </a:solidFill>
                <a:latin typeface="Times New Roman" panose="02020603050405020304" pitchFamily="18" charset="0"/>
                <a:ea typeface="Times New Roman" panose="02020603050405020304" pitchFamily="18" charset="0"/>
              </a:rPr>
              <a:t>благодатно,</a:t>
            </a:r>
            <a:r>
              <a:rPr lang="ru-RU" sz="2400" dirty="0" smtClean="0">
                <a:latin typeface="Times New Roman" panose="02020603050405020304" pitchFamily="18" charset="0"/>
                <a:ea typeface="Times New Roman" panose="02020603050405020304" pitchFamily="18" charset="0"/>
              </a:rPr>
              <a:t> </a:t>
            </a:r>
            <a:r>
              <a:rPr lang="ru-RU" sz="2400" dirty="0" smtClean="0">
                <a:solidFill>
                  <a:srgbClr val="000000"/>
                </a:solidFill>
                <a:latin typeface="Times New Roman" panose="02020603050405020304" pitchFamily="18" charset="0"/>
                <a:ea typeface="Times New Roman" panose="02020603050405020304" pitchFamily="18" charset="0"/>
              </a:rPr>
              <a:t>и </a:t>
            </a:r>
            <a:r>
              <a:rPr lang="ru-RU" sz="2400" dirty="0">
                <a:solidFill>
                  <a:srgbClr val="000000"/>
                </a:solidFill>
                <a:latin typeface="Times New Roman" panose="02020603050405020304" pitchFamily="18" charset="0"/>
                <a:ea typeface="Times New Roman" panose="02020603050405020304" pitchFamily="18" charset="0"/>
              </a:rPr>
              <a:t>чем раньше они начнут испытывать его на </a:t>
            </a:r>
            <a:r>
              <a:rPr lang="ru-RU" sz="2400" dirty="0" smtClean="0">
                <a:solidFill>
                  <a:srgbClr val="000000"/>
                </a:solidFill>
                <a:latin typeface="Times New Roman" panose="02020603050405020304" pitchFamily="18" charset="0"/>
                <a:ea typeface="Times New Roman" panose="02020603050405020304" pitchFamily="18" charset="0"/>
              </a:rPr>
              <a:t>себе,</a:t>
            </a:r>
            <a:r>
              <a:rPr lang="ru-RU" sz="2400" dirty="0" smtClean="0">
                <a:latin typeface="Times New Roman" panose="02020603050405020304" pitchFamily="18" charset="0"/>
                <a:ea typeface="Times New Roman" panose="02020603050405020304" pitchFamily="18" charset="0"/>
              </a:rPr>
              <a:t> </a:t>
            </a:r>
            <a:r>
              <a:rPr lang="ru-RU" sz="2400" dirty="0" smtClean="0">
                <a:solidFill>
                  <a:srgbClr val="000000"/>
                </a:solidFill>
                <a:latin typeface="Times New Roman" panose="02020603050405020304" pitchFamily="18" charset="0"/>
                <a:ea typeface="Times New Roman" panose="02020603050405020304" pitchFamily="18" charset="0"/>
              </a:rPr>
              <a:t>тем </a:t>
            </a:r>
            <a:r>
              <a:rPr lang="ru-RU" sz="2400" dirty="0">
                <a:solidFill>
                  <a:srgbClr val="000000"/>
                </a:solidFill>
                <a:latin typeface="Times New Roman" panose="02020603050405020304" pitchFamily="18" charset="0"/>
                <a:ea typeface="Times New Roman" panose="02020603050405020304" pitchFamily="18" charset="0"/>
              </a:rPr>
              <a:t>лучше для </a:t>
            </a:r>
            <a:r>
              <a:rPr lang="ru-RU" sz="2400" dirty="0" smtClean="0">
                <a:solidFill>
                  <a:srgbClr val="000000"/>
                </a:solidFill>
                <a:latin typeface="Times New Roman" panose="02020603050405020304" pitchFamily="18" charset="0"/>
                <a:ea typeface="Times New Roman" panose="02020603050405020304" pitchFamily="18" charset="0"/>
              </a:rPr>
              <a:t>них. </a:t>
            </a:r>
          </a:p>
          <a:p>
            <a:pPr algn="r" fontAlgn="base">
              <a:spcAft>
                <a:spcPts val="0"/>
              </a:spcAft>
            </a:pPr>
            <a:r>
              <a:rPr lang="ru-RU" sz="2400" dirty="0" smtClean="0">
                <a:solidFill>
                  <a:srgbClr val="000000"/>
                </a:solidFill>
                <a:latin typeface="Times New Roman" panose="02020603050405020304" pitchFamily="18" charset="0"/>
                <a:ea typeface="Times New Roman" panose="02020603050405020304" pitchFamily="18" charset="0"/>
              </a:rPr>
              <a:t>В</a:t>
            </a:r>
            <a:r>
              <a:rPr lang="ru-RU" sz="2400" dirty="0">
                <a:solidFill>
                  <a:srgbClr val="000000"/>
                </a:solidFill>
                <a:latin typeface="Times New Roman" panose="02020603050405020304" pitchFamily="18" charset="0"/>
                <a:ea typeface="Times New Roman" panose="02020603050405020304" pitchFamily="18" charset="0"/>
              </a:rPr>
              <a:t>. Г. Белинский</a:t>
            </a:r>
            <a:endParaRPr lang="ru-RU" sz="2400" dirty="0">
              <a:latin typeface="Times New Roman" panose="02020603050405020304" pitchFamily="18" charset="0"/>
              <a:ea typeface="Times New Roman" panose="02020603050405020304" pitchFamily="18" charset="0"/>
            </a:endParaRPr>
          </a:p>
          <a:p>
            <a:pPr algn="r" fontAlgn="base">
              <a:lnSpc>
                <a:spcPct val="115000"/>
              </a:lnSpc>
              <a:spcAft>
                <a:spcPts val="1000"/>
              </a:spcAft>
            </a:pPr>
            <a:r>
              <a:rPr lang="ru-RU" sz="2400" dirty="0">
                <a:latin typeface="Calibri" panose="020F0502020204030204" pitchFamily="34" charset="0"/>
                <a:ea typeface="Calibri" panose="020F0502020204030204" pitchFamily="34" charset="0"/>
                <a:cs typeface="Times New Roman" panose="02020603050405020304" pitchFamily="18" charset="0"/>
              </a:rPr>
              <a:t> </a:t>
            </a:r>
          </a:p>
          <a:p>
            <a:pPr algn="just" fontAlgn="base">
              <a:lnSpc>
                <a:spcPct val="115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Музыкальное воспитание – э</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то </a:t>
            </a:r>
            <a:r>
              <a:rPr lang="ru-RU" sz="2400" dirty="0">
                <a:latin typeface="Times New Roman" panose="02020603050405020304" pitchFamily="18" charset="0"/>
                <a:ea typeface="Calibri" panose="020F0502020204030204" pitchFamily="34" charset="0"/>
                <a:cs typeface="Times New Roman" panose="02020603050405020304" pitchFamily="18" charset="0"/>
              </a:rPr>
              <a:t>не воспитание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музыканта,</a:t>
            </a:r>
            <a:r>
              <a:rPr lang="ru-RU" sz="2400" dirty="0" smtClean="0">
                <a:latin typeface="Calibri" panose="020F0502020204030204" pitchFamily="34" charset="0"/>
                <a:ea typeface="Calibri" panose="020F0502020204030204" pitchFamily="34" charset="0"/>
                <a:cs typeface="Times New Roman" panose="02020603050405020304" pitchFamily="18" charset="0"/>
              </a:rPr>
              <a:t>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а, </a:t>
            </a:r>
            <a:r>
              <a:rPr lang="ru-RU" sz="2400" dirty="0">
                <a:latin typeface="Times New Roman" panose="02020603050405020304" pitchFamily="18" charset="0"/>
                <a:ea typeface="Calibri" panose="020F0502020204030204" pitchFamily="34" charset="0"/>
                <a:cs typeface="Times New Roman" panose="02020603050405020304" pitchFamily="18" charset="0"/>
              </a:rPr>
              <a:t>прежде всего, воспитание человека.</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r" fontAlgn="base">
              <a:lnSpc>
                <a:spcPct val="115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В.А.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Сухомлинский</a:t>
            </a:r>
            <a:endParaRPr lang="ru-RU"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6418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260648"/>
            <a:ext cx="5976664" cy="1384995"/>
          </a:xfrm>
          <a:prstGeom prst="rect">
            <a:avLst/>
          </a:prstGeom>
        </p:spPr>
        <p:txBody>
          <a:bodyPr wrap="square">
            <a:spAutoFit/>
          </a:bodyPr>
          <a:lstStyle/>
          <a:p>
            <a:pPr algn="ctr"/>
            <a:r>
              <a:rPr lang="ru-RU" sz="2800" dirty="0" smtClean="0">
                <a:latin typeface="Times New Roman" panose="02020603050405020304" pitchFamily="18" charset="0"/>
                <a:ea typeface="Calibri" panose="020F0502020204030204" pitchFamily="34" charset="0"/>
              </a:rPr>
              <a:t>Музыкальные игрушки </a:t>
            </a:r>
          </a:p>
          <a:p>
            <a:pPr algn="ctr"/>
            <a:r>
              <a:rPr lang="ru-RU" sz="2800" dirty="0" smtClean="0">
                <a:latin typeface="Times New Roman" panose="02020603050405020304" pitchFamily="18" charset="0"/>
                <a:ea typeface="Calibri" panose="020F0502020204030204" pitchFamily="34" charset="0"/>
              </a:rPr>
              <a:t>и детских музыкальные инструменты </a:t>
            </a:r>
          </a:p>
          <a:p>
            <a:pPr algn="ctr"/>
            <a:r>
              <a:rPr lang="ru-RU" sz="2800" dirty="0" smtClean="0">
                <a:latin typeface="Times New Roman" panose="02020603050405020304" pitchFamily="18" charset="0"/>
                <a:ea typeface="Calibri" panose="020F0502020204030204" pitchFamily="34" charset="0"/>
              </a:rPr>
              <a:t>развивают у ребенка</a:t>
            </a:r>
            <a:endParaRPr lang="ru-RU" sz="2800" dirty="0"/>
          </a:p>
        </p:txBody>
      </p:sp>
      <p:sp>
        <p:nvSpPr>
          <p:cNvPr id="5" name="Прямоугольник 4"/>
          <p:cNvSpPr/>
          <p:nvPr/>
        </p:nvSpPr>
        <p:spPr>
          <a:xfrm>
            <a:off x="1043608" y="1772816"/>
            <a:ext cx="6912768" cy="3416320"/>
          </a:xfrm>
          <a:prstGeom prst="rect">
            <a:avLst/>
          </a:prstGeom>
        </p:spPr>
        <p:txBody>
          <a:bodyPr wrap="square">
            <a:spAutoFit/>
          </a:bodyPr>
          <a:lstStyle/>
          <a:p>
            <a:pPr marL="342900" indent="-342900">
              <a:lnSpc>
                <a:spcPct val="150000"/>
              </a:lnSpc>
              <a:buFont typeface="Arial" panose="020B0604020202020204" pitchFamily="34" charset="0"/>
              <a:buChar char="•"/>
            </a:pPr>
            <a:r>
              <a:rPr lang="ru-RU" sz="2400" dirty="0" smtClean="0">
                <a:latin typeface="Times New Roman" panose="02020603050405020304" pitchFamily="18" charset="0"/>
                <a:ea typeface="Calibri" panose="020F0502020204030204" pitchFamily="34" charset="0"/>
              </a:rPr>
              <a:t>музыкальные способности и навыки</a:t>
            </a:r>
          </a:p>
          <a:p>
            <a:pPr marL="342900" indent="-342900">
              <a:lnSpc>
                <a:spcPct val="150000"/>
              </a:lnSpc>
              <a:buFont typeface="Arial" panose="020B0604020202020204" pitchFamily="34" charset="0"/>
              <a:buChar char="•"/>
            </a:pPr>
            <a:r>
              <a:rPr lang="ru-RU" sz="2400" dirty="0" smtClean="0">
                <a:latin typeface="Times New Roman" panose="02020603050405020304" pitchFamily="18" charset="0"/>
              </a:rPr>
              <a:t>личностные качества (терпение, внимательность, усидчивость)</a:t>
            </a:r>
          </a:p>
          <a:p>
            <a:pPr marL="342900" indent="-342900">
              <a:lnSpc>
                <a:spcPct val="150000"/>
              </a:lnSpc>
              <a:buFont typeface="Arial" panose="020B0604020202020204" pitchFamily="34" charset="0"/>
              <a:buChar char="•"/>
            </a:pPr>
            <a:r>
              <a:rPr lang="ru-RU" sz="2400" dirty="0">
                <a:latin typeface="Times New Roman" panose="02020603050405020304" pitchFamily="18" charset="0"/>
              </a:rPr>
              <a:t>р</a:t>
            </a:r>
            <a:r>
              <a:rPr lang="ru-RU" sz="2400" dirty="0" smtClean="0">
                <a:latin typeface="Times New Roman" panose="02020603050405020304" pitchFamily="18" charset="0"/>
              </a:rPr>
              <a:t>ечь</a:t>
            </a:r>
          </a:p>
          <a:p>
            <a:pPr marL="342900" indent="-342900">
              <a:lnSpc>
                <a:spcPct val="150000"/>
              </a:lnSpc>
              <a:buFont typeface="Arial" panose="020B0604020202020204" pitchFamily="34" charset="0"/>
              <a:buChar char="•"/>
            </a:pPr>
            <a:r>
              <a:rPr lang="ru-RU" sz="2400" dirty="0" smtClean="0">
                <a:latin typeface="Times New Roman" panose="02020603050405020304" pitchFamily="18" charset="0"/>
              </a:rPr>
              <a:t>моторику</a:t>
            </a:r>
          </a:p>
          <a:p>
            <a:pPr marL="342900" indent="-342900">
              <a:lnSpc>
                <a:spcPct val="150000"/>
              </a:lnSpc>
              <a:buFont typeface="Arial" panose="020B0604020202020204" pitchFamily="34" charset="0"/>
              <a:buChar char="•"/>
            </a:pPr>
            <a:r>
              <a:rPr lang="ru-RU" sz="2400" dirty="0" smtClean="0">
                <a:latin typeface="Times New Roman" panose="02020603050405020304" pitchFamily="18" charset="0"/>
              </a:rPr>
              <a:t>познавательный интерес</a:t>
            </a:r>
            <a:endParaRPr lang="ru-RU" sz="2400" dirty="0"/>
          </a:p>
        </p:txBody>
      </p:sp>
    </p:spTree>
    <p:extLst>
      <p:ext uri="{BB962C8B-B14F-4D97-AF65-F5344CB8AC3E}">
        <p14:creationId xmlns:p14="http://schemas.microsoft.com/office/powerpoint/2010/main" val="708129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619672" y="116632"/>
            <a:ext cx="4572000" cy="954107"/>
          </a:xfrm>
          <a:prstGeom prst="rect">
            <a:avLst/>
          </a:prstGeom>
        </p:spPr>
        <p:txBody>
          <a:bodyPr>
            <a:spAutoFit/>
          </a:bodyPr>
          <a:lstStyle/>
          <a:p>
            <a:pPr lvl="0" algn="ctr"/>
            <a:r>
              <a:rPr lang="ru-RU" sz="2800" dirty="0" smtClean="0">
                <a:solidFill>
                  <a:prstClr val="black"/>
                </a:solidFill>
                <a:latin typeface="Times New Roman" panose="02020603050405020304" pitchFamily="18" charset="0"/>
                <a:ea typeface="Calibri" panose="020F0502020204030204" pitchFamily="34" charset="0"/>
              </a:rPr>
              <a:t>Общеразвивающие музыкальные игрушки</a:t>
            </a:r>
            <a:endParaRPr lang="ru-RU" sz="2800" dirty="0">
              <a:solidFill>
                <a:prstClr val="black"/>
              </a:solidFill>
            </a:endParaRPr>
          </a:p>
        </p:txBody>
      </p:sp>
      <p:pic>
        <p:nvPicPr>
          <p:cNvPr id="1026" name="Picture 2" descr="Музыкальная книжка с потешками Ладушки, 5 песенок 9785506005834 Умка купить  в интернет-магазине V3Toys.ru"/>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67545" y="2031084"/>
            <a:ext cx="3096344" cy="27660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Умка Книжка музыкальная 2 в 1 &quot;Я люблю свою лошадку&quot;. Купить в  Санкт-Петербурге – Интернет-магазин Wit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644008" y="1916832"/>
            <a:ext cx="2571715" cy="36004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527828" y="5223837"/>
            <a:ext cx="3103670" cy="490199"/>
          </a:xfrm>
          <a:prstGeom prst="rect">
            <a:avLst/>
          </a:prstGeom>
        </p:spPr>
        <p:txBody>
          <a:bodyPr wrap="none">
            <a:spAutoFit/>
          </a:bodyPr>
          <a:lstStyle/>
          <a:p>
            <a:pPr algn="just">
              <a:lnSpc>
                <a:spcPct val="115000"/>
              </a:lnSpc>
              <a:spcAft>
                <a:spcPts val="10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Музыкальные книжки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0094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52385" y="5202270"/>
            <a:ext cx="3208442" cy="959237"/>
          </a:xfrm>
          <a:prstGeom prst="rect">
            <a:avLst/>
          </a:prstGeom>
        </p:spPr>
        <p:txBody>
          <a:bodyPr wrap="none">
            <a:spAutoFit/>
          </a:bodyPr>
          <a:lstStyle/>
          <a:p>
            <a:pPr algn="just">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Игрушка музыкальная </a:t>
            </a:r>
          </a:p>
          <a:p>
            <a:pPr algn="just">
              <a:spcAft>
                <a:spcPts val="10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«Веселый молоток»</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descr="Файл:Музыкальная карусель.jpg — Vladimi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283968" y="1412776"/>
            <a:ext cx="2380551" cy="35625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Игрушка музыкальная - Веселый молоточек, со светом от Жирафики, 939695 -  купить в интернет-магазине ToyWay.Ru"/>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55576" y="1604215"/>
            <a:ext cx="1944216" cy="3331244"/>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427984" y="5202271"/>
            <a:ext cx="3208442" cy="959237"/>
          </a:xfrm>
          <a:prstGeom prst="rect">
            <a:avLst/>
          </a:prstGeom>
        </p:spPr>
        <p:txBody>
          <a:bodyPr wrap="none">
            <a:spAutoFit/>
          </a:bodyPr>
          <a:lstStyle/>
          <a:p>
            <a:pPr algn="just">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Игрушка музыкальная </a:t>
            </a:r>
          </a:p>
          <a:p>
            <a:pPr algn="just">
              <a:spcAft>
                <a:spcPts val="10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«Карусель»</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574827" y="98158"/>
            <a:ext cx="4572000" cy="954107"/>
          </a:xfrm>
          <a:prstGeom prst="rect">
            <a:avLst/>
          </a:prstGeom>
        </p:spPr>
        <p:txBody>
          <a:bodyPr>
            <a:spAutoFit/>
          </a:bodyPr>
          <a:lstStyle/>
          <a:p>
            <a:pPr lvl="0" algn="ctr"/>
            <a:r>
              <a:rPr lang="ru-RU" sz="2800" dirty="0">
                <a:solidFill>
                  <a:prstClr val="black"/>
                </a:solidFill>
                <a:latin typeface="Times New Roman" panose="02020603050405020304" pitchFamily="18" charset="0"/>
                <a:ea typeface="Calibri" panose="020F0502020204030204" pitchFamily="34" charset="0"/>
              </a:rPr>
              <a:t>Общеразвивающие музыкальные игрушки</a:t>
            </a:r>
            <a:endParaRPr lang="ru-RU" sz="2800" dirty="0">
              <a:solidFill>
                <a:prstClr val="black"/>
              </a:solidFill>
            </a:endParaRPr>
          </a:p>
        </p:txBody>
      </p:sp>
    </p:spTree>
    <p:extLst>
      <p:ext uri="{BB962C8B-B14F-4D97-AF65-F5344CB8AC3E}">
        <p14:creationId xmlns:p14="http://schemas.microsoft.com/office/powerpoint/2010/main" val="3765232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619672" y="116632"/>
            <a:ext cx="4572000" cy="954107"/>
          </a:xfrm>
          <a:prstGeom prst="rect">
            <a:avLst/>
          </a:prstGeom>
        </p:spPr>
        <p:txBody>
          <a:bodyPr>
            <a:spAutoFit/>
          </a:bodyPr>
          <a:lstStyle/>
          <a:p>
            <a:pPr algn="ctr"/>
            <a:r>
              <a:rPr lang="ru-RU" sz="2800" dirty="0">
                <a:solidFill>
                  <a:prstClr val="black"/>
                </a:solidFill>
                <a:latin typeface="Times New Roman" panose="02020603050405020304" pitchFamily="18" charset="0"/>
                <a:ea typeface="Calibri" panose="020F0502020204030204" pitchFamily="34" charset="0"/>
              </a:rPr>
              <a:t>Игрушки, развивающие музыкальные способности </a:t>
            </a:r>
            <a:endParaRPr lang="ru-RU" sz="2800" dirty="0">
              <a:solidFill>
                <a:prstClr val="black"/>
              </a:solidFill>
            </a:endParaRPr>
          </a:p>
        </p:txBody>
      </p:sp>
      <p:sp>
        <p:nvSpPr>
          <p:cNvPr id="6" name="Прямоугольник 5"/>
          <p:cNvSpPr/>
          <p:nvPr/>
        </p:nvSpPr>
        <p:spPr>
          <a:xfrm>
            <a:off x="755576" y="5202270"/>
            <a:ext cx="1245854" cy="461665"/>
          </a:xfrm>
          <a:prstGeom prst="rect">
            <a:avLst/>
          </a:prstGeom>
        </p:spPr>
        <p:txBody>
          <a:bodyPr wrap="none">
            <a:spAutoFit/>
          </a:bodyPr>
          <a:lstStyle/>
          <a:p>
            <a:pPr algn="just">
              <a:spcAft>
                <a:spcPts val="10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Б</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арабан</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4499992" y="5183191"/>
            <a:ext cx="1508875" cy="461665"/>
          </a:xfrm>
          <a:prstGeom prst="rect">
            <a:avLst/>
          </a:prstGeom>
        </p:spPr>
        <p:txBody>
          <a:bodyPr wrap="none">
            <a:spAutoFit/>
          </a:bodyPr>
          <a:lstStyle/>
          <a:p>
            <a:pPr algn="just">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Маракасы</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ᐈ Барабан рисунок рисунки, фотографии красный барабан | скачать на  Depositphoto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81552" y="1864693"/>
            <a:ext cx="2676239" cy="290694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TAGG MRW-29R Деревянные маракасы, длина 29 см, отделка в стиле рэгги  купить в интернет-магазине 3tone.m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47865" y="2348880"/>
            <a:ext cx="3672407" cy="216143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835696" y="1301156"/>
            <a:ext cx="4452309" cy="461665"/>
          </a:xfrm>
          <a:prstGeom prst="rect">
            <a:avLst/>
          </a:prstGeom>
        </p:spPr>
        <p:txBody>
          <a:bodyPr wrap="none">
            <a:spAutoFit/>
          </a:bodyPr>
          <a:lstStyle/>
          <a:p>
            <a:pPr lvl="0" algn="ctr"/>
            <a:r>
              <a:rPr lang="ru-RU" sz="2400" dirty="0" smtClean="0">
                <a:solidFill>
                  <a:prstClr val="black"/>
                </a:solidFill>
                <a:latin typeface="Times New Roman" panose="02020603050405020304" pitchFamily="18" charset="0"/>
                <a:ea typeface="Calibri" panose="020F0502020204030204" pitchFamily="34" charset="0"/>
              </a:rPr>
              <a:t>Развивающие ритмический слух</a:t>
            </a:r>
            <a:endParaRPr lang="ru-RU" sz="2400" dirty="0">
              <a:solidFill>
                <a:prstClr val="black"/>
              </a:solidFill>
            </a:endParaRPr>
          </a:p>
        </p:txBody>
      </p:sp>
    </p:spTree>
    <p:extLst>
      <p:ext uri="{BB962C8B-B14F-4D97-AF65-F5344CB8AC3E}">
        <p14:creationId xmlns:p14="http://schemas.microsoft.com/office/powerpoint/2010/main" val="2483188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22423" y="5110724"/>
            <a:ext cx="2147511" cy="959237"/>
          </a:xfrm>
          <a:prstGeom prst="rect">
            <a:avLst/>
          </a:prstGeom>
        </p:spPr>
        <p:txBody>
          <a:bodyPr wrap="none">
            <a:spAutoFit/>
          </a:bodyPr>
          <a:lstStyle/>
          <a:p>
            <a:pPr algn="just">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Гитара детская</a:t>
            </a:r>
          </a:p>
          <a:p>
            <a:pPr algn="just">
              <a:spcAft>
                <a:spcPts val="10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игрушечная</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4330523" y="5183191"/>
            <a:ext cx="1847814" cy="461665"/>
          </a:xfrm>
          <a:prstGeom prst="rect">
            <a:avLst/>
          </a:prstGeom>
        </p:spPr>
        <p:txBody>
          <a:bodyPr wrap="none">
            <a:spAutoFit/>
          </a:bodyPr>
          <a:lstStyle/>
          <a:p>
            <a:pPr algn="just">
              <a:spcAft>
                <a:spcPts val="100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Металлофон</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124" name="Picture 4" descr="Гитара детская игрушечная деревянная 60 см, красная, для детей от 3 лет New  Classic Toys 10341 — купить в интернет-магазине Новая Фантазия"/>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22423" y="1484784"/>
            <a:ext cx="1512168" cy="362594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695949" y="1301156"/>
            <a:ext cx="4731809" cy="461665"/>
          </a:xfrm>
          <a:prstGeom prst="rect">
            <a:avLst/>
          </a:prstGeom>
        </p:spPr>
        <p:txBody>
          <a:bodyPr wrap="none">
            <a:spAutoFit/>
          </a:bodyPr>
          <a:lstStyle/>
          <a:p>
            <a:pPr lvl="0" algn="ctr"/>
            <a:r>
              <a:rPr lang="ru-RU" sz="2400" dirty="0" smtClean="0">
                <a:solidFill>
                  <a:prstClr val="black"/>
                </a:solidFill>
                <a:latin typeface="Times New Roman" panose="02020603050405020304" pitchFamily="18" charset="0"/>
                <a:ea typeface="Calibri" panose="020F0502020204030204" pitchFamily="34" charset="0"/>
              </a:rPr>
              <a:t>Развивающие </a:t>
            </a:r>
            <a:r>
              <a:rPr lang="ru-RU" sz="2400" dirty="0" err="1" smtClean="0">
                <a:solidFill>
                  <a:prstClr val="black"/>
                </a:solidFill>
                <a:latin typeface="Times New Roman" panose="02020603050405020304" pitchFamily="18" charset="0"/>
                <a:ea typeface="Calibri" panose="020F0502020204030204" pitchFamily="34" charset="0"/>
              </a:rPr>
              <a:t>звуковысотный</a:t>
            </a:r>
            <a:r>
              <a:rPr lang="ru-RU" sz="2400" dirty="0" smtClean="0">
                <a:solidFill>
                  <a:prstClr val="black"/>
                </a:solidFill>
                <a:latin typeface="Times New Roman" panose="02020603050405020304" pitchFamily="18" charset="0"/>
                <a:ea typeface="Calibri" panose="020F0502020204030204" pitchFamily="34" charset="0"/>
              </a:rPr>
              <a:t> слух</a:t>
            </a:r>
            <a:endParaRPr lang="ru-RU" sz="2400" dirty="0">
              <a:solidFill>
                <a:prstClr val="black"/>
              </a:solidFill>
            </a:endParaRPr>
          </a:p>
        </p:txBody>
      </p:sp>
      <p:pic>
        <p:nvPicPr>
          <p:cNvPr id="5122" name="Picture 2" descr="Музыкальные инструменты: Металлофон 10 планок 677.00 руб. Указка.Ру"/>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726672" y="2744757"/>
            <a:ext cx="3005568" cy="215646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719869" y="65080"/>
            <a:ext cx="4572000" cy="954107"/>
          </a:xfrm>
          <a:prstGeom prst="rect">
            <a:avLst/>
          </a:prstGeom>
        </p:spPr>
        <p:txBody>
          <a:bodyPr>
            <a:spAutoFit/>
          </a:bodyPr>
          <a:lstStyle/>
          <a:p>
            <a:pPr lvl="0" algn="ctr"/>
            <a:r>
              <a:rPr lang="ru-RU" sz="2800" dirty="0">
                <a:solidFill>
                  <a:prstClr val="black"/>
                </a:solidFill>
                <a:latin typeface="Times New Roman" panose="02020603050405020304" pitchFamily="18" charset="0"/>
                <a:ea typeface="Calibri" panose="020F0502020204030204" pitchFamily="34" charset="0"/>
              </a:rPr>
              <a:t>Игрушки, развивающие музыкальные способности </a:t>
            </a:r>
            <a:endParaRPr lang="ru-RU" sz="2800" dirty="0">
              <a:solidFill>
                <a:prstClr val="black"/>
              </a:solidFill>
            </a:endParaRPr>
          </a:p>
        </p:txBody>
      </p:sp>
    </p:spTree>
    <p:extLst>
      <p:ext uri="{BB962C8B-B14F-4D97-AF65-F5344CB8AC3E}">
        <p14:creationId xmlns:p14="http://schemas.microsoft.com/office/powerpoint/2010/main" val="29886326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6912768" cy="523220"/>
          </a:xfrm>
          <a:prstGeom prst="rect">
            <a:avLst/>
          </a:prstGeom>
          <a:noFill/>
          <a:ln w="38100">
            <a:solidFill>
              <a:schemeClr val="accent2">
                <a:lumMod val="50000"/>
              </a:schemeClr>
            </a:solidFill>
          </a:ln>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Виды инструментов</a:t>
            </a:r>
            <a:endParaRPr lang="ru-RU" sz="28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139952" y="1617954"/>
            <a:ext cx="3024336" cy="523220"/>
          </a:xfrm>
          <a:prstGeom prst="rect">
            <a:avLst/>
          </a:prstGeom>
          <a:noFill/>
          <a:ln w="38100">
            <a:solidFill>
              <a:schemeClr val="accent2">
                <a:lumMod val="50000"/>
              </a:schemeClr>
            </a:solidFill>
          </a:ln>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Беззвучные</a:t>
            </a:r>
            <a:endParaRPr lang="ru-RU" sz="2800" dirty="0">
              <a:ln w="38100">
                <a:solidFill>
                  <a:schemeClr val="tx1"/>
                </a:solidFill>
              </a:ln>
              <a:latin typeface="Times New Roman" panose="02020603050405020304" pitchFamily="18" charset="0"/>
              <a:cs typeface="Times New Roman" panose="02020603050405020304" pitchFamily="18" charset="0"/>
            </a:endParaRPr>
          </a:p>
        </p:txBody>
      </p:sp>
      <p:sp>
        <p:nvSpPr>
          <p:cNvPr id="4" name="TextBox 3"/>
          <p:cNvSpPr txBox="1"/>
          <p:nvPr/>
        </p:nvSpPr>
        <p:spPr>
          <a:xfrm>
            <a:off x="218384" y="1630860"/>
            <a:ext cx="3089726" cy="523220"/>
          </a:xfrm>
          <a:prstGeom prst="rect">
            <a:avLst/>
          </a:prstGeom>
          <a:noFill/>
          <a:ln w="38100">
            <a:solidFill>
              <a:schemeClr val="accent2">
                <a:lumMod val="50000"/>
              </a:schemeClr>
            </a:solidFill>
          </a:ln>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Звучащие</a:t>
            </a:r>
            <a:endParaRPr lang="ru-RU" sz="2800" dirty="0">
              <a:latin typeface="Times New Roman" panose="02020603050405020304" pitchFamily="18" charset="0"/>
              <a:cs typeface="Times New Roman" panose="02020603050405020304" pitchFamily="18" charset="0"/>
            </a:endParaRPr>
          </a:p>
        </p:txBody>
      </p:sp>
      <p:sp>
        <p:nvSpPr>
          <p:cNvPr id="5" name="Стрелка вниз 4"/>
          <p:cNvSpPr/>
          <p:nvPr/>
        </p:nvSpPr>
        <p:spPr>
          <a:xfrm>
            <a:off x="1352994" y="778445"/>
            <a:ext cx="288032" cy="844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5508104" y="778445"/>
            <a:ext cx="288032" cy="8449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217761" y="2488043"/>
            <a:ext cx="3096344" cy="830997"/>
          </a:xfrm>
          <a:prstGeom prst="rect">
            <a:avLst/>
          </a:prstGeom>
          <a:noFill/>
          <a:ln w="38100">
            <a:solidFill>
              <a:schemeClr val="accent2">
                <a:lumMod val="50000"/>
              </a:schemeClr>
            </a:solidFill>
          </a:ln>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Звук неопределенной высоты</a:t>
            </a:r>
            <a:endParaRPr lang="ru-RU" sz="24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217761" y="3728436"/>
            <a:ext cx="3096344" cy="461665"/>
          </a:xfrm>
          <a:prstGeom prst="rect">
            <a:avLst/>
          </a:prstGeom>
          <a:noFill/>
          <a:ln w="38100">
            <a:solidFill>
              <a:schemeClr val="accent2">
                <a:lumMod val="50000"/>
              </a:schemeClr>
            </a:solidFill>
          </a:ln>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Звук одной высоты</a:t>
            </a:r>
            <a:endParaRPr lang="ru-RU" sz="24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17761" y="4599497"/>
            <a:ext cx="3090349" cy="830997"/>
          </a:xfrm>
          <a:prstGeom prst="rect">
            <a:avLst/>
          </a:prstGeom>
          <a:noFill/>
          <a:ln w="38100">
            <a:solidFill>
              <a:schemeClr val="accent2">
                <a:lumMod val="50000"/>
              </a:schemeClr>
            </a:solidFill>
          </a:ln>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Фиксированная мелодия</a:t>
            </a:r>
            <a:endParaRPr lang="ru-RU" sz="24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217761" y="5839890"/>
            <a:ext cx="3009653" cy="461665"/>
          </a:xfrm>
          <a:prstGeom prst="rect">
            <a:avLst/>
          </a:prstGeom>
          <a:noFill/>
          <a:ln w="38100">
            <a:solidFill>
              <a:schemeClr val="accent2">
                <a:lumMod val="50000"/>
              </a:schemeClr>
            </a:solidFill>
          </a:ln>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Звукоряд</a:t>
            </a:r>
            <a:endParaRPr lang="ru-RU" sz="2400" dirty="0">
              <a:latin typeface="Times New Roman" panose="02020603050405020304" pitchFamily="18" charset="0"/>
              <a:cs typeface="Times New Roman" panose="02020603050405020304" pitchFamily="18" charset="0"/>
            </a:endParaRPr>
          </a:p>
        </p:txBody>
      </p:sp>
      <p:sp>
        <p:nvSpPr>
          <p:cNvPr id="15" name="Прямоугольник 14"/>
          <p:cNvSpPr/>
          <p:nvPr/>
        </p:nvSpPr>
        <p:spPr>
          <a:xfrm>
            <a:off x="1463706" y="2174786"/>
            <a:ext cx="45719" cy="333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1451292" y="5468210"/>
            <a:ext cx="45719" cy="333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1455027" y="4205130"/>
            <a:ext cx="45719" cy="333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1451291" y="3328960"/>
            <a:ext cx="45719" cy="333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дети пианино, пианино, ребенок png | PNGEg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5543" r="7154" b="7775"/>
          <a:stretch/>
        </p:blipFill>
        <p:spPr bwMode="auto">
          <a:xfrm>
            <a:off x="5148064" y="3885134"/>
            <a:ext cx="3744416" cy="2527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172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6912768" cy="4524315"/>
          </a:xfrm>
          <a:prstGeom prst="rect">
            <a:avLst/>
          </a:prstGeom>
        </p:spPr>
        <p:txBody>
          <a:bodyPr wrap="square">
            <a:spAutoFit/>
          </a:bodyPr>
          <a:lstStyle/>
          <a:p>
            <a:pPr algn="just"/>
            <a:r>
              <a:rPr lang="ru-RU" sz="2400" dirty="0">
                <a:solidFill>
                  <a:srgbClr val="FF0000"/>
                </a:solidFill>
                <a:latin typeface="Times New Roman" panose="02020603050405020304" pitchFamily="18" charset="0"/>
                <a:cs typeface="Times New Roman" panose="02020603050405020304" pitchFamily="18" charset="0"/>
              </a:rPr>
              <a:t>Игра «Кошка Мурка и музыкальные игрушки</a:t>
            </a:r>
            <a:r>
              <a:rPr lang="ru-RU" sz="2400" dirty="0" smtClean="0">
                <a:solidFill>
                  <a:srgbClr val="FF0000"/>
                </a:solidFill>
                <a:latin typeface="Times New Roman" panose="02020603050405020304" pitchFamily="18" charset="0"/>
                <a:cs typeface="Times New Roman" panose="02020603050405020304" pitchFamily="18" charset="0"/>
              </a:rPr>
              <a:t>».</a:t>
            </a:r>
          </a:p>
          <a:p>
            <a:pPr algn="just"/>
            <a:endParaRPr lang="ru-RU" sz="2400" dirty="0">
              <a:latin typeface="Times New Roman" panose="02020603050405020304" pitchFamily="18" charset="0"/>
              <a:cs typeface="Times New Roman" panose="02020603050405020304" pitchFamily="18" charset="0"/>
            </a:endParaRPr>
          </a:p>
          <a:p>
            <a:pPr algn="just"/>
            <a:r>
              <a:rPr lang="ru-RU" sz="2400" u="sng" dirty="0" smtClean="0">
                <a:latin typeface="Times New Roman" panose="02020603050405020304" pitchFamily="18" charset="0"/>
                <a:cs typeface="Times New Roman" panose="02020603050405020304" pitchFamily="18" charset="0"/>
              </a:rPr>
              <a:t>Игровой </a:t>
            </a:r>
            <a:r>
              <a:rPr lang="ru-RU" sz="2400" u="sng" dirty="0">
                <a:latin typeface="Times New Roman" panose="02020603050405020304" pitchFamily="18" charset="0"/>
                <a:cs typeface="Times New Roman" panose="02020603050405020304" pitchFamily="18" charset="0"/>
              </a:rPr>
              <a:t>материал</a:t>
            </a:r>
            <a:r>
              <a:rPr lang="ru-RU" sz="2400" dirty="0">
                <a:latin typeface="Times New Roman" panose="02020603050405020304" pitchFamily="18" charset="0"/>
                <a:cs typeface="Times New Roman" panose="02020603050405020304" pitchFamily="18" charset="0"/>
              </a:rPr>
              <a:t>: музыкальные игрушки – дудочка, колокольчик, музыкальный молоточек; мягкая </a:t>
            </a:r>
            <a:r>
              <a:rPr lang="ru-RU" sz="2400" dirty="0" smtClean="0">
                <a:latin typeface="Times New Roman" panose="02020603050405020304" pitchFamily="18" charset="0"/>
                <a:cs typeface="Times New Roman" panose="02020603050405020304" pitchFamily="18" charset="0"/>
              </a:rPr>
              <a:t>игрушка-кошка</a:t>
            </a:r>
            <a:r>
              <a:rPr lang="ru-RU" sz="2400" dirty="0">
                <a:latin typeface="Times New Roman" panose="02020603050405020304" pitchFamily="18" charset="0"/>
                <a:cs typeface="Times New Roman" panose="02020603050405020304" pitchFamily="18" charset="0"/>
              </a:rPr>
              <a:t>, коробка. </a:t>
            </a:r>
            <a:endParaRPr lang="ru-RU" sz="2400" dirty="0" smtClean="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Взрослый </a:t>
            </a:r>
            <a:r>
              <a:rPr lang="ru-RU" sz="2400" dirty="0">
                <a:latin typeface="Times New Roman" panose="02020603050405020304" pitchFamily="18" charset="0"/>
                <a:cs typeface="Times New Roman" panose="02020603050405020304" pitchFamily="18" charset="0"/>
              </a:rPr>
              <a:t>приносит коробку, перевязанную лентой, достает от туда кошку и сообщает, что кошка Мурка пришла в гости и принесла музыкальные игрушки, которые предложит ребенку, если он </a:t>
            </a:r>
            <a:r>
              <a:rPr lang="ru-RU" sz="2400" dirty="0" smtClean="0">
                <a:latin typeface="Times New Roman" panose="02020603050405020304" pitchFamily="18" charset="0"/>
                <a:cs typeface="Times New Roman" panose="02020603050405020304" pitchFamily="18" charset="0"/>
              </a:rPr>
              <a:t>узнает их </a:t>
            </a:r>
            <a:r>
              <a:rPr lang="ru-RU" sz="2400" dirty="0">
                <a:latin typeface="Times New Roman" panose="02020603050405020304" pitchFamily="18" charset="0"/>
                <a:cs typeface="Times New Roman" panose="02020603050405020304" pitchFamily="18" charset="0"/>
              </a:rPr>
              <a:t>по звуку. Взрослый незаметно для ребенка </a:t>
            </a:r>
            <a:r>
              <a:rPr lang="ru-RU" sz="2400" dirty="0" smtClean="0">
                <a:latin typeface="Times New Roman" panose="02020603050405020304" pitchFamily="18" charset="0"/>
                <a:cs typeface="Times New Roman" panose="02020603050405020304" pitchFamily="18" charset="0"/>
              </a:rPr>
              <a:t>(за </a:t>
            </a:r>
            <a:r>
              <a:rPr lang="ru-RU" sz="2400" dirty="0">
                <a:latin typeface="Times New Roman" panose="02020603050405020304" pitchFamily="18" charset="0"/>
                <a:cs typeface="Times New Roman" panose="02020603050405020304" pitchFamily="18" charset="0"/>
              </a:rPr>
              <a:t>небольшой ширмой) играет на музыкальных игрушках. Ребенок узнает их.</a:t>
            </a:r>
          </a:p>
        </p:txBody>
      </p:sp>
      <p:pic>
        <p:nvPicPr>
          <p:cNvPr id="2052" name="Picture 4" descr="Игрушка SCRUFFIES котенок Спаркл 31277.2500 - купить в интернет магазине  Детский Мир в Москве и России, отзывы, цена, фото"/>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flipH="1">
            <a:off x="6732240" y="4370638"/>
            <a:ext cx="2232248" cy="2487362"/>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20331300">
            <a:off x="4613754" y="5643170"/>
            <a:ext cx="1555532" cy="839169"/>
          </a:xfrm>
          <a:prstGeom prst="rect">
            <a:avLst/>
          </a:prstGeom>
        </p:spPr>
      </p:pic>
      <p:pic>
        <p:nvPicPr>
          <p:cNvPr id="4" name="Рисунок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31840" y="5400686"/>
            <a:ext cx="1210158" cy="1333967"/>
          </a:xfrm>
          <a:prstGeom prst="rect">
            <a:avLst/>
          </a:prstGeom>
        </p:spPr>
      </p:pic>
      <p:pic>
        <p:nvPicPr>
          <p:cNvPr id="2054" name="Picture 6" descr="Игрушка музыкальный молоток, Play the... - Fix Price Belarus | Facebook"/>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72409" y="5000135"/>
            <a:ext cx="1857865" cy="1857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495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293</TotalTime>
  <Words>549</Words>
  <Application>Microsoft Office PowerPoint</Application>
  <PresentationFormat>Экран (4:3)</PresentationFormat>
  <Paragraphs>82</Paragraphs>
  <Slides>15</Slides>
  <Notes>0</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Times New Roman</vt:lpstr>
      <vt:lpstr>Trebuchet MS</vt:lpstr>
      <vt:lpstr>Wingdings 3</vt:lpstr>
      <vt:lpstr>Грань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Ирина</cp:lastModifiedBy>
  <cp:revision>25</cp:revision>
  <dcterms:created xsi:type="dcterms:W3CDTF">2020-12-02T11:33:31Z</dcterms:created>
  <dcterms:modified xsi:type="dcterms:W3CDTF">2023-11-26T16:50:45Z</dcterms:modified>
</cp:coreProperties>
</file>