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6" r:id="rId13"/>
    <p:sldId id="298" r:id="rId14"/>
    <p:sldId id="297" r:id="rId15"/>
    <p:sldId id="299" r:id="rId16"/>
    <p:sldId id="29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E63C1A"/>
    <a:srgbClr val="7E9B5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443" autoAdjust="0"/>
    <p:restoredTop sz="94660"/>
  </p:normalViewPr>
  <p:slideViewPr>
    <p:cSldViewPr snapToGrid="0">
      <p:cViewPr>
        <p:scale>
          <a:sx n="40" d="100"/>
          <a:sy n="40" d="100"/>
        </p:scale>
        <p:origin x="-1133" y="-29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image" Target="../media/image4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0B533C-59C6-4354-BB78-111307458A30}" type="doc">
      <dgm:prSet loTypeId="urn:microsoft.com/office/officeart/2008/layout/VerticalCurvedList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9432FAB3-E35B-4B5B-B17E-393ABBB04F2A}">
      <dgm:prSet phldrT="[Текст]" custT="1"/>
      <dgm:spPr/>
      <dgm:t>
        <a:bodyPr/>
        <a:lstStyle/>
        <a:p>
          <a:r>
            <a:rPr lang="ru-RU" sz="2000" dirty="0" smtClean="0"/>
            <a:t>Возможность учитывать индивидуальные особенности детей</a:t>
          </a:r>
          <a:endParaRPr lang="ru-RU" sz="2000" dirty="0"/>
        </a:p>
      </dgm:t>
    </dgm:pt>
    <dgm:pt modelId="{56F2736C-C3EA-4433-9B75-5B41BAC2F0B0}" type="parTrans" cxnId="{7E0D4CC9-EAD7-468D-8AC1-826D45871616}">
      <dgm:prSet/>
      <dgm:spPr/>
      <dgm:t>
        <a:bodyPr/>
        <a:lstStyle/>
        <a:p>
          <a:endParaRPr lang="ru-RU"/>
        </a:p>
      </dgm:t>
    </dgm:pt>
    <dgm:pt modelId="{47F5166C-1ABD-43AB-82EC-995D0DF77D1C}" type="sibTrans" cxnId="{7E0D4CC9-EAD7-468D-8AC1-826D45871616}">
      <dgm:prSet/>
      <dgm:spPr/>
      <dgm:t>
        <a:bodyPr/>
        <a:lstStyle/>
        <a:p>
          <a:endParaRPr lang="ru-RU"/>
        </a:p>
      </dgm:t>
    </dgm:pt>
    <dgm:pt modelId="{7AE144AE-AF6A-4732-A526-F17C5CF2683D}">
      <dgm:prSet phldrT="[Текст]" custT="1"/>
      <dgm:spPr/>
      <dgm:t>
        <a:bodyPr/>
        <a:lstStyle/>
        <a:p>
          <a:r>
            <a:rPr lang="ru-RU" sz="2000" dirty="0" smtClean="0"/>
            <a:t>Вариативность использования игровых заданий</a:t>
          </a:r>
          <a:endParaRPr lang="ru-RU" sz="2000" dirty="0"/>
        </a:p>
      </dgm:t>
    </dgm:pt>
    <dgm:pt modelId="{C3AC8D22-F4F7-443F-9A9C-49D2CD65F748}" type="parTrans" cxnId="{14B641E8-C2C4-4902-9642-165652769B26}">
      <dgm:prSet/>
      <dgm:spPr/>
      <dgm:t>
        <a:bodyPr/>
        <a:lstStyle/>
        <a:p>
          <a:endParaRPr lang="ru-RU"/>
        </a:p>
      </dgm:t>
    </dgm:pt>
    <dgm:pt modelId="{DF1C1D1F-6CD1-432A-877A-70DA87AB1B8C}" type="sibTrans" cxnId="{14B641E8-C2C4-4902-9642-165652769B26}">
      <dgm:prSet/>
      <dgm:spPr/>
      <dgm:t>
        <a:bodyPr/>
        <a:lstStyle/>
        <a:p>
          <a:endParaRPr lang="ru-RU"/>
        </a:p>
      </dgm:t>
    </dgm:pt>
    <dgm:pt modelId="{3A8A765E-8746-4C66-B07A-C313BACE3FB4}">
      <dgm:prSet phldrT="[Текст]" custT="1"/>
      <dgm:spPr/>
      <dgm:t>
        <a:bodyPr/>
        <a:lstStyle/>
        <a:p>
          <a:r>
            <a:rPr lang="ru-RU" sz="2000" dirty="0" smtClean="0"/>
            <a:t>Возможность добавлять новые задания</a:t>
          </a:r>
          <a:endParaRPr lang="ru-RU" sz="2000" dirty="0"/>
        </a:p>
      </dgm:t>
    </dgm:pt>
    <dgm:pt modelId="{2419E6E9-B3D4-4A8E-B7E4-322932DDE163}" type="parTrans" cxnId="{678DBF74-EA41-48F9-9430-2A97D3696017}">
      <dgm:prSet/>
      <dgm:spPr/>
      <dgm:t>
        <a:bodyPr/>
        <a:lstStyle/>
        <a:p>
          <a:endParaRPr lang="ru-RU"/>
        </a:p>
      </dgm:t>
    </dgm:pt>
    <dgm:pt modelId="{C1AA37EB-02BE-4B01-819F-CBD58C9CD7F7}" type="sibTrans" cxnId="{678DBF74-EA41-48F9-9430-2A97D3696017}">
      <dgm:prSet/>
      <dgm:spPr/>
      <dgm:t>
        <a:bodyPr/>
        <a:lstStyle/>
        <a:p>
          <a:endParaRPr lang="ru-RU"/>
        </a:p>
      </dgm:t>
    </dgm:pt>
    <dgm:pt modelId="{09311542-D764-4590-B9CA-30963C8B0AF3}">
      <dgm:prSet phldrT="[Текст]" custT="1"/>
      <dgm:spPr/>
      <dgm:t>
        <a:bodyPr/>
        <a:lstStyle/>
        <a:p>
          <a:r>
            <a:rPr lang="ru-RU" sz="2000" dirty="0" smtClean="0"/>
            <a:t>Компактное хранение большого количества игр и заданий в одной папке</a:t>
          </a:r>
          <a:endParaRPr lang="ru-RU" sz="2000" dirty="0"/>
        </a:p>
      </dgm:t>
    </dgm:pt>
    <dgm:pt modelId="{7B171759-E35D-4825-A9AA-F876A61BBB96}" type="parTrans" cxnId="{8E191F84-CEB0-4727-817F-AF2E13A93350}">
      <dgm:prSet/>
      <dgm:spPr/>
      <dgm:t>
        <a:bodyPr/>
        <a:lstStyle/>
        <a:p>
          <a:endParaRPr lang="ru-RU"/>
        </a:p>
      </dgm:t>
    </dgm:pt>
    <dgm:pt modelId="{3CEFBAEE-2B65-433B-B669-71F1C457FABF}" type="sibTrans" cxnId="{8E191F84-CEB0-4727-817F-AF2E13A93350}">
      <dgm:prSet/>
      <dgm:spPr/>
      <dgm:t>
        <a:bodyPr/>
        <a:lstStyle/>
        <a:p>
          <a:endParaRPr lang="ru-RU"/>
        </a:p>
      </dgm:t>
    </dgm:pt>
    <dgm:pt modelId="{ACB3EB59-9D1C-415C-9023-8F871AF64E8C}">
      <dgm:prSet phldrT="[Текст]" custT="1"/>
      <dgm:spPr/>
      <dgm:t>
        <a:bodyPr/>
        <a:lstStyle/>
        <a:p>
          <a:r>
            <a:rPr lang="ru-RU" sz="2000" dirty="0" smtClean="0"/>
            <a:t>Разнообразие игровых заданий</a:t>
          </a:r>
          <a:endParaRPr lang="ru-RU" sz="2000" dirty="0"/>
        </a:p>
      </dgm:t>
    </dgm:pt>
    <dgm:pt modelId="{E68F3318-2EA8-4E57-B477-B6EEB23F37C3}" type="parTrans" cxnId="{E6EDFDDE-FD5E-45F3-8A88-DD0753D9EE97}">
      <dgm:prSet/>
      <dgm:spPr/>
      <dgm:t>
        <a:bodyPr/>
        <a:lstStyle/>
        <a:p>
          <a:endParaRPr lang="ru-RU"/>
        </a:p>
      </dgm:t>
    </dgm:pt>
    <dgm:pt modelId="{6F45122F-1305-4477-A539-E72FFC45AE45}" type="sibTrans" cxnId="{E6EDFDDE-FD5E-45F3-8A88-DD0753D9EE97}">
      <dgm:prSet/>
      <dgm:spPr/>
      <dgm:t>
        <a:bodyPr/>
        <a:lstStyle/>
        <a:p>
          <a:endParaRPr lang="ru-RU"/>
        </a:p>
      </dgm:t>
    </dgm:pt>
    <dgm:pt modelId="{7A0DA842-FE47-456F-923E-98A2E3FA707C}">
      <dgm:prSet custT="1"/>
      <dgm:spPr/>
      <dgm:t>
        <a:bodyPr/>
        <a:lstStyle/>
        <a:p>
          <a:r>
            <a:rPr lang="ru-RU" sz="2000" dirty="0" smtClean="0"/>
            <a:t>Интеграцию разных видов деятельности</a:t>
          </a:r>
          <a:endParaRPr lang="ru-RU" sz="2000" dirty="0"/>
        </a:p>
      </dgm:t>
    </dgm:pt>
    <dgm:pt modelId="{EB71C4D4-D7AA-4B8E-BF48-D912AEF0F4F0}" type="parTrans" cxnId="{AB32A277-D63C-4F9E-9BF1-750ACFB33224}">
      <dgm:prSet/>
      <dgm:spPr/>
      <dgm:t>
        <a:bodyPr/>
        <a:lstStyle/>
        <a:p>
          <a:endParaRPr lang="ru-RU"/>
        </a:p>
      </dgm:t>
    </dgm:pt>
    <dgm:pt modelId="{E1F6A12A-DBDA-458E-AD87-6B0621E2202B}" type="sibTrans" cxnId="{AB32A277-D63C-4F9E-9BF1-750ACFB33224}">
      <dgm:prSet/>
      <dgm:spPr/>
      <dgm:t>
        <a:bodyPr/>
        <a:lstStyle/>
        <a:p>
          <a:endParaRPr lang="ru-RU"/>
        </a:p>
      </dgm:t>
    </dgm:pt>
    <dgm:pt modelId="{9C8B659C-2A30-4853-9FA5-7A6E09916153}" type="pres">
      <dgm:prSet presAssocID="{510B533C-59C6-4354-BB78-111307458A3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7F2AC10-AA2D-421A-B6A8-1D4A4C90374F}" type="pres">
      <dgm:prSet presAssocID="{510B533C-59C6-4354-BB78-111307458A30}" presName="Name1" presStyleCnt="0"/>
      <dgm:spPr/>
      <dgm:t>
        <a:bodyPr/>
        <a:lstStyle/>
        <a:p>
          <a:endParaRPr lang="ru-RU"/>
        </a:p>
      </dgm:t>
    </dgm:pt>
    <dgm:pt modelId="{4905A153-2D8A-47A8-8B43-ABC7BAEC74C0}" type="pres">
      <dgm:prSet presAssocID="{510B533C-59C6-4354-BB78-111307458A30}" presName="cycle" presStyleCnt="0"/>
      <dgm:spPr/>
      <dgm:t>
        <a:bodyPr/>
        <a:lstStyle/>
        <a:p>
          <a:endParaRPr lang="ru-RU"/>
        </a:p>
      </dgm:t>
    </dgm:pt>
    <dgm:pt modelId="{BBE5CA9E-10B9-4E86-A067-BC638A460D52}" type="pres">
      <dgm:prSet presAssocID="{510B533C-59C6-4354-BB78-111307458A30}" presName="srcNode" presStyleLbl="node1" presStyleIdx="0" presStyleCnt="6"/>
      <dgm:spPr/>
      <dgm:t>
        <a:bodyPr/>
        <a:lstStyle/>
        <a:p>
          <a:endParaRPr lang="ru-RU"/>
        </a:p>
      </dgm:t>
    </dgm:pt>
    <dgm:pt modelId="{55B77486-583D-4640-B1A4-8EE5407F875F}" type="pres">
      <dgm:prSet presAssocID="{510B533C-59C6-4354-BB78-111307458A30}" presName="conn" presStyleLbl="parChTrans1D2" presStyleIdx="0" presStyleCnt="1"/>
      <dgm:spPr/>
      <dgm:t>
        <a:bodyPr/>
        <a:lstStyle/>
        <a:p>
          <a:endParaRPr lang="ru-RU"/>
        </a:p>
      </dgm:t>
    </dgm:pt>
    <dgm:pt modelId="{28692E59-63BE-4F53-AB03-D59BF9223461}" type="pres">
      <dgm:prSet presAssocID="{510B533C-59C6-4354-BB78-111307458A30}" presName="extraNode" presStyleLbl="node1" presStyleIdx="0" presStyleCnt="6"/>
      <dgm:spPr/>
      <dgm:t>
        <a:bodyPr/>
        <a:lstStyle/>
        <a:p>
          <a:endParaRPr lang="ru-RU"/>
        </a:p>
      </dgm:t>
    </dgm:pt>
    <dgm:pt modelId="{7B073C2A-C43F-40C8-87FE-C29151BB8DF4}" type="pres">
      <dgm:prSet presAssocID="{510B533C-59C6-4354-BB78-111307458A30}" presName="dstNode" presStyleLbl="node1" presStyleIdx="0" presStyleCnt="6"/>
      <dgm:spPr/>
      <dgm:t>
        <a:bodyPr/>
        <a:lstStyle/>
        <a:p>
          <a:endParaRPr lang="ru-RU"/>
        </a:p>
      </dgm:t>
    </dgm:pt>
    <dgm:pt modelId="{A48D9C53-7DA7-426D-91BB-269264C5A924}" type="pres">
      <dgm:prSet presAssocID="{9432FAB3-E35B-4B5B-B17E-393ABBB04F2A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1AC5F7-0842-4818-8E60-900F8D6EFAD1}" type="pres">
      <dgm:prSet presAssocID="{9432FAB3-E35B-4B5B-B17E-393ABBB04F2A}" presName="accent_1" presStyleCnt="0"/>
      <dgm:spPr/>
      <dgm:t>
        <a:bodyPr/>
        <a:lstStyle/>
        <a:p>
          <a:endParaRPr lang="ru-RU"/>
        </a:p>
      </dgm:t>
    </dgm:pt>
    <dgm:pt modelId="{8557ADAB-87F1-4125-9EF5-B5B231B28AD8}" type="pres">
      <dgm:prSet presAssocID="{9432FAB3-E35B-4B5B-B17E-393ABBB04F2A}" presName="accentRepeatNode" presStyleLbl="solidFgAcc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143DDB6-281C-4033-A4BF-C31067A62B3C}" type="pres">
      <dgm:prSet presAssocID="{7AE144AE-AF6A-4732-A526-F17C5CF2683D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CAC21-EB74-4FA8-A870-D8ED608C24F0}" type="pres">
      <dgm:prSet presAssocID="{7AE144AE-AF6A-4732-A526-F17C5CF2683D}" presName="accent_2" presStyleCnt="0"/>
      <dgm:spPr/>
      <dgm:t>
        <a:bodyPr/>
        <a:lstStyle/>
        <a:p>
          <a:endParaRPr lang="ru-RU"/>
        </a:p>
      </dgm:t>
    </dgm:pt>
    <dgm:pt modelId="{4989B251-3A20-445E-8A8A-4B954383E13C}" type="pres">
      <dgm:prSet presAssocID="{7AE144AE-AF6A-4732-A526-F17C5CF2683D}" presName="accentRepeatNode" presStyleLbl="solidFgAcc1" presStyleIdx="1" presStyleCnt="6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B41F00C2-9DEA-49F5-99AB-5BCB60D00F60}" type="pres">
      <dgm:prSet presAssocID="{3A8A765E-8746-4C66-B07A-C313BACE3FB4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7D3E0B-53EC-40B5-BC64-E8FA812DD3AE}" type="pres">
      <dgm:prSet presAssocID="{3A8A765E-8746-4C66-B07A-C313BACE3FB4}" presName="accent_3" presStyleCnt="0"/>
      <dgm:spPr/>
      <dgm:t>
        <a:bodyPr/>
        <a:lstStyle/>
        <a:p>
          <a:endParaRPr lang="ru-RU"/>
        </a:p>
      </dgm:t>
    </dgm:pt>
    <dgm:pt modelId="{ACD84C4C-0EC5-4414-BBFA-2F02DAE64CF8}" type="pres">
      <dgm:prSet presAssocID="{3A8A765E-8746-4C66-B07A-C313BACE3FB4}" presName="accentRepeatNode" presStyleLbl="solidFgAcc1" presStyleIdx="2" presStyleCnt="6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9ACAEAA0-CC11-4E1B-888A-D95CCA0AFE2C}" type="pres">
      <dgm:prSet presAssocID="{09311542-D764-4590-B9CA-30963C8B0AF3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55C781-BB0E-44EC-B4C2-72D5704BF8A8}" type="pres">
      <dgm:prSet presAssocID="{09311542-D764-4590-B9CA-30963C8B0AF3}" presName="accent_4" presStyleCnt="0"/>
      <dgm:spPr/>
      <dgm:t>
        <a:bodyPr/>
        <a:lstStyle/>
        <a:p>
          <a:endParaRPr lang="ru-RU"/>
        </a:p>
      </dgm:t>
    </dgm:pt>
    <dgm:pt modelId="{B33FA63B-FB98-4546-9B7C-12407DF03FC9}" type="pres">
      <dgm:prSet presAssocID="{09311542-D764-4590-B9CA-30963C8B0AF3}" presName="accentRepeatNode" presStyleLbl="solidFgAcc1" presStyleIdx="3" presStyleCnt="6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E8F653C6-4B43-44D2-A512-8214B8488B4A}" type="pres">
      <dgm:prSet presAssocID="{ACB3EB59-9D1C-415C-9023-8F871AF64E8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163037-9525-44CE-876E-B3C519249819}" type="pres">
      <dgm:prSet presAssocID="{ACB3EB59-9D1C-415C-9023-8F871AF64E8C}" presName="accent_5" presStyleCnt="0"/>
      <dgm:spPr/>
      <dgm:t>
        <a:bodyPr/>
        <a:lstStyle/>
        <a:p>
          <a:endParaRPr lang="ru-RU"/>
        </a:p>
      </dgm:t>
    </dgm:pt>
    <dgm:pt modelId="{7457AB59-9882-4A14-84C2-A6B69150DD33}" type="pres">
      <dgm:prSet presAssocID="{ACB3EB59-9D1C-415C-9023-8F871AF64E8C}" presName="accentRepeatNode" presStyleLbl="solidFgAcc1" presStyleIdx="4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A2928D2-ECD8-44F1-88F3-A38F120D5B00}" type="pres">
      <dgm:prSet presAssocID="{7A0DA842-FE47-456F-923E-98A2E3FA707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F7F1D-408D-48F4-9FB8-003EAF2C5C2B}" type="pres">
      <dgm:prSet presAssocID="{7A0DA842-FE47-456F-923E-98A2E3FA707C}" presName="accent_6" presStyleCnt="0"/>
      <dgm:spPr/>
    </dgm:pt>
    <dgm:pt modelId="{516CC66E-D553-4556-8DBA-ED384B8316EA}" type="pres">
      <dgm:prSet presAssocID="{7A0DA842-FE47-456F-923E-98A2E3FA707C}" presName="accentRepeatNode" presStyleLbl="solidFgAcc1" presStyleIdx="5" presStyleCnt="6"/>
      <dgm:spPr/>
    </dgm:pt>
  </dgm:ptLst>
  <dgm:cxnLst>
    <dgm:cxn modelId="{1250AE90-4FBD-40AC-BF54-6EEF5C76C64C}" type="presOf" srcId="{ACB3EB59-9D1C-415C-9023-8F871AF64E8C}" destId="{E8F653C6-4B43-44D2-A512-8214B8488B4A}" srcOrd="0" destOrd="0" presId="urn:microsoft.com/office/officeart/2008/layout/VerticalCurvedList"/>
    <dgm:cxn modelId="{AB32A277-D63C-4F9E-9BF1-750ACFB33224}" srcId="{510B533C-59C6-4354-BB78-111307458A30}" destId="{7A0DA842-FE47-456F-923E-98A2E3FA707C}" srcOrd="5" destOrd="0" parTransId="{EB71C4D4-D7AA-4B8E-BF48-D912AEF0F4F0}" sibTransId="{E1F6A12A-DBDA-458E-AD87-6B0621E2202B}"/>
    <dgm:cxn modelId="{8E191F84-CEB0-4727-817F-AF2E13A93350}" srcId="{510B533C-59C6-4354-BB78-111307458A30}" destId="{09311542-D764-4590-B9CA-30963C8B0AF3}" srcOrd="3" destOrd="0" parTransId="{7B171759-E35D-4825-A9AA-F876A61BBB96}" sibTransId="{3CEFBAEE-2B65-433B-B669-71F1C457FABF}"/>
    <dgm:cxn modelId="{14B641E8-C2C4-4902-9642-165652769B26}" srcId="{510B533C-59C6-4354-BB78-111307458A30}" destId="{7AE144AE-AF6A-4732-A526-F17C5CF2683D}" srcOrd="1" destOrd="0" parTransId="{C3AC8D22-F4F7-443F-9A9C-49D2CD65F748}" sibTransId="{DF1C1D1F-6CD1-432A-877A-70DA87AB1B8C}"/>
    <dgm:cxn modelId="{7E0D4CC9-EAD7-468D-8AC1-826D45871616}" srcId="{510B533C-59C6-4354-BB78-111307458A30}" destId="{9432FAB3-E35B-4B5B-B17E-393ABBB04F2A}" srcOrd="0" destOrd="0" parTransId="{56F2736C-C3EA-4433-9B75-5B41BAC2F0B0}" sibTransId="{47F5166C-1ABD-43AB-82EC-995D0DF77D1C}"/>
    <dgm:cxn modelId="{B0655943-7728-422B-B115-D4F8F9DE0D2D}" type="presOf" srcId="{7A0DA842-FE47-456F-923E-98A2E3FA707C}" destId="{AA2928D2-ECD8-44F1-88F3-A38F120D5B00}" srcOrd="0" destOrd="0" presId="urn:microsoft.com/office/officeart/2008/layout/VerticalCurvedList"/>
    <dgm:cxn modelId="{678DBF74-EA41-48F9-9430-2A97D3696017}" srcId="{510B533C-59C6-4354-BB78-111307458A30}" destId="{3A8A765E-8746-4C66-B07A-C313BACE3FB4}" srcOrd="2" destOrd="0" parTransId="{2419E6E9-B3D4-4A8E-B7E4-322932DDE163}" sibTransId="{C1AA37EB-02BE-4B01-819F-CBD58C9CD7F7}"/>
    <dgm:cxn modelId="{2E904E0F-D92C-4C61-909E-EEF300C40858}" type="presOf" srcId="{09311542-D764-4590-B9CA-30963C8B0AF3}" destId="{9ACAEAA0-CC11-4E1B-888A-D95CCA0AFE2C}" srcOrd="0" destOrd="0" presId="urn:microsoft.com/office/officeart/2008/layout/VerticalCurvedList"/>
    <dgm:cxn modelId="{FA785B06-6757-476B-BC3F-6C45691F8763}" type="presOf" srcId="{510B533C-59C6-4354-BB78-111307458A30}" destId="{9C8B659C-2A30-4853-9FA5-7A6E09916153}" srcOrd="0" destOrd="0" presId="urn:microsoft.com/office/officeart/2008/layout/VerticalCurvedList"/>
    <dgm:cxn modelId="{2CFCC9C8-F90F-4BC3-AFCD-1493E94E0581}" type="presOf" srcId="{9432FAB3-E35B-4B5B-B17E-393ABBB04F2A}" destId="{A48D9C53-7DA7-426D-91BB-269264C5A924}" srcOrd="0" destOrd="0" presId="urn:microsoft.com/office/officeart/2008/layout/VerticalCurvedList"/>
    <dgm:cxn modelId="{ACEBE943-FA0F-43CB-9210-B9578EBFA337}" type="presOf" srcId="{47F5166C-1ABD-43AB-82EC-995D0DF77D1C}" destId="{55B77486-583D-4640-B1A4-8EE5407F875F}" srcOrd="0" destOrd="0" presId="urn:microsoft.com/office/officeart/2008/layout/VerticalCurvedList"/>
    <dgm:cxn modelId="{29C58CAA-17E3-4A5D-A5F8-A3F15001FC8E}" type="presOf" srcId="{3A8A765E-8746-4C66-B07A-C313BACE3FB4}" destId="{B41F00C2-9DEA-49F5-99AB-5BCB60D00F60}" srcOrd="0" destOrd="0" presId="urn:microsoft.com/office/officeart/2008/layout/VerticalCurvedList"/>
    <dgm:cxn modelId="{984BE786-1FA2-4965-8602-F542DFBEB3BA}" type="presOf" srcId="{7AE144AE-AF6A-4732-A526-F17C5CF2683D}" destId="{C143DDB6-281C-4033-A4BF-C31067A62B3C}" srcOrd="0" destOrd="0" presId="urn:microsoft.com/office/officeart/2008/layout/VerticalCurvedList"/>
    <dgm:cxn modelId="{E6EDFDDE-FD5E-45F3-8A88-DD0753D9EE97}" srcId="{510B533C-59C6-4354-BB78-111307458A30}" destId="{ACB3EB59-9D1C-415C-9023-8F871AF64E8C}" srcOrd="4" destOrd="0" parTransId="{E68F3318-2EA8-4E57-B477-B6EEB23F37C3}" sibTransId="{6F45122F-1305-4477-A539-E72FFC45AE45}"/>
    <dgm:cxn modelId="{BC0A5F40-F86B-48D4-963C-730B0EE331EE}" type="presParOf" srcId="{9C8B659C-2A30-4853-9FA5-7A6E09916153}" destId="{07F2AC10-AA2D-421A-B6A8-1D4A4C90374F}" srcOrd="0" destOrd="0" presId="urn:microsoft.com/office/officeart/2008/layout/VerticalCurvedList"/>
    <dgm:cxn modelId="{07746512-3A9B-476C-AA42-F429673B4F62}" type="presParOf" srcId="{07F2AC10-AA2D-421A-B6A8-1D4A4C90374F}" destId="{4905A153-2D8A-47A8-8B43-ABC7BAEC74C0}" srcOrd="0" destOrd="0" presId="urn:microsoft.com/office/officeart/2008/layout/VerticalCurvedList"/>
    <dgm:cxn modelId="{5E6279F3-A4E9-4AF9-8972-AD6AA6D08C2B}" type="presParOf" srcId="{4905A153-2D8A-47A8-8B43-ABC7BAEC74C0}" destId="{BBE5CA9E-10B9-4E86-A067-BC638A460D52}" srcOrd="0" destOrd="0" presId="urn:microsoft.com/office/officeart/2008/layout/VerticalCurvedList"/>
    <dgm:cxn modelId="{2A8E57DF-DE8C-4BBB-8D9C-1A07999537F5}" type="presParOf" srcId="{4905A153-2D8A-47A8-8B43-ABC7BAEC74C0}" destId="{55B77486-583D-4640-B1A4-8EE5407F875F}" srcOrd="1" destOrd="0" presId="urn:microsoft.com/office/officeart/2008/layout/VerticalCurvedList"/>
    <dgm:cxn modelId="{FBB73A6C-6712-412D-A45C-838B02A2F505}" type="presParOf" srcId="{4905A153-2D8A-47A8-8B43-ABC7BAEC74C0}" destId="{28692E59-63BE-4F53-AB03-D59BF9223461}" srcOrd="2" destOrd="0" presId="urn:microsoft.com/office/officeart/2008/layout/VerticalCurvedList"/>
    <dgm:cxn modelId="{E48B73FC-F4B2-4142-B5FE-C020786571B6}" type="presParOf" srcId="{4905A153-2D8A-47A8-8B43-ABC7BAEC74C0}" destId="{7B073C2A-C43F-40C8-87FE-C29151BB8DF4}" srcOrd="3" destOrd="0" presId="urn:microsoft.com/office/officeart/2008/layout/VerticalCurvedList"/>
    <dgm:cxn modelId="{AB3B9123-D3C0-4C00-84C5-2206469DCBCB}" type="presParOf" srcId="{07F2AC10-AA2D-421A-B6A8-1D4A4C90374F}" destId="{A48D9C53-7DA7-426D-91BB-269264C5A924}" srcOrd="1" destOrd="0" presId="urn:microsoft.com/office/officeart/2008/layout/VerticalCurvedList"/>
    <dgm:cxn modelId="{7BC1282C-A3F3-499E-911E-CA9800751E09}" type="presParOf" srcId="{07F2AC10-AA2D-421A-B6A8-1D4A4C90374F}" destId="{791AC5F7-0842-4818-8E60-900F8D6EFAD1}" srcOrd="2" destOrd="0" presId="urn:microsoft.com/office/officeart/2008/layout/VerticalCurvedList"/>
    <dgm:cxn modelId="{71CE132F-A667-4101-95C2-51A6017D0B01}" type="presParOf" srcId="{791AC5F7-0842-4818-8E60-900F8D6EFAD1}" destId="{8557ADAB-87F1-4125-9EF5-B5B231B28AD8}" srcOrd="0" destOrd="0" presId="urn:microsoft.com/office/officeart/2008/layout/VerticalCurvedList"/>
    <dgm:cxn modelId="{7D361784-4DD9-4E3E-AFCE-E443CEB7157C}" type="presParOf" srcId="{07F2AC10-AA2D-421A-B6A8-1D4A4C90374F}" destId="{C143DDB6-281C-4033-A4BF-C31067A62B3C}" srcOrd="3" destOrd="0" presId="urn:microsoft.com/office/officeart/2008/layout/VerticalCurvedList"/>
    <dgm:cxn modelId="{F4E8D952-EA45-4474-BCF2-928FD8C2C892}" type="presParOf" srcId="{07F2AC10-AA2D-421A-B6A8-1D4A4C90374F}" destId="{A9BCAC21-EB74-4FA8-A870-D8ED608C24F0}" srcOrd="4" destOrd="0" presId="urn:microsoft.com/office/officeart/2008/layout/VerticalCurvedList"/>
    <dgm:cxn modelId="{591E5327-6998-4389-BEDD-71B8955AA2B6}" type="presParOf" srcId="{A9BCAC21-EB74-4FA8-A870-D8ED608C24F0}" destId="{4989B251-3A20-445E-8A8A-4B954383E13C}" srcOrd="0" destOrd="0" presId="urn:microsoft.com/office/officeart/2008/layout/VerticalCurvedList"/>
    <dgm:cxn modelId="{33E853F6-7564-4815-BC1E-A205310C309C}" type="presParOf" srcId="{07F2AC10-AA2D-421A-B6A8-1D4A4C90374F}" destId="{B41F00C2-9DEA-49F5-99AB-5BCB60D00F60}" srcOrd="5" destOrd="0" presId="urn:microsoft.com/office/officeart/2008/layout/VerticalCurvedList"/>
    <dgm:cxn modelId="{B2FE1A38-8E2F-4BB2-AB2C-F965D486632B}" type="presParOf" srcId="{07F2AC10-AA2D-421A-B6A8-1D4A4C90374F}" destId="{607D3E0B-53EC-40B5-BC64-E8FA812DD3AE}" srcOrd="6" destOrd="0" presId="urn:microsoft.com/office/officeart/2008/layout/VerticalCurvedList"/>
    <dgm:cxn modelId="{EE8B358E-63F3-47A0-9A74-6314AB6486EB}" type="presParOf" srcId="{607D3E0B-53EC-40B5-BC64-E8FA812DD3AE}" destId="{ACD84C4C-0EC5-4414-BBFA-2F02DAE64CF8}" srcOrd="0" destOrd="0" presId="urn:microsoft.com/office/officeart/2008/layout/VerticalCurvedList"/>
    <dgm:cxn modelId="{B5BF033A-11CA-4CB1-B6CB-3B49AF04196B}" type="presParOf" srcId="{07F2AC10-AA2D-421A-B6A8-1D4A4C90374F}" destId="{9ACAEAA0-CC11-4E1B-888A-D95CCA0AFE2C}" srcOrd="7" destOrd="0" presId="urn:microsoft.com/office/officeart/2008/layout/VerticalCurvedList"/>
    <dgm:cxn modelId="{DEC94F24-C542-4041-A824-2D06B711C4E2}" type="presParOf" srcId="{07F2AC10-AA2D-421A-B6A8-1D4A4C90374F}" destId="{8855C781-BB0E-44EC-B4C2-72D5704BF8A8}" srcOrd="8" destOrd="0" presId="urn:microsoft.com/office/officeart/2008/layout/VerticalCurvedList"/>
    <dgm:cxn modelId="{42A6808D-8734-40B3-9B22-187E8471A8D8}" type="presParOf" srcId="{8855C781-BB0E-44EC-B4C2-72D5704BF8A8}" destId="{B33FA63B-FB98-4546-9B7C-12407DF03FC9}" srcOrd="0" destOrd="0" presId="urn:microsoft.com/office/officeart/2008/layout/VerticalCurvedList"/>
    <dgm:cxn modelId="{0212A302-F395-4B09-95A9-214298451688}" type="presParOf" srcId="{07F2AC10-AA2D-421A-B6A8-1D4A4C90374F}" destId="{E8F653C6-4B43-44D2-A512-8214B8488B4A}" srcOrd="9" destOrd="0" presId="urn:microsoft.com/office/officeart/2008/layout/VerticalCurvedList"/>
    <dgm:cxn modelId="{399D5827-E8C5-4ACA-86A4-0E8D36DDAD8B}" type="presParOf" srcId="{07F2AC10-AA2D-421A-B6A8-1D4A4C90374F}" destId="{FC163037-9525-44CE-876E-B3C519249819}" srcOrd="10" destOrd="0" presId="urn:microsoft.com/office/officeart/2008/layout/VerticalCurvedList"/>
    <dgm:cxn modelId="{96DA089D-7676-44AF-AC30-24068C6E346A}" type="presParOf" srcId="{FC163037-9525-44CE-876E-B3C519249819}" destId="{7457AB59-9882-4A14-84C2-A6B69150DD33}" srcOrd="0" destOrd="0" presId="urn:microsoft.com/office/officeart/2008/layout/VerticalCurvedList"/>
    <dgm:cxn modelId="{D69868AE-53E6-45B9-B1AE-87B41AC3ACD3}" type="presParOf" srcId="{07F2AC10-AA2D-421A-B6A8-1D4A4C90374F}" destId="{AA2928D2-ECD8-44F1-88F3-A38F120D5B00}" srcOrd="11" destOrd="0" presId="urn:microsoft.com/office/officeart/2008/layout/VerticalCurvedList"/>
    <dgm:cxn modelId="{13185D3A-BB0B-4460-82CE-1DD07ABCE2EA}" type="presParOf" srcId="{07F2AC10-AA2D-421A-B6A8-1D4A4C90374F}" destId="{C87F7F1D-408D-48F4-9FB8-003EAF2C5C2B}" srcOrd="12" destOrd="0" presId="urn:microsoft.com/office/officeart/2008/layout/VerticalCurvedList"/>
    <dgm:cxn modelId="{CD963D9E-003E-46BD-832D-AC3E1C05FB6D}" type="presParOf" srcId="{C87F7F1D-408D-48F4-9FB8-003EAF2C5C2B}" destId="{516CC66E-D553-4556-8DBA-ED384B8316E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77486-583D-4640-B1A4-8EE5407F875F}">
      <dsp:nvSpPr>
        <dsp:cNvPr id="0" name=""/>
        <dsp:cNvSpPr/>
      </dsp:nvSpPr>
      <dsp:spPr>
        <a:xfrm>
          <a:off x="-4591172" y="-703927"/>
          <a:ext cx="5469058" cy="5469058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587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D9C53-7DA7-426D-91BB-269264C5A924}">
      <dsp:nvSpPr>
        <dsp:cNvPr id="0" name=""/>
        <dsp:cNvSpPr/>
      </dsp:nvSpPr>
      <dsp:spPr>
        <a:xfrm>
          <a:off x="327829" y="213863"/>
          <a:ext cx="9097125" cy="427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937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Возможность учитывать индивидуальные особенности детей</a:t>
          </a:r>
          <a:endParaRPr lang="ru-RU" sz="2000" kern="1200" dirty="0"/>
        </a:p>
      </dsp:txBody>
      <dsp:txXfrm>
        <a:off x="327829" y="213863"/>
        <a:ext cx="9097125" cy="427563"/>
      </dsp:txXfrm>
    </dsp:sp>
    <dsp:sp modelId="{8557ADAB-87F1-4125-9EF5-B5B231B28AD8}">
      <dsp:nvSpPr>
        <dsp:cNvPr id="0" name=""/>
        <dsp:cNvSpPr/>
      </dsp:nvSpPr>
      <dsp:spPr>
        <a:xfrm>
          <a:off x="60601" y="160417"/>
          <a:ext cx="534454" cy="53445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43DDB6-281C-4033-A4BF-C31067A62B3C}">
      <dsp:nvSpPr>
        <dsp:cNvPr id="0" name=""/>
        <dsp:cNvSpPr/>
      </dsp:nvSpPr>
      <dsp:spPr>
        <a:xfrm>
          <a:off x="679529" y="855127"/>
          <a:ext cx="8745425" cy="427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937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Вариативность использования игровых заданий</a:t>
          </a:r>
          <a:endParaRPr lang="ru-RU" sz="2000" kern="1200" dirty="0"/>
        </a:p>
      </dsp:txBody>
      <dsp:txXfrm>
        <a:off x="679529" y="855127"/>
        <a:ext cx="8745425" cy="427563"/>
      </dsp:txXfrm>
    </dsp:sp>
    <dsp:sp modelId="{4989B251-3A20-445E-8A8A-4B954383E13C}">
      <dsp:nvSpPr>
        <dsp:cNvPr id="0" name=""/>
        <dsp:cNvSpPr/>
      </dsp:nvSpPr>
      <dsp:spPr>
        <a:xfrm>
          <a:off x="412302" y="801681"/>
          <a:ext cx="534454" cy="534454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1F00C2-9DEA-49F5-99AB-5BCB60D00F60}">
      <dsp:nvSpPr>
        <dsp:cNvPr id="0" name=""/>
        <dsp:cNvSpPr/>
      </dsp:nvSpPr>
      <dsp:spPr>
        <a:xfrm>
          <a:off x="840353" y="1496391"/>
          <a:ext cx="8584601" cy="427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937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Возможность добавлять новые задания</a:t>
          </a:r>
          <a:endParaRPr lang="ru-RU" sz="2000" kern="1200" dirty="0"/>
        </a:p>
      </dsp:txBody>
      <dsp:txXfrm>
        <a:off x="840353" y="1496391"/>
        <a:ext cx="8584601" cy="427563"/>
      </dsp:txXfrm>
    </dsp:sp>
    <dsp:sp modelId="{ACD84C4C-0EC5-4414-BBFA-2F02DAE64CF8}">
      <dsp:nvSpPr>
        <dsp:cNvPr id="0" name=""/>
        <dsp:cNvSpPr/>
      </dsp:nvSpPr>
      <dsp:spPr>
        <a:xfrm>
          <a:off x="573125" y="1442945"/>
          <a:ext cx="534454" cy="534454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CAEAA0-CC11-4E1B-888A-D95CCA0AFE2C}">
      <dsp:nvSpPr>
        <dsp:cNvPr id="0" name=""/>
        <dsp:cNvSpPr/>
      </dsp:nvSpPr>
      <dsp:spPr>
        <a:xfrm>
          <a:off x="840353" y="2137249"/>
          <a:ext cx="8584601" cy="427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937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Компактное хранение большого количества игр и заданий в одной папке</a:t>
          </a:r>
          <a:endParaRPr lang="ru-RU" sz="2000" kern="1200" dirty="0"/>
        </a:p>
      </dsp:txBody>
      <dsp:txXfrm>
        <a:off x="840353" y="2137249"/>
        <a:ext cx="8584601" cy="427563"/>
      </dsp:txXfrm>
    </dsp:sp>
    <dsp:sp modelId="{B33FA63B-FB98-4546-9B7C-12407DF03FC9}">
      <dsp:nvSpPr>
        <dsp:cNvPr id="0" name=""/>
        <dsp:cNvSpPr/>
      </dsp:nvSpPr>
      <dsp:spPr>
        <a:xfrm>
          <a:off x="573125" y="2083803"/>
          <a:ext cx="534454" cy="534454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653C6-4B43-44D2-A512-8214B8488B4A}">
      <dsp:nvSpPr>
        <dsp:cNvPr id="0" name=""/>
        <dsp:cNvSpPr/>
      </dsp:nvSpPr>
      <dsp:spPr>
        <a:xfrm>
          <a:off x="679529" y="2778513"/>
          <a:ext cx="8745425" cy="427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937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Разнообразие игровых заданий</a:t>
          </a:r>
          <a:endParaRPr lang="ru-RU" sz="2000" kern="1200" dirty="0"/>
        </a:p>
      </dsp:txBody>
      <dsp:txXfrm>
        <a:off x="679529" y="2778513"/>
        <a:ext cx="8745425" cy="427563"/>
      </dsp:txXfrm>
    </dsp:sp>
    <dsp:sp modelId="{7457AB59-9882-4A14-84C2-A6B69150DD33}">
      <dsp:nvSpPr>
        <dsp:cNvPr id="0" name=""/>
        <dsp:cNvSpPr/>
      </dsp:nvSpPr>
      <dsp:spPr>
        <a:xfrm>
          <a:off x="412302" y="2725067"/>
          <a:ext cx="534454" cy="53445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2928D2-ECD8-44F1-88F3-A38F120D5B00}">
      <dsp:nvSpPr>
        <dsp:cNvPr id="0" name=""/>
        <dsp:cNvSpPr/>
      </dsp:nvSpPr>
      <dsp:spPr>
        <a:xfrm>
          <a:off x="327829" y="3419777"/>
          <a:ext cx="9097125" cy="4275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937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Интеграцию разных видов деятельности</a:t>
          </a:r>
          <a:endParaRPr lang="ru-RU" sz="2000" kern="1200" dirty="0"/>
        </a:p>
      </dsp:txBody>
      <dsp:txXfrm>
        <a:off x="327829" y="3419777"/>
        <a:ext cx="9097125" cy="427563"/>
      </dsp:txXfrm>
    </dsp:sp>
    <dsp:sp modelId="{516CC66E-D553-4556-8DBA-ED384B8316EA}">
      <dsp:nvSpPr>
        <dsp:cNvPr id="0" name=""/>
        <dsp:cNvSpPr/>
      </dsp:nvSpPr>
      <dsp:spPr>
        <a:xfrm>
          <a:off x="60601" y="3366331"/>
          <a:ext cx="534454" cy="5344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66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3234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59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044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7513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1457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865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5583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9440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261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70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5A7EB60-6740-4CA1-82B7-C671EAF265D9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8400EB8-8F44-41F6-86DD-E6FD71902F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1593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486401" y="1624469"/>
            <a:ext cx="6038850" cy="2123658"/>
          </a:xfrm>
          <a:prstGeom prst="rect">
            <a:avLst/>
          </a:prstGeom>
          <a:noFill/>
          <a:ln w="57150"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_FuturaRound" panose="020F0802020204020204" pitchFamily="34" charset="-52"/>
              </a:rPr>
              <a:t>ЛЭПБУК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_FuturaRound" panose="020F0802020204020204" pitchFamily="34" charset="-52"/>
              </a:rPr>
              <a:t>«Моя </a:t>
            </a:r>
            <a:r>
              <a:rPr lang="ru-RU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_FuturaRound" panose="020F0802020204020204" pitchFamily="34" charset="-52"/>
              </a:rPr>
              <a:t>семья</a:t>
            </a:r>
            <a:r>
              <a:rPr lang="ru-RU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_FuturaRound" panose="020F0802020204020204" pitchFamily="34" charset="-52"/>
              </a:rPr>
              <a:t>»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_FuturaRound" panose="020F0802020204020204" pitchFamily="34" charset="-52"/>
              </a:rPr>
              <a:t>«Моя малая Родина»</a:t>
            </a:r>
            <a:endParaRPr lang="ru-RU" sz="44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_FuturaRound" panose="020F0802020204020204" pitchFamily="34" charset="-5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54110" y="4341557"/>
            <a:ext cx="51074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Подготовили: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Темченко Екатерина Сергеевна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Александрова Татьяна Васильевна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571" y="457199"/>
            <a:ext cx="9648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МДОУ «Детский сад п. Новопушкинское, Саратовская область, Энгельсский район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атьяна\Desktop\ПСИХОЛОГ\СЕМЬЯ ДОУ\22Лэпбук\ОБЛОЖКА_НОВАЯ!!!___готоволэ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5812" y="1473200"/>
            <a:ext cx="3266748" cy="4617324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Татьяна\Desktop\ПСИХОЛОГ\СЕМЬЯ ДОУ\22Лэпбук\ОБЛОЖКА_НОВАЯ!!!___готоволэ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5812" y="1473200"/>
            <a:ext cx="3266748" cy="4617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89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981950" y="876301"/>
            <a:ext cx="3810000" cy="430887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endParaRPr lang="ru-RU" sz="1600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1. Упражнять детей в определении и названии цвета (красный, желтый, зеленый, синий, посредством зрительного обследования, сравнения.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2. Учить детей группировать предметы по цвету.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3. Воспитывать любознательность, обогащать детей разнообразными сенсорными впечатлениями.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4. Развивать крупную и мелкую моторику.</a:t>
            </a:r>
          </a:p>
          <a:p>
            <a:r>
              <a:rPr lang="ru-RU" sz="1600" u="sng" dirty="0" smtClean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329261" y="962353"/>
            <a:ext cx="3056221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Д/И «Разложи игрушки</a:t>
            </a:r>
          </a:p>
          <a:p>
            <a:pPr algn="ctr"/>
            <a:r>
              <a:rPr lang="ru-RU" sz="20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по коробочкам»</a:t>
            </a:r>
            <a:endParaRPr lang="ru-RU" sz="20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31102_1432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14" y="228600"/>
            <a:ext cx="7040639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31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056140" y="1440499"/>
            <a:ext cx="3709140" cy="341632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Расширяем и закрепляем знания детей о своём детском саде. Воспитывать любовь и уважение к сотрудникам, бережное отношение к детскому.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32074" y="1514803"/>
            <a:ext cx="3301032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Расскажи про детский сад</a:t>
            </a:r>
            <a:endParaRPr lang="ru-RU" sz="2000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31102_1432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09" y="514350"/>
            <a:ext cx="7194397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10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056140" y="1440499"/>
            <a:ext cx="3709140" cy="397031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>
              <a:buFontTx/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Пробуждать интерес и желание поиграть в сказку. Закрепить умение детей выстраивать последовательность героев по сказкам, понимать процесс взаимоотношения персонажей.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60674" y="1571953"/>
            <a:ext cx="2663485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Разрезные картинки </a:t>
            </a:r>
          </a:p>
          <a:p>
            <a:pPr algn="ctr"/>
            <a:r>
              <a:rPr lang="ru-RU" sz="2000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«Сложи сказку»</a:t>
            </a:r>
            <a:endParaRPr lang="ru-RU" sz="2000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31102_1432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09" y="514350"/>
            <a:ext cx="7194397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10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48650" y="1066799"/>
            <a:ext cx="3352800" cy="470898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>
              <a:buFontTx/>
              <a:buAutoNum type="arabicParenR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Формировать у детей представления о целостном образе предмета, учить соотносить образ представления с целостным образом реального предмета, складывать картинку, разрезанную на части.</a:t>
            </a:r>
          </a:p>
          <a:p>
            <a:pPr>
              <a:buFontTx/>
              <a:buAutoNum type="arabicParenR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Действовать путём прикладывания. Воспитывать у детей внимание, усидчивость, настойчивость в выполнении поставленной задачи.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13074" y="1286203"/>
            <a:ext cx="2663485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Разрезные картинки </a:t>
            </a:r>
          </a:p>
          <a:p>
            <a:pPr algn="ctr"/>
            <a:r>
              <a:rPr lang="ru-RU" sz="2000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«Собери игрушки»</a:t>
            </a:r>
          </a:p>
        </p:txBody>
      </p:sp>
      <p:pic>
        <p:nvPicPr>
          <p:cNvPr id="6" name="Рисунок 5" descr="IMG_20231102_1432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09" y="514350"/>
            <a:ext cx="7194397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10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600950" y="373699"/>
            <a:ext cx="4038600" cy="612475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>
              <a:buAutoNum type="arabicParenR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закреплять названия и представления о профессиях;  ознакомить с предметами и инструментами, используемыми конкретными специалистами;  развивать навыки соотношения рабочего гардероба с профессиями; воспитывать уважительное отношение к труду; развивать познавательный интерес;  развивать память, речевые навыки, концентрацию внимания, умение логически мыслить.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76566" y="638503"/>
            <a:ext cx="281134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Д/и «Кому что нужно</a:t>
            </a:r>
          </a:p>
          <a:p>
            <a:pPr algn="ctr"/>
            <a:r>
              <a:rPr lang="ru-RU" sz="20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для работы»</a:t>
            </a:r>
            <a:endParaRPr lang="ru-RU" sz="20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31102_1432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09" y="514350"/>
            <a:ext cx="6366095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10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543800" y="1154749"/>
            <a:ext cx="4038600" cy="4555093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</a:t>
            </a:r>
            <a:r>
              <a:rPr lang="ru-RU" sz="1600" dirty="0" smtClean="0">
                <a:solidFill>
                  <a:srgbClr val="212529"/>
                </a:solidFill>
                <a:latin typeface="Arial"/>
              </a:rPr>
              <a:t>родолжать знакомить с памятниками как скульптурными сооружениями, возведенными в честь погибших воинов- земляков нашего поселка.</a:t>
            </a:r>
          </a:p>
          <a:p>
            <a:r>
              <a:rPr lang="ru-RU" sz="1600" dirty="0" smtClean="0">
                <a:solidFill>
                  <a:srgbClr val="212529"/>
                </a:solidFill>
                <a:latin typeface="Arial"/>
              </a:rPr>
              <a:t>  2) продолжать ознакомление детей с историческим прошлым родного края;</a:t>
            </a:r>
          </a:p>
          <a:p>
            <a:r>
              <a:rPr lang="ru-RU" sz="1600" dirty="0" smtClean="0">
                <a:solidFill>
                  <a:srgbClr val="212529"/>
                </a:solidFill>
                <a:latin typeface="Arial"/>
              </a:rPr>
              <a:t> 3) познакомить детей с назначением, внешним видом и устройством православного храма;</a:t>
            </a:r>
          </a:p>
          <a:p>
            <a:r>
              <a:rPr lang="ru-RU" sz="1600" dirty="0" smtClean="0">
                <a:solidFill>
                  <a:srgbClr val="212529"/>
                </a:solidFill>
                <a:latin typeface="Arial"/>
              </a:rPr>
              <a:t>4) воспитывать ценностное отношение к духовному, историческому и культурному наследию.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776516" y="1381453"/>
            <a:ext cx="3486275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Достопримечательности </a:t>
            </a:r>
          </a:p>
          <a:p>
            <a:pPr algn="ctr"/>
            <a:r>
              <a:rPr lang="ru-RU" sz="20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поселка Новопушкинское</a:t>
            </a:r>
            <a:endParaRPr lang="ru-RU" sz="20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31102_1432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09" y="514350"/>
            <a:ext cx="6366095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10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266700"/>
            <a:ext cx="11639550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2088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76233" y="396800"/>
            <a:ext cx="10843447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n/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n/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400" dirty="0" smtClean="0">
                <a:ln/>
                <a:latin typeface="Times New Roman" pitchFamily="18" charset="0"/>
                <a:cs typeface="Times New Roman" pitchFamily="18" charset="0"/>
              </a:rPr>
              <a:t>– это самодельная </a:t>
            </a:r>
            <a:r>
              <a:rPr lang="ru-RU" sz="2400" dirty="0">
                <a:ln/>
                <a:latin typeface="Times New Roman" pitchFamily="18" charset="0"/>
                <a:cs typeface="Times New Roman" pitchFamily="18" charset="0"/>
              </a:rPr>
              <a:t>интерактивная папка с кармашками, дверками, </a:t>
            </a:r>
            <a:r>
              <a:rPr lang="ru-RU" sz="2400" dirty="0" smtClean="0">
                <a:ln/>
                <a:latin typeface="Times New Roman" pitchFamily="18" charset="0"/>
                <a:cs typeface="Times New Roman" pitchFamily="18" charset="0"/>
              </a:rPr>
              <a:t>окошками, вкладками </a:t>
            </a:r>
            <a:r>
              <a:rPr lang="ru-RU" sz="2400" dirty="0">
                <a:ln/>
                <a:latin typeface="Times New Roman" pitchFamily="18" charset="0"/>
                <a:cs typeface="Times New Roman" pitchFamily="18" charset="0"/>
              </a:rPr>
              <a:t>и подвижными деталями, в которой помещены материалы по какой-то определенной теме.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997958" y="1951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endParaRPr lang="ru-RU" dirty="0"/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xmlns="" val="1665500318"/>
              </p:ext>
            </p:extLst>
          </p:nvPr>
        </p:nvGraphicFramePr>
        <p:xfrm>
          <a:off x="1350274" y="2433065"/>
          <a:ext cx="9480097" cy="4061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24248" y="667935"/>
            <a:ext cx="1628394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a_FuturaRound" panose="020F0802020204020204" pitchFamily="34" charset="-52"/>
              </a:rPr>
              <a:t>Лэпбук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399893" y="2115177"/>
            <a:ext cx="3565591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  <a:latin typeface="a_FuturaRound" panose="020F0802020204020204" pitchFamily="34" charset="-52"/>
              </a:rPr>
              <a:t>Лэпбук обеспечивает: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9000" y="5805941"/>
            <a:ext cx="53657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Овал 13"/>
          <p:cNvSpPr/>
          <p:nvPr/>
        </p:nvSpPr>
        <p:spPr>
          <a:xfrm>
            <a:off x="1763758" y="3237973"/>
            <a:ext cx="534454" cy="534454"/>
          </a:xfrm>
          <a:prstGeom prst="ellipse">
            <a:avLst/>
          </a:prstGeom>
          <a:blipFill rotWithShape="0">
            <a:blip r:embed="rId7"/>
            <a:stretch>
              <a:fillRect/>
            </a:stretch>
          </a:blipFill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Овал 14"/>
          <p:cNvSpPr/>
          <p:nvPr/>
        </p:nvSpPr>
        <p:spPr>
          <a:xfrm>
            <a:off x="1922917" y="3880229"/>
            <a:ext cx="534454" cy="534454"/>
          </a:xfrm>
          <a:prstGeom prst="ellipse">
            <a:avLst/>
          </a:prstGeom>
          <a:blipFill rotWithShape="0">
            <a:blip r:embed="rId7"/>
            <a:stretch>
              <a:fillRect/>
            </a:stretch>
          </a:blipFill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Овал 15"/>
          <p:cNvSpPr/>
          <p:nvPr/>
        </p:nvSpPr>
        <p:spPr>
          <a:xfrm>
            <a:off x="1922917" y="4522487"/>
            <a:ext cx="534454" cy="534454"/>
          </a:xfrm>
          <a:prstGeom prst="ellipse">
            <a:avLst/>
          </a:prstGeom>
          <a:blipFill rotWithShape="0">
            <a:blip r:embed="rId7"/>
            <a:stretch>
              <a:fillRect/>
            </a:stretch>
          </a:blipFill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xmlns="" val="15246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991350" y="394692"/>
            <a:ext cx="3695700" cy="606319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indent="355600" algn="just"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55600" algn="just"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55600" algn="just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55600" algn="just">
              <a:buFont typeface="Wingdings" pitchFamily="2" charset="2"/>
              <a:buChar char="ü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Моя Семья</a:t>
            </a:r>
          </a:p>
          <a:p>
            <a:pPr indent="355600" algn="just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Семейное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древо на липучках</a:t>
            </a:r>
          </a:p>
          <a:p>
            <a:pPr indent="355600" algn="just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Пальчиковая игра «Моя семья»</a:t>
            </a:r>
          </a:p>
          <a:p>
            <a:pPr indent="355600" algn="just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«Назови членов семьи»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indent="355600" algn="just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«Помоги маме постирать бельё»</a:t>
            </a:r>
          </a:p>
          <a:p>
            <a:pPr indent="355600" algn="just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«Загадки и раскраски  «Семья»</a:t>
            </a:r>
          </a:p>
          <a:p>
            <a:pPr indent="355600" algn="just">
              <a:buFont typeface="Wingdings" pitchFamily="2" charset="2"/>
              <a:buChar char="ü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Мой Детский сад</a:t>
            </a:r>
          </a:p>
          <a:p>
            <a:pPr indent="355600" algn="just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«Разложи игрушки по коробкам»</a:t>
            </a:r>
          </a:p>
          <a:p>
            <a:pPr indent="355600" algn="just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«Расскажи про детский сад</a:t>
            </a:r>
          </a:p>
          <a:p>
            <a:pPr indent="355600" algn="just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«Разрезные картинки «Сложи сказку»</a:t>
            </a:r>
          </a:p>
          <a:p>
            <a:pPr indent="355600" algn="just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«Кому что нужно для работы?»</a:t>
            </a:r>
          </a:p>
          <a:p>
            <a:pPr indent="355600" algn="just">
              <a:buFont typeface="Wingdings" pitchFamily="2" charset="2"/>
              <a:buChar char="ü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Моя Малая Родина</a:t>
            </a:r>
          </a:p>
          <a:p>
            <a:pPr indent="355600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Достопримечательности поселка Новопушкинское</a:t>
            </a:r>
          </a:p>
          <a:p>
            <a:pPr indent="355600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«Собери Самовар»</a:t>
            </a:r>
          </a:p>
          <a:p>
            <a:pPr indent="355600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«Собери матрешку»</a:t>
            </a:r>
          </a:p>
          <a:p>
            <a:pPr indent="355600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«Найди заплатку»</a:t>
            </a:r>
          </a:p>
          <a:p>
            <a:pPr indent="355600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«Стихи о природе»</a:t>
            </a:r>
          </a:p>
          <a:p>
            <a:pPr indent="355600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Раскраски «Самовар, Матрешки, Дом»</a:t>
            </a:r>
          </a:p>
          <a:p>
            <a:pPr indent="355600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«Найди заплатку у Матрешки»</a:t>
            </a:r>
          </a:p>
          <a:p>
            <a:pPr indent="355600"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Д/и «Деревья в детском саду», «С какого дерева листочек»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Татьяна\Desktop\ОПИСАНИЕ ЛЭПБУК\IMG_20230315_131354_88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84" t="3375" r="6134" b="5638"/>
          <a:stretch/>
        </p:blipFill>
        <p:spPr bwMode="auto">
          <a:xfrm>
            <a:off x="781050" y="600669"/>
            <a:ext cx="4876800" cy="5843312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24750" y="533400"/>
            <a:ext cx="2743200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r>
              <a:rPr lang="ru-RU" sz="1600" b="1" dirty="0" smtClean="0">
                <a:ln/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Лэпбук «Моя семья» включает в себя: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274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113290" y="1012683"/>
            <a:ext cx="3526260" cy="4524315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Задачи: 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1) формирование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 детей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представлений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 семье, о нравственном отношении к семейным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традициям.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2) расширение знаний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 ближнем окружении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умениях разбираться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родственных связях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27638" y="1174107"/>
            <a:ext cx="2720553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r>
              <a:rPr lang="ru-RU" sz="2400" b="1" dirty="0" smtClean="0">
                <a:ln/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Семейное древо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IMG_20231102_1432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58" y="323850"/>
            <a:ext cx="7201592" cy="592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747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056140" y="1146032"/>
            <a:ext cx="3709140" cy="397031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способствование пони-манию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дошкольниками значимости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семьи.</a:t>
            </a:r>
          </a:p>
          <a:p>
            <a:pPr algn="just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воспитание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у детей любовь и уважение к членам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семьи.</a:t>
            </a:r>
          </a:p>
          <a:p>
            <a:pPr algn="just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привитие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детям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чувства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привязанности к семье и дому.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28786" y="1383657"/>
            <a:ext cx="1775871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r>
              <a:rPr lang="ru-RU" sz="2000" b="1" dirty="0" smtClean="0">
                <a:ln/>
                <a:solidFill>
                  <a:schemeClr val="accent3"/>
                </a:solidFill>
                <a:latin typeface="a_FuturaRound" panose="020F0802020204020204" pitchFamily="34" charset="-52"/>
              </a:rPr>
              <a:t>Семья – это </a:t>
            </a:r>
            <a:endParaRPr lang="ru-RU" sz="2000" dirty="0"/>
          </a:p>
        </p:txBody>
      </p:sp>
      <p:pic>
        <p:nvPicPr>
          <p:cNvPr id="7" name="Рисунок 6" descr="IMG_20231102_1432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39" y="308610"/>
            <a:ext cx="7312661" cy="582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339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720330" y="1546959"/>
            <a:ext cx="4124960" cy="4524315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endParaRPr lang="ru-RU" sz="1600" b="1" u="sng" dirty="0" smtClean="0">
              <a:solidFill>
                <a:srgbClr val="111111"/>
              </a:solidFill>
              <a:latin typeface="Arial"/>
            </a:endParaRPr>
          </a:p>
          <a:p>
            <a:endParaRPr lang="ru-RU" sz="1600" b="1" u="sng" dirty="0" smtClean="0">
              <a:solidFill>
                <a:srgbClr val="111111"/>
              </a:solidFill>
              <a:latin typeface="Arial"/>
            </a:endParaRPr>
          </a:p>
          <a:p>
            <a:endParaRPr lang="ru-RU" sz="1600" b="1" u="sng" dirty="0" smtClean="0">
              <a:solidFill>
                <a:srgbClr val="111111"/>
              </a:solidFill>
              <a:latin typeface="Arial"/>
            </a:endParaRPr>
          </a:p>
          <a:p>
            <a:r>
              <a:rPr lang="ru-RU" sz="1600" b="1" u="sng" dirty="0" smtClean="0">
                <a:solidFill>
                  <a:srgbClr val="111111"/>
                </a:solidFill>
                <a:latin typeface="Arial"/>
              </a:rPr>
              <a:t>Цель</a:t>
            </a:r>
            <a:r>
              <a:rPr lang="ru-RU" sz="1600" b="1" dirty="0" smtClean="0">
                <a:solidFill>
                  <a:srgbClr val="111111"/>
                </a:solidFill>
                <a:latin typeface="Arial"/>
              </a:rPr>
              <a:t>: </a:t>
            </a:r>
            <a:r>
              <a:rPr lang="ru-RU" sz="1600" dirty="0" smtClean="0">
                <a:solidFill>
                  <a:srgbClr val="111111"/>
                </a:solidFill>
                <a:latin typeface="Arial"/>
              </a:rPr>
              <a:t>развитие и укрепление мелкой моторики рук у детей, координацию движений; формирование у детей представления о своей семье.</a:t>
            </a:r>
          </a:p>
          <a:p>
            <a:r>
              <a:rPr lang="ru-RU" sz="1600" b="1" u="sng" dirty="0" smtClean="0">
                <a:solidFill>
                  <a:srgbClr val="111111"/>
                </a:solidFill>
                <a:latin typeface="Arial"/>
              </a:rPr>
              <a:t>Задачи</a:t>
            </a:r>
            <a:r>
              <a:rPr lang="ru-RU" sz="1600" b="1" dirty="0" smtClean="0">
                <a:solidFill>
                  <a:srgbClr val="111111"/>
                </a:solidFill>
                <a:latin typeface="Arial"/>
              </a:rPr>
              <a:t>: </a:t>
            </a:r>
            <a:r>
              <a:rPr lang="ru-RU" sz="1600" dirty="0" smtClean="0">
                <a:solidFill>
                  <a:srgbClr val="111111"/>
                </a:solidFill>
                <a:latin typeface="Arial"/>
              </a:rPr>
              <a:t>1. </a:t>
            </a:r>
            <a:r>
              <a:rPr lang="ru-RU" sz="1600" b="1" dirty="0" smtClean="0">
                <a:solidFill>
                  <a:srgbClr val="111111"/>
                </a:solidFill>
                <a:latin typeface="Arial"/>
              </a:rPr>
              <a:t>формировать</a:t>
            </a:r>
            <a:r>
              <a:rPr lang="ru-RU" sz="1600" dirty="0" smtClean="0">
                <a:solidFill>
                  <a:srgbClr val="111111"/>
                </a:solidFill>
                <a:latin typeface="Arial"/>
              </a:rPr>
              <a:t> произвольные координированные движения пальцев рук;</a:t>
            </a:r>
          </a:p>
          <a:p>
            <a:r>
              <a:rPr lang="ru-RU" sz="1600" dirty="0" smtClean="0">
                <a:solidFill>
                  <a:srgbClr val="111111"/>
                </a:solidFill>
                <a:latin typeface="Arial"/>
              </a:rPr>
              <a:t>2. </a:t>
            </a:r>
            <a:r>
              <a:rPr lang="ru-RU" sz="1600" b="1" dirty="0" smtClean="0">
                <a:solidFill>
                  <a:srgbClr val="111111"/>
                </a:solidFill>
                <a:latin typeface="Arial"/>
              </a:rPr>
              <a:t>развивать</a:t>
            </a:r>
            <a:r>
              <a:rPr lang="ru-RU" sz="1600" dirty="0" smtClean="0">
                <a:solidFill>
                  <a:srgbClr val="111111"/>
                </a:solidFill>
                <a:latin typeface="Arial"/>
              </a:rPr>
              <a:t> </a:t>
            </a:r>
            <a:r>
              <a:rPr lang="ru-RU" sz="1600" u="sng" dirty="0" smtClean="0">
                <a:solidFill>
                  <a:srgbClr val="111111"/>
                </a:solidFill>
                <a:latin typeface="Arial"/>
              </a:rPr>
              <a:t>познавательно - психические процессы</a:t>
            </a:r>
            <a:r>
              <a:rPr lang="ru-RU" sz="1600" dirty="0" smtClean="0">
                <a:solidFill>
                  <a:srgbClr val="111111"/>
                </a:solidFill>
                <a:latin typeface="Arial"/>
              </a:rPr>
              <a:t>: внимание, мышление, память; </a:t>
            </a:r>
            <a:r>
              <a:rPr lang="ru-RU" sz="1600" b="1" dirty="0" smtClean="0">
                <a:solidFill>
                  <a:srgbClr val="111111"/>
                </a:solidFill>
                <a:latin typeface="Arial"/>
              </a:rPr>
              <a:t>развивать речь детей</a:t>
            </a:r>
            <a:r>
              <a:rPr lang="ru-RU" sz="1600" dirty="0" smtClean="0">
                <a:solidFill>
                  <a:srgbClr val="111111"/>
                </a:solidFill>
                <a:latin typeface="Arial"/>
              </a:rPr>
              <a:t>; учить называть членов своей семьи;</a:t>
            </a:r>
          </a:p>
          <a:p>
            <a:r>
              <a:rPr lang="ru-RU" sz="1600" dirty="0" smtClean="0">
                <a:solidFill>
                  <a:srgbClr val="111111"/>
                </a:solidFill>
                <a:latin typeface="Arial"/>
              </a:rPr>
              <a:t>3. </a:t>
            </a:r>
            <a:r>
              <a:rPr lang="ru-RU" sz="1600" b="1" dirty="0" smtClean="0">
                <a:solidFill>
                  <a:srgbClr val="111111"/>
                </a:solidFill>
                <a:latin typeface="Arial"/>
              </a:rPr>
              <a:t>воспитывать и</a:t>
            </a:r>
            <a:r>
              <a:rPr lang="ru-RU" sz="1600" dirty="0" smtClean="0">
                <a:solidFill>
                  <a:srgbClr val="111111"/>
                </a:solidFill>
                <a:latin typeface="Arial"/>
              </a:rPr>
              <a:t> </a:t>
            </a:r>
            <a:r>
              <a:rPr lang="ru-RU" sz="1600" b="1" dirty="0" smtClean="0">
                <a:solidFill>
                  <a:srgbClr val="111111"/>
                </a:solidFill>
                <a:latin typeface="Arial"/>
              </a:rPr>
              <a:t>развивать художественный вкус</a:t>
            </a:r>
            <a:r>
              <a:rPr lang="ru-RU" sz="1600" dirty="0" smtClean="0">
                <a:solidFill>
                  <a:srgbClr val="111111"/>
                </a:solidFill>
                <a:latin typeface="Arial"/>
              </a:rPr>
              <a:t>, усидчивость, целенаправленность.</a:t>
            </a:r>
            <a:endParaRPr lang="ru-RU" sz="1600" b="0" i="0" dirty="0">
              <a:solidFill>
                <a:srgbClr val="111111"/>
              </a:solidFill>
              <a:latin typeface="Arial"/>
            </a:endParaRPr>
          </a:p>
        </p:txBody>
      </p:sp>
      <p:pic>
        <p:nvPicPr>
          <p:cNvPr id="6" name="Рисунок 5" descr="IMG_20231102_1432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419" y="285750"/>
            <a:ext cx="7067287" cy="60007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788910" y="1700690"/>
            <a:ext cx="367999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4"/>
                </a:solidFill>
                <a:latin typeface="Arial"/>
              </a:rPr>
              <a:t>Пальчиковая игра «Семья»</a:t>
            </a:r>
          </a:p>
        </p:txBody>
      </p:sp>
    </p:spTree>
    <p:extLst>
      <p:ext uri="{BB962C8B-B14F-4D97-AF65-F5344CB8AC3E}">
        <p14:creationId xmlns:p14="http://schemas.microsoft.com/office/powerpoint/2010/main" xmlns="" val="5453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762240" y="751841"/>
            <a:ext cx="3962400" cy="498598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1.Познакомить детей с понятием семья, с называниями членов семьи.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2. Найти нужное обозначение члена семьи.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3.Грамотно назвать члена семьи , используя не только нарицательное имя, но и имя собственное.(не просто МАМА, а МАМА СВЕТА)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4. Помочь ребенку выделить важную роль каждому члену семьи, его важность для семьи.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156384" y="915830"/>
            <a:ext cx="2957413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Назови членов семьи</a:t>
            </a:r>
            <a:endParaRPr lang="ru-RU" sz="20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31102_1432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" y="497840"/>
            <a:ext cx="7284720" cy="586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363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229600" y="1485236"/>
            <a:ext cx="3554730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 algn="just">
              <a:buAutoNum type="arabicParenR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азвитие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речевых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навыков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расширение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словарного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запаса по теме.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воспитание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гордости за родных людей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Учить детей правильно называть членов семьи и рассказывать о них.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88415" y="1667670"/>
            <a:ext cx="310373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n/>
                <a:solidFill>
                  <a:schemeClr val="accent3"/>
                </a:solidFill>
                <a:latin typeface="a_FuturaRound" panose="020F0802020204020204" pitchFamily="34" charset="-52"/>
              </a:rPr>
              <a:t>Загадки</a:t>
            </a:r>
            <a:r>
              <a:rPr lang="ru-RU" sz="2400" b="1" dirty="0" smtClean="0">
                <a:ln/>
                <a:solidFill>
                  <a:schemeClr val="accent3"/>
                </a:solidFill>
                <a:latin typeface="a_FuturaRound" panose="020F0802020204020204" pitchFamily="34" charset="-52"/>
              </a:rPr>
              <a:t> и раскраски</a:t>
            </a:r>
            <a:endParaRPr lang="ru-RU" sz="2400" dirty="0"/>
          </a:p>
        </p:txBody>
      </p:sp>
      <p:pic>
        <p:nvPicPr>
          <p:cNvPr id="6" name="Рисунок 5" descr="IMG_20231102_1432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79" y="609600"/>
            <a:ext cx="7448615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028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056140" y="1561437"/>
            <a:ext cx="3709140" cy="4216539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1. Воспитывать бережное отношение к одежде;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2. Упражнять детей в действиях в соответствии с ролью;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3. Развивать моторику кисти, пальцев рук;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4. Вызвать у детей желание трудиться.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705904" y="1705770"/>
            <a:ext cx="2406236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Помоги маме</a:t>
            </a:r>
          </a:p>
          <a:p>
            <a:pPr algn="ctr"/>
            <a:r>
              <a:rPr lang="ru-RU" sz="2000" b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постирать бельё</a:t>
            </a:r>
            <a:endParaRPr lang="ru-RU" sz="2000" b="1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231102_14323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397489"/>
            <a:ext cx="7426610" cy="575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56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</TotalTime>
  <Words>586</Words>
  <Application>Microsoft Office PowerPoint</Application>
  <PresentationFormat>Произвольный</PresentationFormat>
  <Paragraphs>135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Ретро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Tanyushka</dc:creator>
  <cp:lastModifiedBy>user</cp:lastModifiedBy>
  <cp:revision>93</cp:revision>
  <dcterms:created xsi:type="dcterms:W3CDTF">2021-03-28T18:39:50Z</dcterms:created>
  <dcterms:modified xsi:type="dcterms:W3CDTF">2023-11-27T20:22:49Z</dcterms:modified>
</cp:coreProperties>
</file>