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9" r:id="rId3"/>
    <p:sldId id="276" r:id="rId4"/>
    <p:sldId id="262" r:id="rId5"/>
    <p:sldId id="264" r:id="rId6"/>
    <p:sldId id="275" r:id="rId7"/>
    <p:sldId id="258" r:id="rId8"/>
    <p:sldId id="259" r:id="rId9"/>
    <p:sldId id="260" r:id="rId10"/>
    <p:sldId id="277" r:id="rId11"/>
    <p:sldId id="279" r:id="rId12"/>
    <p:sldId id="271" r:id="rId13"/>
    <p:sldId id="287" r:id="rId14"/>
    <p:sldId id="274" r:id="rId15"/>
    <p:sldId id="288" r:id="rId16"/>
    <p:sldId id="290" r:id="rId17"/>
    <p:sldId id="28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28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D5959-8D1E-42FF-B909-E97C6E4AE823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F3807-7CCC-4400-B382-3A9B221BF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D5959-8D1E-42FF-B909-E97C6E4AE823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F3807-7CCC-4400-B382-3A9B221BF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D5959-8D1E-42FF-B909-E97C6E4AE823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F3807-7CCC-4400-B382-3A9B221BF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D5959-8D1E-42FF-B909-E97C6E4AE823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F3807-7CCC-4400-B382-3A9B221BF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D5959-8D1E-42FF-B909-E97C6E4AE823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F3807-7CCC-4400-B382-3A9B221BF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D5959-8D1E-42FF-B909-E97C6E4AE823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F3807-7CCC-4400-B382-3A9B221BF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D5959-8D1E-42FF-B909-E97C6E4AE823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F3807-7CCC-4400-B382-3A9B221BF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D5959-8D1E-42FF-B909-E97C6E4AE823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F3807-7CCC-4400-B382-3A9B221BF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D5959-8D1E-42FF-B909-E97C6E4AE823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F3807-7CCC-4400-B382-3A9B221BF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D5959-8D1E-42FF-B909-E97C6E4AE823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F3807-7CCC-4400-B382-3A9B221BF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D5959-8D1E-42FF-B909-E97C6E4AE823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F3807-7CCC-4400-B382-3A9B221BF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D5959-8D1E-42FF-B909-E97C6E4AE823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F3807-7CCC-4400-B382-3A9B221BF1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E:\&#1052;&#1040;&#1052;&#1040;\&#1060;&#1077;&#1089;&#1090;&#1080;&#1074;&#1072;&#1083;&#1100;%2012\&#1091;&#1088;&#1072;.mp3" TargetMode="Externa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tags" Target="../tags/tag1.xml"/><Relationship Id="rId5" Type="http://schemas.openxmlformats.org/officeDocument/2006/relationships/image" Target="../media/image12.png"/><Relationship Id="rId4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81000" y="4852988"/>
            <a:ext cx="8458200" cy="1222375"/>
          </a:xfrm>
        </p:spPr>
        <p:txBody>
          <a:bodyPr anchor="t">
            <a:normAutofit/>
          </a:bodyPr>
          <a:lstStyle/>
          <a:p>
            <a:pPr eaLnBrk="1" hangingPunct="1">
              <a:defRPr/>
            </a:pPr>
            <a:endParaRPr lang="ru-RU" sz="540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908050" y="4064000"/>
            <a:ext cx="7797800" cy="847725"/>
          </a:xfrm>
        </p:spPr>
        <p:txBody>
          <a:bodyPr anchor="b">
            <a:normAutofit/>
          </a:bodyPr>
          <a:lstStyle/>
          <a:p>
            <a:pPr marL="0" indent="0" eaLnBrk="1" hangingPunct="1">
              <a:buFont typeface="Wingdings" pitchFamily="2" charset="2"/>
              <a:buNone/>
              <a:defRPr/>
            </a:pPr>
            <a:endParaRPr lang="ru-RU" sz="2400">
              <a:solidFill>
                <a:srgbClr val="443329"/>
              </a:solidFill>
            </a:endParaRPr>
          </a:p>
        </p:txBody>
      </p:sp>
      <p:pic>
        <p:nvPicPr>
          <p:cNvPr id="25603" name="Picture 2" descr="C:\Users\Костя\Documents\foni dlya prezentacii\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3" descr="C:\Users\Костя\Pictures\дом с фиолетовой крышей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404813"/>
            <a:ext cx="7434263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-41306" y="4021149"/>
            <a:ext cx="8715436" cy="144655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Состав числа 10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143372" y="357166"/>
            <a:ext cx="97667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10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3286124"/>
            <a:ext cx="97667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10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429256" y="3857628"/>
            <a:ext cx="97667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10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cs623631.vk.me/v623631839/5126/iUQ6z2kG0yk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357298"/>
            <a:ext cx="7429552" cy="478634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2530" name="AutoShape 2" descr="https://im2-tub-ru.yandex.net/i?id=b7ac001904378e88bde52c211f687675&amp;n=33&amp;h=190&amp;w=25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https://im2-tub-ru.yandex.net/i?id=b7ac001904378e88bde52c211f687675&amp;n=33&amp;h=190&amp;w=25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http://gifportal.ru/data/smiles/pticia-956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3643314"/>
            <a:ext cx="59944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matushki.ru/download/file.php?id=13677&amp;t=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s018.radikal.ru/i511/1501/e5/5de7ec6d3f0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81000" y="4852988"/>
            <a:ext cx="8458200" cy="1222375"/>
          </a:xfrm>
        </p:spPr>
        <p:txBody>
          <a:bodyPr anchor="t">
            <a:normAutofit/>
          </a:bodyPr>
          <a:lstStyle/>
          <a:p>
            <a:pPr eaLnBrk="1" hangingPunct="1">
              <a:defRPr/>
            </a:pPr>
            <a:endParaRPr lang="ru-RU" sz="540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908050" y="4064000"/>
            <a:ext cx="7797800" cy="847725"/>
          </a:xfrm>
        </p:spPr>
        <p:txBody>
          <a:bodyPr anchor="b">
            <a:normAutofit/>
          </a:bodyPr>
          <a:lstStyle/>
          <a:p>
            <a:pPr marL="0" indent="0" eaLnBrk="1" hangingPunct="1">
              <a:buFont typeface="Wingdings" pitchFamily="2" charset="2"/>
              <a:buNone/>
              <a:defRPr/>
            </a:pPr>
            <a:endParaRPr lang="ru-RU" sz="2400">
              <a:solidFill>
                <a:srgbClr val="443329"/>
              </a:solidFill>
            </a:endParaRPr>
          </a:p>
        </p:txBody>
      </p:sp>
      <p:pic>
        <p:nvPicPr>
          <p:cNvPr id="29699" name="Picture 2" descr="C:\Users\Костя\Documents\foni dlya prezentacii\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43" name="Прямоугольник 42"/>
          <p:cNvSpPr/>
          <p:nvPr/>
        </p:nvSpPr>
        <p:spPr>
          <a:xfrm>
            <a:off x="2428860" y="5429264"/>
            <a:ext cx="1357322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 </a:t>
            </a:r>
          </a:p>
        </p:txBody>
      </p:sp>
      <p:pic>
        <p:nvPicPr>
          <p:cNvPr id="29701" name="Рисунок 5" descr="тарелка 2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1857375"/>
            <a:ext cx="3143250" cy="206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Рисунок 6" descr="тарелка 2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38" y="2786063"/>
            <a:ext cx="3429000" cy="206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Рисунок 7" descr="тарелка 2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" y="4286250"/>
            <a:ext cx="3286125" cy="206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Рисунок 8" descr="тарелка 2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63" y="4357688"/>
            <a:ext cx="321468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Рисунок 9" descr="тарелка 2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1857375"/>
            <a:ext cx="3143250" cy="206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Блок-схема: узел 14"/>
          <p:cNvSpPr/>
          <p:nvPr/>
        </p:nvSpPr>
        <p:spPr>
          <a:xfrm>
            <a:off x="500034" y="4143380"/>
            <a:ext cx="785818" cy="714380"/>
          </a:xfrm>
          <a:prstGeom prst="flowChartConnector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</a:t>
            </a:r>
          </a:p>
        </p:txBody>
      </p:sp>
      <p:sp>
        <p:nvSpPr>
          <p:cNvPr id="16" name="Блок-схема: узел 15"/>
          <p:cNvSpPr/>
          <p:nvPr/>
        </p:nvSpPr>
        <p:spPr>
          <a:xfrm>
            <a:off x="1428728" y="3857628"/>
            <a:ext cx="785818" cy="785818"/>
          </a:xfrm>
          <a:prstGeom prst="flowChartConnector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</a:t>
            </a:r>
          </a:p>
        </p:txBody>
      </p:sp>
      <p:sp>
        <p:nvSpPr>
          <p:cNvPr id="17" name="Блок-схема: узел 16"/>
          <p:cNvSpPr/>
          <p:nvPr/>
        </p:nvSpPr>
        <p:spPr>
          <a:xfrm>
            <a:off x="2357422" y="4071942"/>
            <a:ext cx="785818" cy="785818"/>
          </a:xfrm>
          <a:prstGeom prst="flowChartConnector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</a:p>
        </p:txBody>
      </p:sp>
      <p:sp>
        <p:nvSpPr>
          <p:cNvPr id="18" name="Блок-схема: узел 17"/>
          <p:cNvSpPr/>
          <p:nvPr/>
        </p:nvSpPr>
        <p:spPr>
          <a:xfrm>
            <a:off x="7786710" y="4071942"/>
            <a:ext cx="785818" cy="785818"/>
          </a:xfrm>
          <a:prstGeom prst="flowChartConnector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</a:t>
            </a:r>
          </a:p>
        </p:txBody>
      </p:sp>
      <p:sp>
        <p:nvSpPr>
          <p:cNvPr id="19" name="Блок-схема: узел 18"/>
          <p:cNvSpPr/>
          <p:nvPr/>
        </p:nvSpPr>
        <p:spPr>
          <a:xfrm>
            <a:off x="6858016" y="3929066"/>
            <a:ext cx="785818" cy="785818"/>
          </a:xfrm>
          <a:prstGeom prst="flowChartConnector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</a:p>
        </p:txBody>
      </p:sp>
      <p:sp>
        <p:nvSpPr>
          <p:cNvPr id="20" name="Блок-схема: узел 19"/>
          <p:cNvSpPr/>
          <p:nvPr/>
        </p:nvSpPr>
        <p:spPr>
          <a:xfrm>
            <a:off x="5857884" y="4214818"/>
            <a:ext cx="785818" cy="785818"/>
          </a:xfrm>
          <a:prstGeom prst="flowChartConnector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</a:t>
            </a:r>
          </a:p>
        </p:txBody>
      </p:sp>
      <p:sp>
        <p:nvSpPr>
          <p:cNvPr id="21" name="Блок-схема: узел 20"/>
          <p:cNvSpPr/>
          <p:nvPr/>
        </p:nvSpPr>
        <p:spPr>
          <a:xfrm>
            <a:off x="5143504" y="2571744"/>
            <a:ext cx="785818" cy="785818"/>
          </a:xfrm>
          <a:prstGeom prst="flowChartConnector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</a:t>
            </a:r>
          </a:p>
        </p:txBody>
      </p:sp>
      <p:sp>
        <p:nvSpPr>
          <p:cNvPr id="22" name="Блок-схема: узел 21"/>
          <p:cNvSpPr/>
          <p:nvPr/>
        </p:nvSpPr>
        <p:spPr>
          <a:xfrm>
            <a:off x="4143372" y="2357430"/>
            <a:ext cx="785818" cy="785818"/>
          </a:xfrm>
          <a:prstGeom prst="flowChartConnector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</a:p>
        </p:txBody>
      </p:sp>
      <p:sp>
        <p:nvSpPr>
          <p:cNvPr id="23" name="Блок-схема: узел 22"/>
          <p:cNvSpPr/>
          <p:nvPr/>
        </p:nvSpPr>
        <p:spPr>
          <a:xfrm>
            <a:off x="3214678" y="2571744"/>
            <a:ext cx="785818" cy="785818"/>
          </a:xfrm>
          <a:prstGeom prst="flowChartConnector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</a:t>
            </a:r>
          </a:p>
        </p:txBody>
      </p:sp>
      <p:sp>
        <p:nvSpPr>
          <p:cNvPr id="24" name="Блок-схема: узел 23"/>
          <p:cNvSpPr/>
          <p:nvPr/>
        </p:nvSpPr>
        <p:spPr>
          <a:xfrm>
            <a:off x="7786710" y="1714488"/>
            <a:ext cx="785818" cy="785818"/>
          </a:xfrm>
          <a:prstGeom prst="flowChartConnector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</a:t>
            </a:r>
          </a:p>
        </p:txBody>
      </p:sp>
      <p:sp>
        <p:nvSpPr>
          <p:cNvPr id="25" name="Блок-схема: узел 24"/>
          <p:cNvSpPr/>
          <p:nvPr/>
        </p:nvSpPr>
        <p:spPr>
          <a:xfrm>
            <a:off x="6858016" y="1428736"/>
            <a:ext cx="785818" cy="785818"/>
          </a:xfrm>
          <a:prstGeom prst="flowChartConnector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</a:t>
            </a:r>
          </a:p>
        </p:txBody>
      </p:sp>
      <p:sp>
        <p:nvSpPr>
          <p:cNvPr id="26" name="Блок-схема: узел 25"/>
          <p:cNvSpPr/>
          <p:nvPr/>
        </p:nvSpPr>
        <p:spPr>
          <a:xfrm>
            <a:off x="5857884" y="1643050"/>
            <a:ext cx="785818" cy="785818"/>
          </a:xfrm>
          <a:prstGeom prst="flowChartConnector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8</a:t>
            </a:r>
          </a:p>
        </p:txBody>
      </p:sp>
      <p:sp>
        <p:nvSpPr>
          <p:cNvPr id="27" name="Блок-схема: узел 26"/>
          <p:cNvSpPr/>
          <p:nvPr/>
        </p:nvSpPr>
        <p:spPr>
          <a:xfrm>
            <a:off x="2214546" y="1714488"/>
            <a:ext cx="785818" cy="785818"/>
          </a:xfrm>
          <a:prstGeom prst="flowChartConnector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</a:p>
        </p:txBody>
      </p:sp>
      <p:sp>
        <p:nvSpPr>
          <p:cNvPr id="28" name="Блок-схема: узел 27"/>
          <p:cNvSpPr/>
          <p:nvPr/>
        </p:nvSpPr>
        <p:spPr>
          <a:xfrm>
            <a:off x="1285852" y="1428736"/>
            <a:ext cx="785818" cy="785818"/>
          </a:xfrm>
          <a:prstGeom prst="flowChartConnector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</a:p>
        </p:txBody>
      </p:sp>
      <p:sp>
        <p:nvSpPr>
          <p:cNvPr id="29" name="Блок-схема: узел 28"/>
          <p:cNvSpPr/>
          <p:nvPr/>
        </p:nvSpPr>
        <p:spPr>
          <a:xfrm>
            <a:off x="428596" y="1714488"/>
            <a:ext cx="785818" cy="785818"/>
          </a:xfrm>
          <a:prstGeom prst="flowChartConnector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</a:t>
            </a:r>
          </a:p>
        </p:txBody>
      </p:sp>
      <p:pic>
        <p:nvPicPr>
          <p:cNvPr id="30" name="Picture 2" descr="C:\Users\Костя\Pictures\f_4b7d0b7a4b21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25" y="1785938"/>
            <a:ext cx="142875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Блок-схема: узел 46"/>
          <p:cNvSpPr/>
          <p:nvPr/>
        </p:nvSpPr>
        <p:spPr>
          <a:xfrm>
            <a:off x="2428860" y="428604"/>
            <a:ext cx="4214842" cy="1214446"/>
          </a:xfrm>
          <a:prstGeom prst="flowChartConnector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 Убери лишнюю ягоду. Сумма оставшихся чисел должна быть равна 10.</a:t>
            </a:r>
          </a:p>
        </p:txBody>
      </p:sp>
      <p:sp>
        <p:nvSpPr>
          <p:cNvPr id="51" name="Управляющая кнопка: домой 50">
            <a:hlinkClick r:id="rId6" action="ppaction://hlinksldjump" highlightClick="1"/>
          </p:cNvPr>
          <p:cNvSpPr/>
          <p:nvPr/>
        </p:nvSpPr>
        <p:spPr>
          <a:xfrm>
            <a:off x="8215338" y="6286520"/>
            <a:ext cx="357190" cy="357190"/>
          </a:xfrm>
          <a:prstGeom prst="actionButtonHo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Управляющая кнопка: далее 51">
            <a:hlinkClick r:id="" action="ppaction://hlinkshowjump?jump=nextslide" highlightClick="1"/>
          </p:cNvPr>
          <p:cNvSpPr/>
          <p:nvPr/>
        </p:nvSpPr>
        <p:spPr>
          <a:xfrm>
            <a:off x="8572528" y="6286520"/>
            <a:ext cx="285752" cy="357166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" name="Управляющая кнопка: назад 52">
            <a:hlinkClick r:id="" action="ppaction://hlinkshowjump?jump=previousslide" highlightClick="1"/>
          </p:cNvPr>
          <p:cNvSpPr/>
          <p:nvPr/>
        </p:nvSpPr>
        <p:spPr>
          <a:xfrm>
            <a:off x="7929586" y="6286520"/>
            <a:ext cx="285752" cy="357190"/>
          </a:xfrm>
          <a:prstGeom prst="actionButtonBackPreviou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0" name="Picture 2" descr="C:\Users\Костя\Pictures\f_4b7d0b7a4b21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00" y="4572000"/>
            <a:ext cx="142875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" name="Picture 2" descr="C:\Users\Костя\Pictures\f_4b7d0b7a4b21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2071688"/>
            <a:ext cx="142875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" name="Picture 2" descr="C:\Users\Костя\Pictures\f_4b7d0b7a4b21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813" y="2071688"/>
            <a:ext cx="142875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" name="Picture 2" descr="C:\Users\Костя\Pictures\f_4b7d0b7a4b21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5" y="2786063"/>
            <a:ext cx="142875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" name="Picture 2" descr="C:\Users\Костя\Pictures\f_4b7d0b7a4b21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38" y="3000375"/>
            <a:ext cx="142875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Picture 2" descr="C:\Users\Костя\Pictures\f_4b7d0b7a4b21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0" y="2928938"/>
            <a:ext cx="142875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Picture 2" descr="C:\Users\Костя\Pictures\f_4b7d0b7a4b21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63" y="2071688"/>
            <a:ext cx="142875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Picture 2" descr="C:\Users\Костя\Pictures\f_4b7d0b7a4b21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13" y="1785938"/>
            <a:ext cx="142875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" name="Picture 2" descr="C:\Users\Костя\Pictures\f_4b7d0b7a4b21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00" y="2071688"/>
            <a:ext cx="142875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" name="Picture 2" descr="C:\Users\Костя\Pictures\f_4b7d0b7a4b21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4500563"/>
            <a:ext cx="142875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Picture 2" descr="C:\Users\Костя\Pictures\f_4b7d0b7a4b21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4286250"/>
            <a:ext cx="142875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" name="Picture 2" descr="C:\Users\Костя\Pictures\f_4b7d0b7a4b21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88" y="4500563"/>
            <a:ext cx="142875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Picture 2" descr="C:\Users\Костя\Pictures\f_4b7d0b7a4b21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25" y="4643438"/>
            <a:ext cx="142875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Picture 2" descr="C:\Users\Костя\Pictures\f_4b7d0b7a4b21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13" y="4357688"/>
            <a:ext cx="142875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" name="Блок-схема: процесс 76"/>
          <p:cNvSpPr/>
          <p:nvPr/>
        </p:nvSpPr>
        <p:spPr>
          <a:xfrm>
            <a:off x="357188" y="2286000"/>
            <a:ext cx="928687" cy="1214438"/>
          </a:xfrm>
          <a:prstGeom prst="flowChartProcess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8" name="Блок-схема: процесс 77"/>
          <p:cNvSpPr/>
          <p:nvPr/>
        </p:nvSpPr>
        <p:spPr>
          <a:xfrm>
            <a:off x="1285852" y="2143116"/>
            <a:ext cx="928688" cy="1214437"/>
          </a:xfrm>
          <a:prstGeom prst="flowChartProcess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9" name="Блок-схема: процесс 78"/>
          <p:cNvSpPr/>
          <p:nvPr/>
        </p:nvSpPr>
        <p:spPr>
          <a:xfrm>
            <a:off x="2214563" y="2286000"/>
            <a:ext cx="928687" cy="1214438"/>
          </a:xfrm>
          <a:prstGeom prst="flowChartProcess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0" name="Блок-схема: процесс 79"/>
          <p:cNvSpPr/>
          <p:nvPr/>
        </p:nvSpPr>
        <p:spPr>
          <a:xfrm>
            <a:off x="3214688" y="3214688"/>
            <a:ext cx="928687" cy="1214437"/>
          </a:xfrm>
          <a:prstGeom prst="flowChartProcess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1" name="Блок-схема: процесс 80"/>
          <p:cNvSpPr/>
          <p:nvPr/>
        </p:nvSpPr>
        <p:spPr>
          <a:xfrm>
            <a:off x="4143375" y="3000375"/>
            <a:ext cx="928688" cy="1214438"/>
          </a:xfrm>
          <a:prstGeom prst="flowChartProcess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2" name="Блок-схема: процесс 81"/>
          <p:cNvSpPr/>
          <p:nvPr/>
        </p:nvSpPr>
        <p:spPr>
          <a:xfrm>
            <a:off x="5143500" y="3143250"/>
            <a:ext cx="928688" cy="1214438"/>
          </a:xfrm>
          <a:prstGeom prst="flowChartProcess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4" name="Блок-схема: процесс 83"/>
          <p:cNvSpPr/>
          <p:nvPr/>
        </p:nvSpPr>
        <p:spPr>
          <a:xfrm>
            <a:off x="6786563" y="2000250"/>
            <a:ext cx="928687" cy="1214438"/>
          </a:xfrm>
          <a:prstGeom prst="flowChartProcess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5" name="Блок-схема: процесс 84"/>
          <p:cNvSpPr/>
          <p:nvPr/>
        </p:nvSpPr>
        <p:spPr>
          <a:xfrm>
            <a:off x="7715250" y="2286000"/>
            <a:ext cx="928688" cy="1214438"/>
          </a:xfrm>
          <a:prstGeom prst="flowChartProcess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6" name="Блок-схема: процесс 85"/>
          <p:cNvSpPr/>
          <p:nvPr/>
        </p:nvSpPr>
        <p:spPr>
          <a:xfrm>
            <a:off x="5929313" y="2286000"/>
            <a:ext cx="857250" cy="1214438"/>
          </a:xfrm>
          <a:prstGeom prst="flowChartProcess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7" name="Блок-схема: процесс 86"/>
          <p:cNvSpPr/>
          <p:nvPr/>
        </p:nvSpPr>
        <p:spPr>
          <a:xfrm>
            <a:off x="500063" y="4714875"/>
            <a:ext cx="914400" cy="1255713"/>
          </a:xfrm>
          <a:prstGeom prst="flowChartProcess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8" name="Блок-схема: процесс 87"/>
          <p:cNvSpPr/>
          <p:nvPr/>
        </p:nvSpPr>
        <p:spPr>
          <a:xfrm>
            <a:off x="1428750" y="4500563"/>
            <a:ext cx="914400" cy="1255712"/>
          </a:xfrm>
          <a:prstGeom prst="flowChartProcess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9" name="Блок-схема: процесс 88"/>
          <p:cNvSpPr/>
          <p:nvPr/>
        </p:nvSpPr>
        <p:spPr>
          <a:xfrm>
            <a:off x="2357438" y="4714875"/>
            <a:ext cx="914400" cy="1255713"/>
          </a:xfrm>
          <a:prstGeom prst="flowChartProcess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0" name="Блок-схема: процесс 89"/>
          <p:cNvSpPr/>
          <p:nvPr/>
        </p:nvSpPr>
        <p:spPr>
          <a:xfrm>
            <a:off x="5857875" y="4857750"/>
            <a:ext cx="914400" cy="1255713"/>
          </a:xfrm>
          <a:prstGeom prst="flowChartProcess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1" name="Блок-схема: процесс 90"/>
          <p:cNvSpPr/>
          <p:nvPr/>
        </p:nvSpPr>
        <p:spPr>
          <a:xfrm>
            <a:off x="6786563" y="4572000"/>
            <a:ext cx="914400" cy="1255713"/>
          </a:xfrm>
          <a:prstGeom prst="flowChartProcess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" name="Блок-схема: процесс 91"/>
          <p:cNvSpPr/>
          <p:nvPr/>
        </p:nvSpPr>
        <p:spPr>
          <a:xfrm>
            <a:off x="7715250" y="4786313"/>
            <a:ext cx="914400" cy="1255712"/>
          </a:xfrm>
          <a:prstGeom prst="flowChartProcess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</p:childTnLst>
        </p:cTn>
      </p:par>
    </p:tnLst>
    <p:bldLst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g.youtube.com/vi/L_vLKRpQ43w/0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9001156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Набери 10 очков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1-й выстрел     1                   3                       5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2-й выстрел                8                    6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Сумма очков   10      </a:t>
            </a:r>
            <a:r>
              <a:rPr lang="ru-RU" dirty="0" smtClean="0"/>
              <a:t>10      10       10         10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Проверка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1-й выстрел     1         2        3        4            5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2-й выстрел     9         8        7         6           5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Сумма очков  10      </a:t>
            </a:r>
            <a:r>
              <a:rPr lang="ru-RU" dirty="0" smtClean="0"/>
              <a:t>10      10       10         10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08908" y="1643050"/>
            <a:ext cx="6951583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6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Молодцы!</a:t>
            </a:r>
          </a:p>
          <a:p>
            <a:pPr algn="ctr">
              <a:buNone/>
            </a:pPr>
            <a:r>
              <a:rPr lang="ru-RU" sz="6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урок</a:t>
            </a:r>
            <a:endParaRPr lang="ru-RU" sz="6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929066"/>
            <a:ext cx="435771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&amp;Kcy;&amp;ocy;&amp;rcy;&amp;acy;&amp;bcy;&amp;lcy;&amp;softcy;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14488"/>
            <a:ext cx="3643338" cy="2643206"/>
          </a:xfrm>
          <a:prstGeom prst="rect">
            <a:avLst/>
          </a:prstGeom>
          <a:noFill/>
        </p:spPr>
      </p:pic>
      <p:pic>
        <p:nvPicPr>
          <p:cNvPr id="5" name="Picture 2" descr="&amp;Kcy;&amp;ocy;&amp;rcy;&amp;acy;&amp;bcy;&amp;lcy;&amp;softcy;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928802"/>
            <a:ext cx="3214710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Andalus" pitchFamily="18" charset="-78"/>
              </a:rPr>
              <a:t>Покажи правильный ответ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cs typeface="Andalus" pitchFamily="18" charset="-78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1 + 6         5 + 2             7 - 1                         </a:t>
            </a:r>
          </a:p>
          <a:p>
            <a:pPr>
              <a:buNone/>
            </a:pPr>
            <a:endParaRPr lang="ru-RU" sz="3600" b="1" dirty="0"/>
          </a:p>
          <a:p>
            <a:pPr>
              <a:buNone/>
            </a:pPr>
            <a:r>
              <a:rPr lang="ru-RU" sz="3600" b="1" dirty="0" smtClean="0"/>
              <a:t>    4 + 2         8 - 1              3 + 2</a:t>
            </a:r>
          </a:p>
          <a:p>
            <a:pPr>
              <a:buNone/>
            </a:pPr>
            <a:endParaRPr lang="ru-RU" sz="3600" b="1" dirty="0"/>
          </a:p>
          <a:p>
            <a:pPr>
              <a:buNone/>
            </a:pPr>
            <a:r>
              <a:rPr lang="ru-RU" sz="3600" b="1" dirty="0" smtClean="0"/>
              <a:t>     8 + 2         4 - 3              9 - 3                   </a:t>
            </a:r>
          </a:p>
          <a:p>
            <a:pPr>
              <a:buNone/>
            </a:pPr>
            <a:endParaRPr lang="ru-RU" sz="3600" b="1" dirty="0"/>
          </a:p>
          <a:p>
            <a:pPr>
              <a:buNone/>
            </a:pPr>
            <a:r>
              <a:rPr lang="ru-RU" sz="3600" b="1" dirty="0" smtClean="0"/>
              <a:t>     6 + 3        7 - 4                4 + 4		</a:t>
            </a:r>
            <a:endParaRPr lang="ru-RU" sz="3600" b="1" dirty="0"/>
          </a:p>
        </p:txBody>
      </p: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6215074" y="2500306"/>
            <a:ext cx="2643206" cy="2500330"/>
            <a:chOff x="3560" y="2296"/>
            <a:chExt cx="1668" cy="1691"/>
          </a:xfrm>
        </p:grpSpPr>
        <p:pic>
          <p:nvPicPr>
            <p:cNvPr id="5" name="Picture 27" descr="image468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60" y="2296"/>
              <a:ext cx="1668" cy="1691"/>
            </a:xfrm>
            <a:prstGeom prst="rect">
              <a:avLst/>
            </a:prstGeom>
            <a:noFill/>
          </p:spPr>
        </p:pic>
        <p:sp>
          <p:nvSpPr>
            <p:cNvPr id="6" name="Rectangle 28"/>
            <p:cNvSpPr>
              <a:spLocks noChangeArrowheads="1"/>
            </p:cNvSpPr>
            <p:nvPr/>
          </p:nvSpPr>
          <p:spPr bwMode="auto">
            <a:xfrm rot="-1932014">
              <a:off x="4332" y="3294"/>
              <a:ext cx="541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503238" y="2374900"/>
            <a:ext cx="8496300" cy="1135063"/>
            <a:chOff x="295" y="1252"/>
            <a:chExt cx="5352" cy="715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385" y="1252"/>
              <a:ext cx="4990" cy="182"/>
              <a:chOff x="158" y="1207"/>
              <a:chExt cx="4990" cy="182"/>
            </a:xfrm>
          </p:grpSpPr>
          <p:sp>
            <p:nvSpPr>
              <p:cNvPr id="21507" name="Line 3"/>
              <p:cNvSpPr>
                <a:spLocks noChangeShapeType="1"/>
              </p:cNvSpPr>
              <p:nvPr/>
            </p:nvSpPr>
            <p:spPr bwMode="auto">
              <a:xfrm>
                <a:off x="158" y="1298"/>
                <a:ext cx="499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08" name="Line 4"/>
              <p:cNvSpPr>
                <a:spLocks noChangeShapeType="1"/>
              </p:cNvSpPr>
              <p:nvPr/>
            </p:nvSpPr>
            <p:spPr bwMode="auto">
              <a:xfrm>
                <a:off x="657" y="1298"/>
                <a:ext cx="499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09" name="Line 5"/>
              <p:cNvSpPr>
                <a:spLocks noChangeShapeType="1"/>
              </p:cNvSpPr>
              <p:nvPr/>
            </p:nvSpPr>
            <p:spPr bwMode="auto">
              <a:xfrm>
                <a:off x="1655" y="1298"/>
                <a:ext cx="499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0" name="Line 6"/>
              <p:cNvSpPr>
                <a:spLocks noChangeShapeType="1"/>
              </p:cNvSpPr>
              <p:nvPr/>
            </p:nvSpPr>
            <p:spPr bwMode="auto">
              <a:xfrm>
                <a:off x="1156" y="1298"/>
                <a:ext cx="499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1" name="Line 7"/>
              <p:cNvSpPr>
                <a:spLocks noChangeShapeType="1"/>
              </p:cNvSpPr>
              <p:nvPr/>
            </p:nvSpPr>
            <p:spPr bwMode="auto">
              <a:xfrm>
                <a:off x="2154" y="1298"/>
                <a:ext cx="499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2" name="Line 8"/>
              <p:cNvSpPr>
                <a:spLocks noChangeShapeType="1"/>
              </p:cNvSpPr>
              <p:nvPr/>
            </p:nvSpPr>
            <p:spPr bwMode="auto">
              <a:xfrm>
                <a:off x="2653" y="1298"/>
                <a:ext cx="499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3" name="Line 9"/>
              <p:cNvSpPr>
                <a:spLocks noChangeShapeType="1"/>
              </p:cNvSpPr>
              <p:nvPr/>
            </p:nvSpPr>
            <p:spPr bwMode="auto">
              <a:xfrm>
                <a:off x="3152" y="1298"/>
                <a:ext cx="499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4" name="Line 10"/>
              <p:cNvSpPr>
                <a:spLocks noChangeShapeType="1"/>
              </p:cNvSpPr>
              <p:nvPr/>
            </p:nvSpPr>
            <p:spPr bwMode="auto">
              <a:xfrm>
                <a:off x="3651" y="1298"/>
                <a:ext cx="499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5" name="Line 11"/>
              <p:cNvSpPr>
                <a:spLocks noChangeShapeType="1"/>
              </p:cNvSpPr>
              <p:nvPr/>
            </p:nvSpPr>
            <p:spPr bwMode="auto">
              <a:xfrm>
                <a:off x="4649" y="1298"/>
                <a:ext cx="499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6" name="Line 12"/>
              <p:cNvSpPr>
                <a:spLocks noChangeShapeType="1"/>
              </p:cNvSpPr>
              <p:nvPr/>
            </p:nvSpPr>
            <p:spPr bwMode="auto">
              <a:xfrm>
                <a:off x="4150" y="1298"/>
                <a:ext cx="499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7" name="Line 13"/>
              <p:cNvSpPr>
                <a:spLocks noChangeShapeType="1"/>
              </p:cNvSpPr>
              <p:nvPr/>
            </p:nvSpPr>
            <p:spPr bwMode="auto">
              <a:xfrm>
                <a:off x="158" y="1207"/>
                <a:ext cx="0" cy="18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8" name="Line 14"/>
              <p:cNvSpPr>
                <a:spLocks noChangeShapeType="1"/>
              </p:cNvSpPr>
              <p:nvPr/>
            </p:nvSpPr>
            <p:spPr bwMode="auto">
              <a:xfrm>
                <a:off x="657" y="1207"/>
                <a:ext cx="0" cy="18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9" name="Line 15"/>
              <p:cNvSpPr>
                <a:spLocks noChangeShapeType="1"/>
              </p:cNvSpPr>
              <p:nvPr/>
            </p:nvSpPr>
            <p:spPr bwMode="auto">
              <a:xfrm>
                <a:off x="1156" y="1207"/>
                <a:ext cx="0" cy="18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0" name="Line 16"/>
              <p:cNvSpPr>
                <a:spLocks noChangeShapeType="1"/>
              </p:cNvSpPr>
              <p:nvPr/>
            </p:nvSpPr>
            <p:spPr bwMode="auto">
              <a:xfrm>
                <a:off x="1655" y="1207"/>
                <a:ext cx="0" cy="18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1" name="Line 17"/>
              <p:cNvSpPr>
                <a:spLocks noChangeShapeType="1"/>
              </p:cNvSpPr>
              <p:nvPr/>
            </p:nvSpPr>
            <p:spPr bwMode="auto">
              <a:xfrm>
                <a:off x="2154" y="1207"/>
                <a:ext cx="0" cy="18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2" name="Line 18"/>
              <p:cNvSpPr>
                <a:spLocks noChangeShapeType="1"/>
              </p:cNvSpPr>
              <p:nvPr/>
            </p:nvSpPr>
            <p:spPr bwMode="auto">
              <a:xfrm>
                <a:off x="2653" y="1207"/>
                <a:ext cx="0" cy="18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3" name="Line 19"/>
              <p:cNvSpPr>
                <a:spLocks noChangeShapeType="1"/>
              </p:cNvSpPr>
              <p:nvPr/>
            </p:nvSpPr>
            <p:spPr bwMode="auto">
              <a:xfrm>
                <a:off x="3152" y="1207"/>
                <a:ext cx="0" cy="18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4" name="Line 20"/>
              <p:cNvSpPr>
                <a:spLocks noChangeShapeType="1"/>
              </p:cNvSpPr>
              <p:nvPr/>
            </p:nvSpPr>
            <p:spPr bwMode="auto">
              <a:xfrm>
                <a:off x="3651" y="1207"/>
                <a:ext cx="0" cy="18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5" name="Line 21"/>
              <p:cNvSpPr>
                <a:spLocks noChangeShapeType="1"/>
              </p:cNvSpPr>
              <p:nvPr/>
            </p:nvSpPr>
            <p:spPr bwMode="auto">
              <a:xfrm>
                <a:off x="4150" y="1207"/>
                <a:ext cx="0" cy="18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6" name="Line 22"/>
              <p:cNvSpPr>
                <a:spLocks noChangeShapeType="1"/>
              </p:cNvSpPr>
              <p:nvPr/>
            </p:nvSpPr>
            <p:spPr bwMode="auto">
              <a:xfrm>
                <a:off x="4649" y="1207"/>
                <a:ext cx="0" cy="18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7" name="Line 23"/>
              <p:cNvSpPr>
                <a:spLocks noChangeShapeType="1"/>
              </p:cNvSpPr>
              <p:nvPr/>
            </p:nvSpPr>
            <p:spPr bwMode="auto">
              <a:xfrm>
                <a:off x="5148" y="1207"/>
                <a:ext cx="0" cy="18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1528" name="Text Box 24"/>
            <p:cNvSpPr txBox="1">
              <a:spLocks noChangeArrowheads="1"/>
            </p:cNvSpPr>
            <p:nvPr/>
          </p:nvSpPr>
          <p:spPr bwMode="auto">
            <a:xfrm>
              <a:off x="295" y="1525"/>
              <a:ext cx="535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4000" b="1">
                  <a:latin typeface="Arial" charset="0"/>
                  <a:cs typeface="Arial" charset="0"/>
                </a:rPr>
                <a:t>0   1    2         4         6         8        10</a:t>
              </a:r>
            </a:p>
          </p:txBody>
        </p:sp>
      </p:grpSp>
      <p:sp>
        <p:nvSpPr>
          <p:cNvPr id="21529" name="Rectangle 2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Какие числа пропущены?</a:t>
            </a:r>
          </a:p>
        </p:txBody>
      </p: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5651500" y="3849688"/>
            <a:ext cx="2647950" cy="2684462"/>
            <a:chOff x="3560" y="2296"/>
            <a:chExt cx="1668" cy="1691"/>
          </a:xfrm>
        </p:grpSpPr>
        <p:pic>
          <p:nvPicPr>
            <p:cNvPr id="21531" name="Picture 27" descr="image468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60" y="2296"/>
              <a:ext cx="1668" cy="1691"/>
            </a:xfrm>
            <a:prstGeom prst="rect">
              <a:avLst/>
            </a:prstGeom>
            <a:noFill/>
          </p:spPr>
        </p:pic>
        <p:sp>
          <p:nvSpPr>
            <p:cNvPr id="21532" name="Rectangle 28"/>
            <p:cNvSpPr>
              <a:spLocks noChangeArrowheads="1"/>
            </p:cNvSpPr>
            <p:nvPr/>
          </p:nvSpPr>
          <p:spPr bwMode="auto">
            <a:xfrm rot="-1932014">
              <a:off x="4332" y="3294"/>
              <a:ext cx="541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468313" y="2374900"/>
            <a:ext cx="8712200" cy="1133475"/>
            <a:chOff x="272" y="1253"/>
            <a:chExt cx="5488" cy="714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385" y="1253"/>
              <a:ext cx="4990" cy="182"/>
              <a:chOff x="158" y="1207"/>
              <a:chExt cx="4990" cy="182"/>
            </a:xfrm>
          </p:grpSpPr>
          <p:sp>
            <p:nvSpPr>
              <p:cNvPr id="22531" name="Line 3"/>
              <p:cNvSpPr>
                <a:spLocks noChangeShapeType="1"/>
              </p:cNvSpPr>
              <p:nvPr/>
            </p:nvSpPr>
            <p:spPr bwMode="auto">
              <a:xfrm>
                <a:off x="158" y="1298"/>
                <a:ext cx="499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2" name="Line 4"/>
              <p:cNvSpPr>
                <a:spLocks noChangeShapeType="1"/>
              </p:cNvSpPr>
              <p:nvPr/>
            </p:nvSpPr>
            <p:spPr bwMode="auto">
              <a:xfrm>
                <a:off x="657" y="1298"/>
                <a:ext cx="499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3" name="Line 5"/>
              <p:cNvSpPr>
                <a:spLocks noChangeShapeType="1"/>
              </p:cNvSpPr>
              <p:nvPr/>
            </p:nvSpPr>
            <p:spPr bwMode="auto">
              <a:xfrm>
                <a:off x="1655" y="1298"/>
                <a:ext cx="499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4" name="Line 6"/>
              <p:cNvSpPr>
                <a:spLocks noChangeShapeType="1"/>
              </p:cNvSpPr>
              <p:nvPr/>
            </p:nvSpPr>
            <p:spPr bwMode="auto">
              <a:xfrm>
                <a:off x="1156" y="1298"/>
                <a:ext cx="499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5" name="Line 7"/>
              <p:cNvSpPr>
                <a:spLocks noChangeShapeType="1"/>
              </p:cNvSpPr>
              <p:nvPr/>
            </p:nvSpPr>
            <p:spPr bwMode="auto">
              <a:xfrm>
                <a:off x="2154" y="1298"/>
                <a:ext cx="499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6" name="Line 8"/>
              <p:cNvSpPr>
                <a:spLocks noChangeShapeType="1"/>
              </p:cNvSpPr>
              <p:nvPr/>
            </p:nvSpPr>
            <p:spPr bwMode="auto">
              <a:xfrm>
                <a:off x="2653" y="1298"/>
                <a:ext cx="499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7" name="Line 9"/>
              <p:cNvSpPr>
                <a:spLocks noChangeShapeType="1"/>
              </p:cNvSpPr>
              <p:nvPr/>
            </p:nvSpPr>
            <p:spPr bwMode="auto">
              <a:xfrm>
                <a:off x="3152" y="1298"/>
                <a:ext cx="499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8" name="Line 10"/>
              <p:cNvSpPr>
                <a:spLocks noChangeShapeType="1"/>
              </p:cNvSpPr>
              <p:nvPr/>
            </p:nvSpPr>
            <p:spPr bwMode="auto">
              <a:xfrm>
                <a:off x="3651" y="1298"/>
                <a:ext cx="499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9" name="Line 11"/>
              <p:cNvSpPr>
                <a:spLocks noChangeShapeType="1"/>
              </p:cNvSpPr>
              <p:nvPr/>
            </p:nvSpPr>
            <p:spPr bwMode="auto">
              <a:xfrm>
                <a:off x="4649" y="1298"/>
                <a:ext cx="499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0" name="Line 12"/>
              <p:cNvSpPr>
                <a:spLocks noChangeShapeType="1"/>
              </p:cNvSpPr>
              <p:nvPr/>
            </p:nvSpPr>
            <p:spPr bwMode="auto">
              <a:xfrm>
                <a:off x="4150" y="1298"/>
                <a:ext cx="499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1" name="Line 13"/>
              <p:cNvSpPr>
                <a:spLocks noChangeShapeType="1"/>
              </p:cNvSpPr>
              <p:nvPr/>
            </p:nvSpPr>
            <p:spPr bwMode="auto">
              <a:xfrm>
                <a:off x="158" y="1207"/>
                <a:ext cx="0" cy="18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2" name="Line 14"/>
              <p:cNvSpPr>
                <a:spLocks noChangeShapeType="1"/>
              </p:cNvSpPr>
              <p:nvPr/>
            </p:nvSpPr>
            <p:spPr bwMode="auto">
              <a:xfrm>
                <a:off x="657" y="1207"/>
                <a:ext cx="0" cy="18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3" name="Line 15"/>
              <p:cNvSpPr>
                <a:spLocks noChangeShapeType="1"/>
              </p:cNvSpPr>
              <p:nvPr/>
            </p:nvSpPr>
            <p:spPr bwMode="auto">
              <a:xfrm>
                <a:off x="1156" y="1207"/>
                <a:ext cx="0" cy="18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4" name="Line 16"/>
              <p:cNvSpPr>
                <a:spLocks noChangeShapeType="1"/>
              </p:cNvSpPr>
              <p:nvPr/>
            </p:nvSpPr>
            <p:spPr bwMode="auto">
              <a:xfrm>
                <a:off x="1655" y="1207"/>
                <a:ext cx="0" cy="18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5" name="Line 17"/>
              <p:cNvSpPr>
                <a:spLocks noChangeShapeType="1"/>
              </p:cNvSpPr>
              <p:nvPr/>
            </p:nvSpPr>
            <p:spPr bwMode="auto">
              <a:xfrm>
                <a:off x="2154" y="1207"/>
                <a:ext cx="0" cy="18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6" name="Line 18"/>
              <p:cNvSpPr>
                <a:spLocks noChangeShapeType="1"/>
              </p:cNvSpPr>
              <p:nvPr/>
            </p:nvSpPr>
            <p:spPr bwMode="auto">
              <a:xfrm>
                <a:off x="2653" y="1207"/>
                <a:ext cx="0" cy="18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7" name="Line 19"/>
              <p:cNvSpPr>
                <a:spLocks noChangeShapeType="1"/>
              </p:cNvSpPr>
              <p:nvPr/>
            </p:nvSpPr>
            <p:spPr bwMode="auto">
              <a:xfrm>
                <a:off x="3152" y="1207"/>
                <a:ext cx="0" cy="18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8" name="Line 20"/>
              <p:cNvSpPr>
                <a:spLocks noChangeShapeType="1"/>
              </p:cNvSpPr>
              <p:nvPr/>
            </p:nvSpPr>
            <p:spPr bwMode="auto">
              <a:xfrm>
                <a:off x="3651" y="1207"/>
                <a:ext cx="0" cy="18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9" name="Line 21"/>
              <p:cNvSpPr>
                <a:spLocks noChangeShapeType="1"/>
              </p:cNvSpPr>
              <p:nvPr/>
            </p:nvSpPr>
            <p:spPr bwMode="auto">
              <a:xfrm>
                <a:off x="4150" y="1207"/>
                <a:ext cx="0" cy="18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0" name="Line 22"/>
              <p:cNvSpPr>
                <a:spLocks noChangeShapeType="1"/>
              </p:cNvSpPr>
              <p:nvPr/>
            </p:nvSpPr>
            <p:spPr bwMode="auto">
              <a:xfrm>
                <a:off x="4649" y="1207"/>
                <a:ext cx="0" cy="18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1" name="Line 23"/>
              <p:cNvSpPr>
                <a:spLocks noChangeShapeType="1"/>
              </p:cNvSpPr>
              <p:nvPr/>
            </p:nvSpPr>
            <p:spPr bwMode="auto">
              <a:xfrm>
                <a:off x="5148" y="1207"/>
                <a:ext cx="0" cy="182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2552" name="Text Box 24"/>
            <p:cNvSpPr txBox="1">
              <a:spLocks noChangeArrowheads="1"/>
            </p:cNvSpPr>
            <p:nvPr/>
          </p:nvSpPr>
          <p:spPr bwMode="auto">
            <a:xfrm>
              <a:off x="272" y="1525"/>
              <a:ext cx="548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4000" b="1" dirty="0">
                  <a:latin typeface="Arial" charset="0"/>
                  <a:cs typeface="Arial" charset="0"/>
                </a:rPr>
                <a:t>0   1    2   </a:t>
              </a:r>
              <a:r>
                <a:rPr lang="ru-RU" sz="4000" b="1" dirty="0">
                  <a:solidFill>
                    <a:srgbClr val="CC3300"/>
                  </a:solidFill>
                  <a:latin typeface="Arial" charset="0"/>
                  <a:cs typeface="Arial" charset="0"/>
                </a:rPr>
                <a:t>3</a:t>
              </a:r>
              <a:r>
                <a:rPr lang="ru-RU" sz="4000" b="1" dirty="0">
                  <a:latin typeface="Arial" charset="0"/>
                  <a:cs typeface="Arial" charset="0"/>
                </a:rPr>
                <a:t>    4    </a:t>
              </a:r>
              <a:r>
                <a:rPr lang="ru-RU" sz="4000" b="1" dirty="0">
                  <a:solidFill>
                    <a:srgbClr val="CC3300"/>
                  </a:solidFill>
                  <a:latin typeface="Arial" charset="0"/>
                  <a:cs typeface="Arial" charset="0"/>
                </a:rPr>
                <a:t>5</a:t>
              </a:r>
              <a:r>
                <a:rPr lang="ru-RU" sz="4000" b="1" dirty="0">
                  <a:latin typeface="Arial" charset="0"/>
                  <a:cs typeface="Arial" charset="0"/>
                </a:rPr>
                <a:t>    6   </a:t>
              </a:r>
              <a:r>
                <a:rPr lang="ru-RU" sz="4000" b="1" dirty="0">
                  <a:solidFill>
                    <a:srgbClr val="CC3300"/>
                  </a:solidFill>
                  <a:latin typeface="Arial" charset="0"/>
                  <a:cs typeface="Arial" charset="0"/>
                </a:rPr>
                <a:t>7</a:t>
              </a:r>
              <a:r>
                <a:rPr lang="ru-RU" sz="4000" b="1" dirty="0">
                  <a:latin typeface="Arial" charset="0"/>
                  <a:cs typeface="Arial" charset="0"/>
                </a:rPr>
                <a:t>    8   </a:t>
              </a:r>
              <a:r>
                <a:rPr lang="ru-RU" sz="4000" b="1" dirty="0">
                  <a:solidFill>
                    <a:srgbClr val="CC3300"/>
                  </a:solidFill>
                  <a:latin typeface="Arial" charset="0"/>
                  <a:cs typeface="Arial" charset="0"/>
                </a:rPr>
                <a:t>9 </a:t>
              </a:r>
              <a:r>
                <a:rPr lang="ru-RU" sz="4000" b="1" dirty="0">
                  <a:latin typeface="Arial" charset="0"/>
                  <a:cs typeface="Arial" charset="0"/>
                </a:rPr>
                <a:t>  10</a:t>
              </a:r>
            </a:p>
          </p:txBody>
        </p:sp>
      </p:grpSp>
      <p:sp>
        <p:nvSpPr>
          <p:cNvPr id="22553" name="Rectangle 2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Проверка</a:t>
            </a:r>
          </a:p>
        </p:txBody>
      </p: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1619250" y="3849688"/>
            <a:ext cx="2647950" cy="2684462"/>
            <a:chOff x="295" y="2296"/>
            <a:chExt cx="1668" cy="1691"/>
          </a:xfrm>
        </p:grpSpPr>
        <p:pic>
          <p:nvPicPr>
            <p:cNvPr id="22555" name="Picture 27" descr="image468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95" y="2296"/>
              <a:ext cx="1668" cy="1691"/>
            </a:xfrm>
            <a:prstGeom prst="rect">
              <a:avLst/>
            </a:prstGeom>
            <a:noFill/>
          </p:spPr>
        </p:pic>
        <p:sp>
          <p:nvSpPr>
            <p:cNvPr id="22556" name="Rectangle 28"/>
            <p:cNvSpPr>
              <a:spLocks noChangeArrowheads="1"/>
            </p:cNvSpPr>
            <p:nvPr/>
          </p:nvSpPr>
          <p:spPr bwMode="auto">
            <a:xfrm rot="1808996">
              <a:off x="659" y="3294"/>
              <a:ext cx="541" cy="31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22557" name="ура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331913" y="5300663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9" fill="hold"/>
                                        <p:tgtEl>
                                          <p:spTgt spid="225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5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Определи цель урока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400" dirty="0" smtClean="0"/>
              <a:t>1.Познакомиться с …</a:t>
            </a:r>
          </a:p>
          <a:p>
            <a:endParaRPr lang="ru-RU" sz="4400" dirty="0" smtClean="0"/>
          </a:p>
          <a:p>
            <a:r>
              <a:rPr lang="ru-RU" sz="4400" dirty="0" smtClean="0"/>
              <a:t>2.Узнать о…</a:t>
            </a:r>
          </a:p>
          <a:p>
            <a:endParaRPr lang="ru-RU" sz="4400" dirty="0" smtClean="0"/>
          </a:p>
          <a:p>
            <a:r>
              <a:rPr lang="ru-RU" sz="4400" dirty="0" smtClean="0"/>
              <a:t>3.Научиться решать… </a:t>
            </a:r>
            <a:r>
              <a:rPr lang="ru-RU" dirty="0" smtClean="0"/>
              <a:t>   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6143636" y="3143248"/>
            <a:ext cx="2647950" cy="2684462"/>
            <a:chOff x="3560" y="2296"/>
            <a:chExt cx="1668" cy="1691"/>
          </a:xfrm>
        </p:grpSpPr>
        <p:pic>
          <p:nvPicPr>
            <p:cNvPr id="6" name="Picture 27" descr="image468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60" y="2296"/>
              <a:ext cx="1668" cy="1691"/>
            </a:xfrm>
            <a:prstGeom prst="rect">
              <a:avLst/>
            </a:prstGeom>
            <a:noFill/>
          </p:spPr>
        </p:pic>
        <p:sp>
          <p:nvSpPr>
            <p:cNvPr id="7" name="Rectangle 28"/>
            <p:cNvSpPr>
              <a:spLocks noChangeArrowheads="1"/>
            </p:cNvSpPr>
            <p:nvPr/>
          </p:nvSpPr>
          <p:spPr bwMode="auto">
            <a:xfrm rot="-1932014">
              <a:off x="4332" y="3294"/>
              <a:ext cx="541" cy="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2"/>
          <p:cNvSpPr>
            <a:spLocks noChangeShapeType="1"/>
          </p:cNvSpPr>
          <p:nvPr/>
        </p:nvSpPr>
        <p:spPr bwMode="auto">
          <a:xfrm>
            <a:off x="6705600" y="533400"/>
            <a:ext cx="220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5" name="Line 4"/>
          <p:cNvSpPr>
            <a:spLocks noChangeShapeType="1"/>
          </p:cNvSpPr>
          <p:nvPr/>
        </p:nvSpPr>
        <p:spPr bwMode="auto">
          <a:xfrm>
            <a:off x="6705600" y="2133600"/>
            <a:ext cx="220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6" name="Line 5"/>
          <p:cNvSpPr>
            <a:spLocks noChangeShapeType="1"/>
          </p:cNvSpPr>
          <p:nvPr/>
        </p:nvSpPr>
        <p:spPr bwMode="auto">
          <a:xfrm>
            <a:off x="8610600" y="228600"/>
            <a:ext cx="0" cy="213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7" name="Line 6"/>
          <p:cNvSpPr>
            <a:spLocks noChangeShapeType="1"/>
          </p:cNvSpPr>
          <p:nvPr/>
        </p:nvSpPr>
        <p:spPr bwMode="auto">
          <a:xfrm>
            <a:off x="4953000" y="533400"/>
            <a:ext cx="220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8" name="Line 7"/>
          <p:cNvSpPr>
            <a:spLocks noChangeShapeType="1"/>
          </p:cNvSpPr>
          <p:nvPr/>
        </p:nvSpPr>
        <p:spPr bwMode="auto">
          <a:xfrm>
            <a:off x="5257800" y="228600"/>
            <a:ext cx="0" cy="213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9" name="Line 8"/>
          <p:cNvSpPr>
            <a:spLocks noChangeShapeType="1"/>
          </p:cNvSpPr>
          <p:nvPr/>
        </p:nvSpPr>
        <p:spPr bwMode="auto">
          <a:xfrm>
            <a:off x="4953000" y="2133600"/>
            <a:ext cx="220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0" name="Line 9"/>
          <p:cNvSpPr>
            <a:spLocks noChangeShapeType="1"/>
          </p:cNvSpPr>
          <p:nvPr/>
        </p:nvSpPr>
        <p:spPr bwMode="auto">
          <a:xfrm>
            <a:off x="6934200" y="228600"/>
            <a:ext cx="0" cy="213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1" name="Line 10"/>
          <p:cNvSpPr>
            <a:spLocks noChangeShapeType="1"/>
          </p:cNvSpPr>
          <p:nvPr/>
        </p:nvSpPr>
        <p:spPr bwMode="auto">
          <a:xfrm flipV="1">
            <a:off x="6248400" y="533400"/>
            <a:ext cx="685800" cy="609600"/>
          </a:xfrm>
          <a:prstGeom prst="line">
            <a:avLst/>
          </a:prstGeom>
          <a:noFill/>
          <a:ln w="762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2" name="Line 11"/>
          <p:cNvSpPr>
            <a:spLocks noChangeShapeType="1"/>
          </p:cNvSpPr>
          <p:nvPr/>
        </p:nvSpPr>
        <p:spPr bwMode="auto">
          <a:xfrm flipH="1">
            <a:off x="6324600" y="609600"/>
            <a:ext cx="533400" cy="1524000"/>
          </a:xfrm>
          <a:prstGeom prst="line">
            <a:avLst/>
          </a:prstGeom>
          <a:noFill/>
          <a:ln w="762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3" name="Oval 12"/>
          <p:cNvSpPr>
            <a:spLocks noChangeArrowheads="1"/>
          </p:cNvSpPr>
          <p:nvPr/>
        </p:nvSpPr>
        <p:spPr bwMode="auto">
          <a:xfrm rot="1106097">
            <a:off x="7021513" y="534988"/>
            <a:ext cx="914400" cy="1600200"/>
          </a:xfrm>
          <a:prstGeom prst="ellipse">
            <a:avLst/>
          </a:prstGeom>
          <a:noFill/>
          <a:ln w="76200">
            <a:solidFill>
              <a:srgbClr val="FF33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Verdana" pitchFamily="34" charset="0"/>
            </a:endParaRP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0" y="4114800"/>
            <a:ext cx="91440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За девятью идёт </a:t>
            </a:r>
            <a:r>
              <a:rPr lang="ru-RU" sz="4000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десятка</a:t>
            </a:r>
            <a:r>
              <a:rPr lang="ru-RU" sz="4000" dirty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.             Ты это знаешь?  Молодец!     Сочти все пальцы по порядку –    </a:t>
            </a:r>
            <a:r>
              <a:rPr lang="ru-RU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И счёту нашему конец.</a:t>
            </a:r>
          </a:p>
        </p:txBody>
      </p:sp>
      <p:pic>
        <p:nvPicPr>
          <p:cNvPr id="13325" name="Picture 1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457200"/>
            <a:ext cx="2433638" cy="234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6" name="AutoShape 18"/>
          <p:cNvSpPr>
            <a:spLocks noChangeArrowheads="1"/>
          </p:cNvSpPr>
          <p:nvPr/>
        </p:nvSpPr>
        <p:spPr bwMode="auto">
          <a:xfrm rot="-1705272">
            <a:off x="1828800" y="1141413"/>
            <a:ext cx="2514600" cy="157162"/>
          </a:xfrm>
          <a:prstGeom prst="leftArrow">
            <a:avLst>
              <a:gd name="adj1" fmla="val 50000"/>
              <a:gd name="adj2" fmla="val 400001"/>
            </a:avLst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Verdana" pitchFamily="34" charset="0"/>
            </a:endParaRPr>
          </a:p>
        </p:txBody>
      </p:sp>
      <p:sp>
        <p:nvSpPr>
          <p:cNvPr id="13327" name="Line 20"/>
          <p:cNvSpPr>
            <a:spLocks noChangeShapeType="1"/>
          </p:cNvSpPr>
          <p:nvPr/>
        </p:nvSpPr>
        <p:spPr bwMode="auto">
          <a:xfrm flipH="1">
            <a:off x="3657600" y="533400"/>
            <a:ext cx="1524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8" name="Line 21"/>
          <p:cNvSpPr>
            <a:spLocks noChangeShapeType="1"/>
          </p:cNvSpPr>
          <p:nvPr/>
        </p:nvSpPr>
        <p:spPr bwMode="auto">
          <a:xfrm flipH="1">
            <a:off x="3810000" y="457200"/>
            <a:ext cx="1524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9" name="Line 22"/>
          <p:cNvSpPr>
            <a:spLocks noChangeShapeType="1"/>
          </p:cNvSpPr>
          <p:nvPr/>
        </p:nvSpPr>
        <p:spPr bwMode="auto">
          <a:xfrm flipH="1">
            <a:off x="3962400" y="381000"/>
            <a:ext cx="1524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30" name="Line 23"/>
          <p:cNvSpPr>
            <a:spLocks noChangeShapeType="1"/>
          </p:cNvSpPr>
          <p:nvPr/>
        </p:nvSpPr>
        <p:spPr bwMode="auto">
          <a:xfrm flipH="1">
            <a:off x="4114800" y="304800"/>
            <a:ext cx="1524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32" name="Text Box 28"/>
          <p:cNvSpPr txBox="1">
            <a:spLocks noChangeArrowheads="1"/>
          </p:cNvSpPr>
          <p:nvPr/>
        </p:nvSpPr>
        <p:spPr bwMode="auto">
          <a:xfrm>
            <a:off x="1295400" y="1295400"/>
            <a:ext cx="76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4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10</a:t>
            </a:r>
          </a:p>
        </p:txBody>
      </p:sp>
      <p:sp>
        <p:nvSpPr>
          <p:cNvPr id="13332" name="Line 29"/>
          <p:cNvSpPr>
            <a:spLocks noChangeShapeType="1"/>
          </p:cNvSpPr>
          <p:nvPr/>
        </p:nvSpPr>
        <p:spPr bwMode="auto">
          <a:xfrm>
            <a:off x="4191000" y="6858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33" name="Line 30"/>
          <p:cNvSpPr>
            <a:spLocks noChangeShapeType="1"/>
          </p:cNvSpPr>
          <p:nvPr/>
        </p:nvSpPr>
        <p:spPr bwMode="auto">
          <a:xfrm>
            <a:off x="4038600" y="7620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34" name="Line 31"/>
          <p:cNvSpPr>
            <a:spLocks noChangeShapeType="1"/>
          </p:cNvSpPr>
          <p:nvPr/>
        </p:nvSpPr>
        <p:spPr bwMode="auto">
          <a:xfrm>
            <a:off x="3886200" y="8382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35" name="Line 32"/>
          <p:cNvSpPr>
            <a:spLocks noChangeShapeType="1"/>
          </p:cNvSpPr>
          <p:nvPr/>
        </p:nvSpPr>
        <p:spPr bwMode="auto">
          <a:xfrm>
            <a:off x="3733800" y="9144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1540" name="Picture 3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11725" y="1887538"/>
            <a:ext cx="3648075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50" name="Picture 4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r="5486" b="5455"/>
          <a:stretch>
            <a:fillRect/>
          </a:stretch>
        </p:blipFill>
        <p:spPr bwMode="auto">
          <a:xfrm>
            <a:off x="3886200" y="2362200"/>
            <a:ext cx="1371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51" name="Picture 4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5486" b="5455"/>
          <a:stretch>
            <a:fillRect/>
          </a:stretch>
        </p:blipFill>
        <p:spPr bwMode="auto">
          <a:xfrm>
            <a:off x="2590800" y="2362200"/>
            <a:ext cx="1447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1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1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1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1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3"/>
          <p:cNvSpPr>
            <a:spLocks noChangeArrowheads="1" noChangeShapeType="1" noTextEdit="1"/>
          </p:cNvSpPr>
          <p:nvPr/>
        </p:nvSpPr>
        <p:spPr bwMode="auto">
          <a:xfrm>
            <a:off x="2143125" y="428625"/>
            <a:ext cx="1571625" cy="3384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8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0</a:t>
            </a:r>
          </a:p>
        </p:txBody>
      </p:sp>
      <p:sp>
        <p:nvSpPr>
          <p:cNvPr id="14339" name="Номер слайда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6D8253B-482B-472A-B458-860EFF7F5B09}" type="slidenum">
              <a:rPr lang="ru-RU" altLang="ru-RU" sz="1400">
                <a:latin typeface="Verdana" pitchFamily="34" charset="0"/>
              </a:rPr>
              <a:pPr algn="r"/>
              <a:t>8</a:t>
            </a:fld>
            <a:endParaRPr lang="ru-RU" altLang="ru-RU" sz="1400">
              <a:latin typeface="Verdana" pitchFamily="34" charset="0"/>
            </a:endParaRPr>
          </a:p>
        </p:txBody>
      </p:sp>
      <p:sp>
        <p:nvSpPr>
          <p:cNvPr id="14340" name="WordArt 3"/>
          <p:cNvSpPr>
            <a:spLocks noChangeArrowheads="1" noChangeShapeType="1" noTextEdit="1"/>
          </p:cNvSpPr>
          <p:nvPr/>
        </p:nvSpPr>
        <p:spPr bwMode="auto">
          <a:xfrm>
            <a:off x="714375" y="404813"/>
            <a:ext cx="1243013" cy="3384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8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1</a:t>
            </a:r>
          </a:p>
        </p:txBody>
      </p:sp>
      <p:sp>
        <p:nvSpPr>
          <p:cNvPr id="14341" name="Номер слайда 2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88368A1-96D1-48DB-8BF1-C74CED610C69}" type="slidenum">
              <a:rPr lang="ru-RU" altLang="ru-RU" smtClean="0"/>
              <a:pPr/>
              <a:t>8</a:t>
            </a:fld>
            <a:endParaRPr lang="ru-RU" altLang="ru-RU" smtClean="0"/>
          </a:p>
        </p:txBody>
      </p:sp>
      <p:sp>
        <p:nvSpPr>
          <p:cNvPr id="33797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873250" y="5929330"/>
            <a:ext cx="7270750" cy="8270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>Цифра </a:t>
            </a:r>
            <a:r>
              <a:rPr lang="ru-RU" sz="2000" dirty="0">
                <a:solidFill>
                  <a:srgbClr val="FF0066"/>
                </a:solidFill>
              </a:rPr>
              <a:t>Десять</a:t>
            </a:r>
            <a:r>
              <a:rPr lang="ru-RU" sz="2000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> похожа на букву Ю, а </a:t>
            </a:r>
            <a:r>
              <a:rPr lang="ru-RU" sz="2000" dirty="0" err="1">
                <a:solidFill>
                  <a:schemeClr val="accent1">
                    <a:tint val="88000"/>
                    <a:satMod val="150000"/>
                  </a:schemeClr>
                </a:solidFill>
              </a:rPr>
              <a:t>еще</a:t>
            </a:r>
            <a:r>
              <a:rPr lang="ru-RU" sz="2000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> на девочку с </a:t>
            </a:r>
            <a:r>
              <a:rPr lang="ru-RU" sz="20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обручем в </a:t>
            </a:r>
            <a:r>
              <a:rPr lang="ru-RU" sz="2000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>руке.</a:t>
            </a:r>
          </a:p>
        </p:txBody>
      </p:sp>
      <p:sp>
        <p:nvSpPr>
          <p:cNvPr id="14343" name="Line 5"/>
          <p:cNvSpPr>
            <a:spLocks noChangeShapeType="1"/>
          </p:cNvSpPr>
          <p:nvPr/>
        </p:nvSpPr>
        <p:spPr bwMode="auto">
          <a:xfrm flipV="1">
            <a:off x="827088" y="765175"/>
            <a:ext cx="7561262" cy="532765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4" name="AutoShape 6"/>
          <p:cNvSpPr>
            <a:spLocks noChangeArrowheads="1"/>
          </p:cNvSpPr>
          <p:nvPr/>
        </p:nvSpPr>
        <p:spPr bwMode="auto">
          <a:xfrm>
            <a:off x="1476375" y="2214563"/>
            <a:ext cx="504825" cy="504825"/>
          </a:xfrm>
          <a:prstGeom prst="smileyFace">
            <a:avLst>
              <a:gd name="adj" fmla="val 4653"/>
            </a:avLst>
          </a:prstGeom>
          <a:solidFill>
            <a:schemeClr val="bg1"/>
          </a:solidFill>
          <a:ln w="19050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Verdana" pitchFamily="34" charset="0"/>
            </a:endParaRPr>
          </a:p>
        </p:txBody>
      </p:sp>
      <p:sp>
        <p:nvSpPr>
          <p:cNvPr id="14345" name="AutoShape 7"/>
          <p:cNvSpPr>
            <a:spLocks noChangeArrowheads="1"/>
          </p:cNvSpPr>
          <p:nvPr/>
        </p:nvSpPr>
        <p:spPr bwMode="auto">
          <a:xfrm>
            <a:off x="1476375" y="3141663"/>
            <a:ext cx="504825" cy="504825"/>
          </a:xfrm>
          <a:prstGeom prst="smileyFace">
            <a:avLst>
              <a:gd name="adj" fmla="val 4653"/>
            </a:avLst>
          </a:prstGeom>
          <a:solidFill>
            <a:schemeClr val="bg1"/>
          </a:solidFill>
          <a:ln w="19050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Verdana" pitchFamily="34" charset="0"/>
            </a:endParaRPr>
          </a:p>
        </p:txBody>
      </p:sp>
      <p:sp>
        <p:nvSpPr>
          <p:cNvPr id="14346" name="AutoShape 8"/>
          <p:cNvSpPr>
            <a:spLocks noChangeArrowheads="1"/>
          </p:cNvSpPr>
          <p:nvPr/>
        </p:nvSpPr>
        <p:spPr bwMode="auto">
          <a:xfrm>
            <a:off x="2143125" y="2566988"/>
            <a:ext cx="504825" cy="504825"/>
          </a:xfrm>
          <a:prstGeom prst="smileyFace">
            <a:avLst>
              <a:gd name="adj" fmla="val 4653"/>
            </a:avLst>
          </a:prstGeom>
          <a:solidFill>
            <a:schemeClr val="bg1"/>
          </a:solidFill>
          <a:ln w="19050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Verdana" pitchFamily="34" charset="0"/>
            </a:endParaRPr>
          </a:p>
        </p:txBody>
      </p:sp>
      <p:sp>
        <p:nvSpPr>
          <p:cNvPr id="14347" name="AutoShape 9"/>
          <p:cNvSpPr>
            <a:spLocks noChangeArrowheads="1"/>
          </p:cNvSpPr>
          <p:nvPr/>
        </p:nvSpPr>
        <p:spPr bwMode="auto">
          <a:xfrm>
            <a:off x="3224213" y="1285875"/>
            <a:ext cx="504825" cy="504825"/>
          </a:xfrm>
          <a:prstGeom prst="smileyFace">
            <a:avLst>
              <a:gd name="adj" fmla="val 4653"/>
            </a:avLst>
          </a:prstGeom>
          <a:solidFill>
            <a:schemeClr val="bg1"/>
          </a:solidFill>
          <a:ln w="19050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Verdana" pitchFamily="34" charset="0"/>
            </a:endParaRPr>
          </a:p>
        </p:txBody>
      </p:sp>
      <p:sp>
        <p:nvSpPr>
          <p:cNvPr id="14348" name="AutoShape 10"/>
          <p:cNvSpPr>
            <a:spLocks noChangeArrowheads="1"/>
          </p:cNvSpPr>
          <p:nvPr/>
        </p:nvSpPr>
        <p:spPr bwMode="auto">
          <a:xfrm>
            <a:off x="2863850" y="476250"/>
            <a:ext cx="504825" cy="504825"/>
          </a:xfrm>
          <a:prstGeom prst="smileyFace">
            <a:avLst>
              <a:gd name="adj" fmla="val 4653"/>
            </a:avLst>
          </a:prstGeom>
          <a:solidFill>
            <a:schemeClr val="bg1"/>
          </a:solidFill>
          <a:ln w="19050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Verdana" pitchFamily="34" charset="0"/>
            </a:endParaRPr>
          </a:p>
        </p:txBody>
      </p:sp>
      <p:sp>
        <p:nvSpPr>
          <p:cNvPr id="14349" name="AutoShape 11"/>
          <p:cNvSpPr>
            <a:spLocks noChangeArrowheads="1"/>
          </p:cNvSpPr>
          <p:nvPr/>
        </p:nvSpPr>
        <p:spPr bwMode="auto">
          <a:xfrm>
            <a:off x="3224213" y="2286000"/>
            <a:ext cx="504825" cy="504825"/>
          </a:xfrm>
          <a:prstGeom prst="smileyFace">
            <a:avLst>
              <a:gd name="adj" fmla="val 4653"/>
            </a:avLst>
          </a:prstGeom>
          <a:solidFill>
            <a:schemeClr val="bg1"/>
          </a:solidFill>
          <a:ln w="19050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Verdana" pitchFamily="34" charset="0"/>
            </a:endParaRPr>
          </a:p>
        </p:txBody>
      </p:sp>
      <p:sp>
        <p:nvSpPr>
          <p:cNvPr id="14350" name="AutoShape 12"/>
          <p:cNvSpPr>
            <a:spLocks noChangeArrowheads="1"/>
          </p:cNvSpPr>
          <p:nvPr/>
        </p:nvSpPr>
        <p:spPr bwMode="auto">
          <a:xfrm>
            <a:off x="2216150" y="1495425"/>
            <a:ext cx="504825" cy="504825"/>
          </a:xfrm>
          <a:prstGeom prst="smileyFace">
            <a:avLst>
              <a:gd name="adj" fmla="val 4653"/>
            </a:avLst>
          </a:prstGeom>
          <a:solidFill>
            <a:schemeClr val="bg1"/>
          </a:solidFill>
          <a:ln w="19050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Verdana" pitchFamily="34" charset="0"/>
            </a:endParaRPr>
          </a:p>
        </p:txBody>
      </p:sp>
      <p:sp>
        <p:nvSpPr>
          <p:cNvPr id="14351" name="AutoShape 13"/>
          <p:cNvSpPr>
            <a:spLocks noChangeArrowheads="1"/>
          </p:cNvSpPr>
          <p:nvPr/>
        </p:nvSpPr>
        <p:spPr bwMode="auto">
          <a:xfrm>
            <a:off x="1474788" y="500063"/>
            <a:ext cx="504825" cy="504825"/>
          </a:xfrm>
          <a:prstGeom prst="smileyFace">
            <a:avLst>
              <a:gd name="adj" fmla="val 4653"/>
            </a:avLst>
          </a:prstGeom>
          <a:solidFill>
            <a:schemeClr val="bg1"/>
          </a:solidFill>
          <a:ln w="19050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Verdana" pitchFamily="34" charset="0"/>
            </a:endParaRPr>
          </a:p>
        </p:txBody>
      </p:sp>
      <p:sp>
        <p:nvSpPr>
          <p:cNvPr id="14352" name="AutoShape 14"/>
          <p:cNvSpPr>
            <a:spLocks noChangeArrowheads="1"/>
          </p:cNvSpPr>
          <p:nvPr/>
        </p:nvSpPr>
        <p:spPr bwMode="auto">
          <a:xfrm>
            <a:off x="1476375" y="1357313"/>
            <a:ext cx="504825" cy="504825"/>
          </a:xfrm>
          <a:prstGeom prst="smileyFace">
            <a:avLst>
              <a:gd name="adj" fmla="val 4653"/>
            </a:avLst>
          </a:prstGeom>
          <a:solidFill>
            <a:schemeClr val="bg1"/>
          </a:solidFill>
          <a:ln w="19050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Verdana" pitchFamily="34" charset="0"/>
            </a:endParaRPr>
          </a:p>
        </p:txBody>
      </p:sp>
      <p:sp>
        <p:nvSpPr>
          <p:cNvPr id="14353" name="AutoShape 15"/>
          <p:cNvSpPr>
            <a:spLocks noChangeArrowheads="1"/>
          </p:cNvSpPr>
          <p:nvPr/>
        </p:nvSpPr>
        <p:spPr bwMode="auto">
          <a:xfrm>
            <a:off x="2709863" y="3281363"/>
            <a:ext cx="504825" cy="504825"/>
          </a:xfrm>
          <a:prstGeom prst="smileyFace">
            <a:avLst>
              <a:gd name="adj" fmla="val 4653"/>
            </a:avLst>
          </a:prstGeom>
          <a:solidFill>
            <a:schemeClr val="bg1"/>
          </a:solidFill>
          <a:ln w="19050">
            <a:solidFill>
              <a:srgbClr val="99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Verdana" pitchFamily="34" charset="0"/>
            </a:endParaRPr>
          </a:p>
        </p:txBody>
      </p:sp>
      <p:sp>
        <p:nvSpPr>
          <p:cNvPr id="32784" name="WordArt 16"/>
          <p:cNvSpPr>
            <a:spLocks noChangeArrowheads="1" noChangeShapeType="1" noTextEdit="1"/>
          </p:cNvSpPr>
          <p:nvPr/>
        </p:nvSpPr>
        <p:spPr bwMode="auto">
          <a:xfrm>
            <a:off x="3428993" y="4500570"/>
            <a:ext cx="1357321" cy="12906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10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Impact"/>
                <a:cs typeface="+mn-cs"/>
              </a:rPr>
              <a:t>Ю</a:t>
            </a:r>
          </a:p>
        </p:txBody>
      </p:sp>
      <p:grpSp>
        <p:nvGrpSpPr>
          <p:cNvPr id="2" name="Группа 18"/>
          <p:cNvGrpSpPr>
            <a:grpSpLocks/>
          </p:cNvGrpSpPr>
          <p:nvPr/>
        </p:nvGrpSpPr>
        <p:grpSpPr bwMode="auto">
          <a:xfrm>
            <a:off x="5643563" y="2714625"/>
            <a:ext cx="3071812" cy="3140075"/>
            <a:chOff x="4143372" y="2357430"/>
            <a:chExt cx="3429024" cy="3505202"/>
          </a:xfrm>
        </p:grpSpPr>
        <p:pic>
          <p:nvPicPr>
            <p:cNvPr id="14357" name="Picture 6" descr="000803_1055_6957_vnvv"/>
            <p:cNvPicPr>
              <a:picLocks noChangeAspect="1" noChangeArrowheads="1"/>
            </p:cNvPicPr>
            <p:nvPr/>
          </p:nvPicPr>
          <p:blipFill>
            <a:blip r:embed="rId4"/>
            <a:srcRect t="27293" r="20435"/>
            <a:stretch>
              <a:fillRect/>
            </a:stretch>
          </p:blipFill>
          <p:spPr bwMode="auto">
            <a:xfrm>
              <a:off x="4143372" y="2428868"/>
              <a:ext cx="2447917" cy="34337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58" name="Овал 20"/>
            <p:cNvSpPr>
              <a:spLocks noChangeArrowheads="1"/>
            </p:cNvSpPr>
            <p:nvPr/>
          </p:nvSpPr>
          <p:spPr bwMode="auto">
            <a:xfrm rot="-375739">
              <a:off x="5857884" y="2357430"/>
              <a:ext cx="500066" cy="1143008"/>
            </a:xfrm>
            <a:prstGeom prst="ellipse">
              <a:avLst/>
            </a:prstGeom>
            <a:solidFill>
              <a:schemeClr val="bg1"/>
            </a:solidFill>
            <a:ln w="19050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altLang="ru-RU">
                <a:latin typeface="Verdana" pitchFamily="34" charset="0"/>
              </a:endParaRPr>
            </a:p>
          </p:txBody>
        </p:sp>
        <p:sp>
          <p:nvSpPr>
            <p:cNvPr id="14359" name="Овал 21"/>
            <p:cNvSpPr>
              <a:spLocks noChangeArrowheads="1"/>
            </p:cNvSpPr>
            <p:nvPr/>
          </p:nvSpPr>
          <p:spPr bwMode="auto">
            <a:xfrm rot="-221760">
              <a:off x="5901112" y="4015210"/>
              <a:ext cx="500066" cy="1357322"/>
            </a:xfrm>
            <a:prstGeom prst="ellipse">
              <a:avLst/>
            </a:prstGeom>
            <a:solidFill>
              <a:schemeClr val="bg1"/>
            </a:solidFill>
            <a:ln w="19050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altLang="ru-RU">
                <a:latin typeface="Verdana" pitchFamily="34" charset="0"/>
              </a:endParaRPr>
            </a:p>
          </p:txBody>
        </p:sp>
        <p:sp>
          <p:nvSpPr>
            <p:cNvPr id="23" name="Кольцо 22"/>
            <p:cNvSpPr/>
            <p:nvPr/>
          </p:nvSpPr>
          <p:spPr>
            <a:xfrm>
              <a:off x="6000539" y="2357430"/>
              <a:ext cx="1571857" cy="3285462"/>
            </a:xfrm>
            <a:prstGeom prst="donut">
              <a:avLst>
                <a:gd name="adj" fmla="val 14629"/>
              </a:avLst>
            </a:prstGeom>
            <a:solidFill>
              <a:srgbClr val="FF0000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</p:grpSp>
      <p:pic>
        <p:nvPicPr>
          <p:cNvPr id="26" name="~PP160.WAV">
            <a:hlinkClick r:id="" action="ppaction://media"/>
          </p:cNvPr>
          <p:cNvPicPr>
            <a:picLocks noRot="1" noChangeAspect="1"/>
          </p:cNvPicPr>
          <p:nvPr>
            <a:wavAudioFile r:embed="rId2" name="~PP1122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70925" y="63849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84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6" dur="1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685800" y="1295400"/>
            <a:ext cx="3657600" cy="35052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Verdana" pitchFamily="34" charset="0"/>
            </a:endParaRPr>
          </a:p>
        </p:txBody>
      </p:sp>
      <p:sp>
        <p:nvSpPr>
          <p:cNvPr id="18435" name="Rectangle 5"/>
          <p:cNvSpPr>
            <a:spLocks noChangeArrowheads="1"/>
          </p:cNvSpPr>
          <p:nvPr/>
        </p:nvSpPr>
        <p:spPr bwMode="auto">
          <a:xfrm>
            <a:off x="4343400" y="1295400"/>
            <a:ext cx="3505200" cy="35052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Verdana" pitchFamily="34" charset="0"/>
            </a:endParaRPr>
          </a:p>
        </p:txBody>
      </p:sp>
      <p:sp>
        <p:nvSpPr>
          <p:cNvPr id="18436" name="Line 6"/>
          <p:cNvSpPr>
            <a:spLocks noChangeShapeType="1"/>
          </p:cNvSpPr>
          <p:nvPr/>
        </p:nvSpPr>
        <p:spPr bwMode="auto">
          <a:xfrm flipV="1">
            <a:off x="2514600" y="1295400"/>
            <a:ext cx="1752600" cy="16002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7" name="Line 7"/>
          <p:cNvSpPr>
            <a:spLocks noChangeShapeType="1"/>
          </p:cNvSpPr>
          <p:nvPr/>
        </p:nvSpPr>
        <p:spPr bwMode="auto">
          <a:xfrm flipH="1">
            <a:off x="2590800" y="1371600"/>
            <a:ext cx="1600200" cy="34290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8" name="Oval 8"/>
          <p:cNvSpPr>
            <a:spLocks noChangeArrowheads="1"/>
          </p:cNvSpPr>
          <p:nvPr/>
        </p:nvSpPr>
        <p:spPr bwMode="auto">
          <a:xfrm rot="1392861">
            <a:off x="4572000" y="1219200"/>
            <a:ext cx="1676400" cy="3581400"/>
          </a:xfrm>
          <a:prstGeom prst="ellips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Verdana" pitchFamily="34" charset="0"/>
            </a:endParaRPr>
          </a:p>
        </p:txBody>
      </p:sp>
      <p:sp>
        <p:nvSpPr>
          <p:cNvPr id="18439" name="Freeform 10"/>
          <p:cNvSpPr>
            <a:spLocks/>
          </p:cNvSpPr>
          <p:nvPr/>
        </p:nvSpPr>
        <p:spPr bwMode="auto">
          <a:xfrm>
            <a:off x="457200" y="5257800"/>
            <a:ext cx="8077200" cy="1244600"/>
          </a:xfrm>
          <a:custGeom>
            <a:avLst/>
            <a:gdLst>
              <a:gd name="T0" fmla="*/ 0 w 5088"/>
              <a:gd name="T1" fmla="*/ 2147483647 h 784"/>
              <a:gd name="T2" fmla="*/ 2147483647 w 5088"/>
              <a:gd name="T3" fmla="*/ 2147483647 h 784"/>
              <a:gd name="T4" fmla="*/ 2147483647 w 5088"/>
              <a:gd name="T5" fmla="*/ 2147483647 h 784"/>
              <a:gd name="T6" fmla="*/ 2147483647 w 5088"/>
              <a:gd name="T7" fmla="*/ 2147483647 h 784"/>
              <a:gd name="T8" fmla="*/ 2147483647 w 5088"/>
              <a:gd name="T9" fmla="*/ 2147483647 h 784"/>
              <a:gd name="T10" fmla="*/ 2147483647 w 5088"/>
              <a:gd name="T11" fmla="*/ 0 h 78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088"/>
              <a:gd name="T19" fmla="*/ 0 h 784"/>
              <a:gd name="T20" fmla="*/ 5088 w 5088"/>
              <a:gd name="T21" fmla="*/ 784 h 78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088" h="784">
                <a:moveTo>
                  <a:pt x="0" y="96"/>
                </a:moveTo>
                <a:cubicBezTo>
                  <a:pt x="296" y="348"/>
                  <a:pt x="592" y="600"/>
                  <a:pt x="960" y="624"/>
                </a:cubicBezTo>
                <a:cubicBezTo>
                  <a:pt x="1328" y="648"/>
                  <a:pt x="1800" y="280"/>
                  <a:pt x="2208" y="240"/>
                </a:cubicBezTo>
                <a:cubicBezTo>
                  <a:pt x="2616" y="200"/>
                  <a:pt x="3024" y="304"/>
                  <a:pt x="3408" y="384"/>
                </a:cubicBezTo>
                <a:cubicBezTo>
                  <a:pt x="3792" y="464"/>
                  <a:pt x="4232" y="784"/>
                  <a:pt x="4512" y="720"/>
                </a:cubicBezTo>
                <a:cubicBezTo>
                  <a:pt x="4792" y="656"/>
                  <a:pt x="4992" y="120"/>
                  <a:pt x="5088" y="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0" name="Oval 11"/>
          <p:cNvSpPr>
            <a:spLocks noChangeArrowheads="1"/>
          </p:cNvSpPr>
          <p:nvPr/>
        </p:nvSpPr>
        <p:spPr bwMode="auto">
          <a:xfrm>
            <a:off x="762000" y="5638800"/>
            <a:ext cx="5334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Verdana" pitchFamily="34" charset="0"/>
            </a:endParaRPr>
          </a:p>
        </p:txBody>
      </p:sp>
      <p:sp>
        <p:nvSpPr>
          <p:cNvPr id="18441" name="Oval 12"/>
          <p:cNvSpPr>
            <a:spLocks noChangeArrowheads="1"/>
          </p:cNvSpPr>
          <p:nvPr/>
        </p:nvSpPr>
        <p:spPr bwMode="auto">
          <a:xfrm>
            <a:off x="1447800" y="5638800"/>
            <a:ext cx="914400" cy="914400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Verdana" pitchFamily="34" charset="0"/>
            </a:endParaRPr>
          </a:p>
        </p:txBody>
      </p:sp>
      <p:sp>
        <p:nvSpPr>
          <p:cNvPr id="18442" name="Oval 13"/>
          <p:cNvSpPr>
            <a:spLocks noChangeArrowheads="1"/>
          </p:cNvSpPr>
          <p:nvPr/>
        </p:nvSpPr>
        <p:spPr bwMode="auto">
          <a:xfrm>
            <a:off x="2819400" y="5486400"/>
            <a:ext cx="838200" cy="838200"/>
          </a:xfrm>
          <a:prstGeom prst="ellipse">
            <a:avLst/>
          </a:prstGeom>
          <a:solidFill>
            <a:srgbClr val="F1E727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Verdana" pitchFamily="34" charset="0"/>
            </a:endParaRPr>
          </a:p>
        </p:txBody>
      </p:sp>
      <p:sp>
        <p:nvSpPr>
          <p:cNvPr id="18443" name="Oval 14"/>
          <p:cNvSpPr>
            <a:spLocks noChangeArrowheads="1"/>
          </p:cNvSpPr>
          <p:nvPr/>
        </p:nvSpPr>
        <p:spPr bwMode="auto">
          <a:xfrm>
            <a:off x="4038600" y="5486400"/>
            <a:ext cx="304800" cy="304800"/>
          </a:xfrm>
          <a:prstGeom prst="ellipse">
            <a:avLst/>
          </a:prstGeom>
          <a:solidFill>
            <a:srgbClr val="33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Verdana" pitchFamily="34" charset="0"/>
            </a:endParaRPr>
          </a:p>
        </p:txBody>
      </p:sp>
      <p:sp>
        <p:nvSpPr>
          <p:cNvPr id="18444" name="Oval 15"/>
          <p:cNvSpPr>
            <a:spLocks noChangeArrowheads="1"/>
          </p:cNvSpPr>
          <p:nvPr/>
        </p:nvSpPr>
        <p:spPr bwMode="auto">
          <a:xfrm>
            <a:off x="4495800" y="5257800"/>
            <a:ext cx="762000" cy="7620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Verdana" pitchFamily="34" charset="0"/>
            </a:endParaRPr>
          </a:p>
        </p:txBody>
      </p:sp>
      <p:sp>
        <p:nvSpPr>
          <p:cNvPr id="18445" name="Oval 16"/>
          <p:cNvSpPr>
            <a:spLocks noChangeArrowheads="1"/>
          </p:cNvSpPr>
          <p:nvPr/>
        </p:nvSpPr>
        <p:spPr bwMode="auto">
          <a:xfrm>
            <a:off x="5334000" y="5562600"/>
            <a:ext cx="609600" cy="533400"/>
          </a:xfrm>
          <a:prstGeom prst="ellipse">
            <a:avLst/>
          </a:prstGeom>
          <a:solidFill>
            <a:srgbClr val="F4B6D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Verdana" pitchFamily="34" charset="0"/>
            </a:endParaRPr>
          </a:p>
        </p:txBody>
      </p:sp>
      <p:sp>
        <p:nvSpPr>
          <p:cNvPr id="18446" name="Oval 17"/>
          <p:cNvSpPr>
            <a:spLocks noChangeArrowheads="1"/>
          </p:cNvSpPr>
          <p:nvPr/>
        </p:nvSpPr>
        <p:spPr bwMode="auto">
          <a:xfrm>
            <a:off x="6096000" y="5715000"/>
            <a:ext cx="838200" cy="762000"/>
          </a:xfrm>
          <a:prstGeom prst="ellipse">
            <a:avLst/>
          </a:prstGeom>
          <a:solidFill>
            <a:srgbClr val="7B752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Verdana" pitchFamily="34" charset="0"/>
            </a:endParaRPr>
          </a:p>
        </p:txBody>
      </p:sp>
      <p:sp>
        <p:nvSpPr>
          <p:cNvPr id="18447" name="Oval 18"/>
          <p:cNvSpPr>
            <a:spLocks noChangeArrowheads="1"/>
          </p:cNvSpPr>
          <p:nvPr/>
        </p:nvSpPr>
        <p:spPr bwMode="auto">
          <a:xfrm>
            <a:off x="7010400" y="6172200"/>
            <a:ext cx="304800" cy="304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Verdana" pitchFamily="34" charset="0"/>
            </a:endParaRPr>
          </a:p>
        </p:txBody>
      </p:sp>
      <p:sp>
        <p:nvSpPr>
          <p:cNvPr id="18448" name="Oval 19"/>
          <p:cNvSpPr>
            <a:spLocks noChangeArrowheads="1"/>
          </p:cNvSpPr>
          <p:nvPr/>
        </p:nvSpPr>
        <p:spPr bwMode="auto">
          <a:xfrm>
            <a:off x="7620000" y="5943600"/>
            <a:ext cx="609600" cy="533400"/>
          </a:xfrm>
          <a:prstGeom prst="ellipse">
            <a:avLst/>
          </a:prstGeom>
          <a:solidFill>
            <a:srgbClr val="7F56A8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Verdana" pitchFamily="34" charset="0"/>
            </a:endParaRPr>
          </a:p>
        </p:txBody>
      </p:sp>
      <p:sp>
        <p:nvSpPr>
          <p:cNvPr id="18449" name="Oval 20"/>
          <p:cNvSpPr>
            <a:spLocks noChangeArrowheads="1"/>
          </p:cNvSpPr>
          <p:nvPr/>
        </p:nvSpPr>
        <p:spPr bwMode="auto">
          <a:xfrm>
            <a:off x="8153400" y="5486400"/>
            <a:ext cx="381000" cy="304800"/>
          </a:xfrm>
          <a:prstGeom prst="ellipse">
            <a:avLst/>
          </a:prstGeom>
          <a:solidFill>
            <a:srgbClr val="78E43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Verdana" pitchFamily="34" charset="0"/>
            </a:endParaRPr>
          </a:p>
        </p:txBody>
      </p:sp>
      <p:sp>
        <p:nvSpPr>
          <p:cNvPr id="18450" name="Oval 22"/>
          <p:cNvSpPr>
            <a:spLocks noChangeArrowheads="1"/>
          </p:cNvSpPr>
          <p:nvPr/>
        </p:nvSpPr>
        <p:spPr bwMode="auto">
          <a:xfrm>
            <a:off x="2438400" y="27432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Verdana" pitchFamily="34" charset="0"/>
            </a:endParaRPr>
          </a:p>
        </p:txBody>
      </p:sp>
      <p:pic>
        <p:nvPicPr>
          <p:cNvPr id="16405" name="Picture 2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1730375" y="1546225"/>
            <a:ext cx="387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52" name="Oval 23"/>
          <p:cNvSpPr>
            <a:spLocks noChangeArrowheads="1"/>
          </p:cNvSpPr>
          <p:nvPr/>
        </p:nvSpPr>
        <p:spPr bwMode="auto">
          <a:xfrm>
            <a:off x="6324600" y="20574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23959E-6 L 0.18958 -0.2280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" y="-1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958 -0.22803 L 0.00625 0.28261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3281 -0.11425 C 0.43229 -0.13414 0.42986 -0.15865 0.42569 -0.17438 C 0.42152 -0.1901 0.41545 -0.19935 0.40746 -0.20814 C 0.39948 -0.21693 0.39288 -0.22803 0.37777 -0.22687 C 0.36267 -0.22572 0.33941 -0.22549 0.31718 -0.20074 C 0.29496 -0.176 0.26284 -0.12396 0.24409 -0.07863 C 0.22534 -0.0333 0.21111 0.02683 0.20451 0.07146 C 0.19791 0.11609 0.20052 0.16119 0.20451 0.18964 C 0.2085 0.21808 0.21718 0.23057 0.22847 0.24214 C 0.23975 0.2537 0.25156 0.26966 0.27222 0.25902 C 0.29288 0.24838 0.33125 0.21184 0.35243 0.17831 C 0.37361 0.14477 0.38628 0.09713 0.39896 0.05828 C 0.41163 0.01943 0.42326 -0.02498 0.42847 -0.05435 C 0.43368 -0.08372 0.43333 -0.09436 0.43281 -0.11425 Z " pathEditMode="relative" rAng="0" ptsTypes="aaaaaaaaaaaaaa">
                                      <p:cBhvr>
                                        <p:cTn id="12" dur="5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1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202</Words>
  <Application>Microsoft Office PowerPoint</Application>
  <PresentationFormat>Экран (4:3)</PresentationFormat>
  <Paragraphs>62</Paragraphs>
  <Slides>17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Покажи правильный ответ</vt:lpstr>
      <vt:lpstr>Какие числа пропущены?</vt:lpstr>
      <vt:lpstr>Проверка</vt:lpstr>
      <vt:lpstr>Определи цель урока</vt:lpstr>
      <vt:lpstr>Слайд 7</vt:lpstr>
      <vt:lpstr>Цифра Десять похожа на букву Ю, а еще на девочку с обручем в руке.</vt:lpstr>
      <vt:lpstr>Слайд 9</vt:lpstr>
      <vt:lpstr>Слайд 10</vt:lpstr>
      <vt:lpstr>Слайд 11</vt:lpstr>
      <vt:lpstr>Слайд 12</vt:lpstr>
      <vt:lpstr>Слайд 13</vt:lpstr>
      <vt:lpstr>Слайд 14</vt:lpstr>
      <vt:lpstr>Набери 10 очков</vt:lpstr>
      <vt:lpstr>Проверка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User1</dc:creator>
  <cp:lastModifiedBy>User1</cp:lastModifiedBy>
  <cp:revision>29</cp:revision>
  <dcterms:created xsi:type="dcterms:W3CDTF">2015-11-21T15:06:26Z</dcterms:created>
  <dcterms:modified xsi:type="dcterms:W3CDTF">2015-11-25T17:14:12Z</dcterms:modified>
</cp:coreProperties>
</file>