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4" r:id="rId3"/>
    <p:sldId id="266" r:id="rId4"/>
    <p:sldId id="267" r:id="rId5"/>
    <p:sldId id="268" r:id="rId6"/>
    <p:sldId id="263" r:id="rId7"/>
    <p:sldId id="262" r:id="rId8"/>
    <p:sldId id="260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8" r:id="rId17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84583" autoAdjust="0"/>
  </p:normalViewPr>
  <p:slideViewPr>
    <p:cSldViewPr>
      <p:cViewPr>
        <p:scale>
          <a:sx n="68" d="100"/>
          <a:sy n="68" d="100"/>
        </p:scale>
        <p:origin x="-112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 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2019-2020 уч.г. (1 класс)</c:v>
                </c:pt>
                <c:pt idx="1">
                  <c:v>2020-2021 уч.г. (2 класс)</c:v>
                </c:pt>
                <c:pt idx="2">
                  <c:v>2021-2022 уч.г. (3 класс)</c:v>
                </c:pt>
                <c:pt idx="3">
                  <c:v>2022-2023 уч.г. (4 класс)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знаний 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2019-2020 уч.г. (1 класс)</c:v>
                </c:pt>
                <c:pt idx="1">
                  <c:v>2020-2021 уч.г. (2 класс)</c:v>
                </c:pt>
                <c:pt idx="2">
                  <c:v>2021-2022 уч.г. (3 класс)</c:v>
                </c:pt>
                <c:pt idx="3">
                  <c:v>2022-2023 уч.г. (4 класс)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64</c:v>
                </c:pt>
                <c:pt idx="2">
                  <c:v>73</c:v>
                </c:pt>
                <c:pt idx="3">
                  <c:v>73</c:v>
                </c:pt>
              </c:numCache>
            </c:numRef>
          </c:val>
        </c:ser>
        <c:dLbls/>
        <c:axId val="159379840"/>
        <c:axId val="159381376"/>
      </c:barChart>
      <c:catAx>
        <c:axId val="159379840"/>
        <c:scaling>
          <c:orientation val="minMax"/>
        </c:scaling>
        <c:axPos val="b"/>
        <c:tickLblPos val="nextTo"/>
        <c:crossAx val="159381376"/>
        <c:crosses val="autoZero"/>
        <c:auto val="1"/>
        <c:lblAlgn val="ctr"/>
        <c:lblOffset val="100"/>
      </c:catAx>
      <c:valAx>
        <c:axId val="159381376"/>
        <c:scaling>
          <c:orientation val="minMax"/>
        </c:scaling>
        <c:axPos val="l"/>
        <c:majorGridlines/>
        <c:numFmt formatCode="General" sourceLinked="1"/>
        <c:tickLblPos val="nextTo"/>
        <c:crossAx val="15937984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2664062459081099E-2"/>
          <c:y val="5.0351796228990435E-2"/>
          <c:w val="0.63974836098240584"/>
          <c:h val="0.7705180575174187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Предметные олимпиады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2019-2020 уч.г. (1 класс)</c:v>
                </c:pt>
                <c:pt idx="1">
                  <c:v>2020-2021 уч.г. (2 класс)</c:v>
                </c:pt>
                <c:pt idx="2">
                  <c:v>2021-2022 уч.г. (3 класс)</c:v>
                </c:pt>
                <c:pt idx="3">
                  <c:v>2022-2023 уч.г. (4 класс)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Научно-практические конференции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2019-2020 уч.г. (1 класс)</c:v>
                </c:pt>
                <c:pt idx="1">
                  <c:v>2020-2021 уч.г. (2 класс)</c:v>
                </c:pt>
                <c:pt idx="2">
                  <c:v>2021-2022 уч.г. (3 класс)</c:v>
                </c:pt>
                <c:pt idx="3">
                  <c:v>2022-2023 уч.г. (4 класс)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Конкурсы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2019-2020 уч.г. (1 класс)</c:v>
                </c:pt>
                <c:pt idx="1">
                  <c:v>2020-2021 уч.г. (2 класс)</c:v>
                </c:pt>
                <c:pt idx="2">
                  <c:v>2021-2022 уч.г. (3 класс)</c:v>
                </c:pt>
                <c:pt idx="3">
                  <c:v>2022-2023 уч.г. (4 класс)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9</c:v>
                </c:pt>
                <c:pt idx="1">
                  <c:v>14</c:v>
                </c:pt>
                <c:pt idx="2">
                  <c:v>11</c:v>
                </c:pt>
                <c:pt idx="3">
                  <c:v>10</c:v>
                </c:pt>
              </c:numCache>
            </c:numRef>
          </c:val>
        </c:ser>
        <c:dLbls/>
        <c:axId val="159388032"/>
        <c:axId val="159389568"/>
      </c:barChart>
      <c:catAx>
        <c:axId val="159388032"/>
        <c:scaling>
          <c:orientation val="minMax"/>
        </c:scaling>
        <c:axPos val="b"/>
        <c:tickLblPos val="nextTo"/>
        <c:crossAx val="159389568"/>
        <c:crosses val="autoZero"/>
        <c:auto val="1"/>
        <c:lblAlgn val="ctr"/>
        <c:lblOffset val="100"/>
      </c:catAx>
      <c:valAx>
        <c:axId val="159389568"/>
        <c:scaling>
          <c:orientation val="minMax"/>
        </c:scaling>
        <c:axPos val="l"/>
        <c:majorGridlines/>
        <c:numFmt formatCode="General" sourceLinked="1"/>
        <c:tickLblPos val="nextTo"/>
        <c:crossAx val="159388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580752417280149"/>
          <c:y val="0.30213731212404976"/>
          <c:w val="0.2537463259294036"/>
          <c:h val="0.60951709730664849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2991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384" y="0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8568952" cy="230425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Траектория развития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воспитательной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работы учителя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Бичурская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СОШ№5»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Игнатьевой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Надежды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Алексеевны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2857496"/>
            <a:ext cx="1761629" cy="14097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660232" cy="1336698"/>
          </a:xfrm>
        </p:spPr>
        <p:txBody>
          <a:bodyPr>
            <a:normAutofit fontScale="90000"/>
          </a:bodyPr>
          <a:lstStyle/>
          <a:p>
            <a:r>
              <a:rPr lang="ru-RU" dirty="0"/>
              <a:t>Воспитание здорового образа жизни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1628507"/>
            <a:ext cx="640871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 «Я выбираю ЗОЖ - здоровый образ жизни!»</a:t>
            </a:r>
            <a:endParaRPr lang="ru-RU" u="none" strike="noStrike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849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u="sng" dirty="0">
                <a:solidFill>
                  <a:srgbClr val="222222"/>
                </a:solidFill>
                <a:latin typeface="Times New Roman"/>
              </a:rPr>
              <a:t>Цель проекта:</a:t>
            </a:r>
            <a:r>
              <a:rPr lang="ru-RU" sz="1600" dirty="0">
                <a:solidFill>
                  <a:srgbClr val="222222"/>
                </a:solidFill>
                <a:latin typeface="Times New Roman"/>
              </a:rPr>
              <a:t> формирование у обучающихся  потребности в здоровом образе жизни, понимания изначальности и необходимости здоровья, обучение способам его сохранения и </a:t>
            </a:r>
            <a:r>
              <a:rPr lang="ru-RU" sz="1600" dirty="0" smtClean="0">
                <a:solidFill>
                  <a:srgbClr val="222222"/>
                </a:solidFill>
                <a:latin typeface="Times New Roman"/>
              </a:rPr>
              <a:t>укрепления.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628" y="5877272"/>
            <a:ext cx="8982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222222"/>
                </a:solidFill>
                <a:latin typeface="Times New Roman"/>
              </a:rPr>
              <a:t>В ходе работы </a:t>
            </a:r>
            <a:r>
              <a:rPr lang="ru-RU" sz="1600" dirty="0" smtClean="0">
                <a:solidFill>
                  <a:srgbClr val="222222"/>
                </a:solidFill>
                <a:latin typeface="Times New Roman"/>
              </a:rPr>
              <a:t>можно </a:t>
            </a:r>
            <a:r>
              <a:rPr lang="ru-RU" sz="1600" dirty="0">
                <a:solidFill>
                  <a:srgbClr val="222222"/>
                </a:solidFill>
                <a:latin typeface="Times New Roman"/>
              </a:rPr>
              <a:t>с уверенностью сказать,  что  </a:t>
            </a:r>
            <a:r>
              <a:rPr lang="ru-RU" sz="1600" dirty="0" smtClean="0">
                <a:solidFill>
                  <a:srgbClr val="222222"/>
                </a:solidFill>
                <a:latin typeface="Times New Roman"/>
              </a:rPr>
              <a:t>действительно</a:t>
            </a:r>
            <a:r>
              <a:rPr lang="ru-RU" sz="1600" dirty="0">
                <a:solidFill>
                  <a:srgbClr val="222222"/>
                </a:solidFill>
                <a:latin typeface="Times New Roman"/>
              </a:rPr>
              <a:t>  подростки могут  грамотно объяснить, что включает в себя понятие здоровый образ жизни, но практически нет ни одного ребенка, который полностью соблюдает правила здорового образа жизни.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28" y="2852937"/>
            <a:ext cx="1971092" cy="150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857496"/>
            <a:ext cx="2059121" cy="150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4071942"/>
            <a:ext cx="1777633" cy="1721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4214818"/>
            <a:ext cx="1720005" cy="168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84768">
            <a:off x="5727369" y="4002973"/>
            <a:ext cx="1804012" cy="190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43688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Физическое воспитание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628800"/>
            <a:ext cx="53823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Здоровым быть здорово!»</a:t>
            </a:r>
            <a:endParaRPr lang="ru-RU" b="0" i="0" dirty="0">
              <a:solidFill>
                <a:srgbClr val="3333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3573016"/>
            <a:ext cx="40684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181818"/>
                </a:solidFill>
                <a:latin typeface="Times New Roman"/>
              </a:rPr>
              <a:t>Здоровый образ жизни - это образ жизни, основанный на принципах нравственности, рационально организованный, активный, трудовой, закаливающий и, в то же время, защищающий от неблагоприятных воздействий окружающей среды, позволяющий до глубокой старости сохранять нравственное, психическое и физическое здоровье.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060848"/>
            <a:ext cx="885698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убеждений и привычек здорового образа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жизни, формировать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умение работать с большим объёмом информации, самостоятельно находить нужную информацию в разных источниках, анализировать её и делать выводы.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2852936"/>
            <a:ext cx="2400267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9778" y="2907196"/>
            <a:ext cx="2255573" cy="1691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4643446"/>
            <a:ext cx="2493564" cy="1870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8863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Трудовое воспитание</a:t>
            </a:r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825201"/>
            <a:ext cx="3773753" cy="28303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2190140" cy="2922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00" y="2060848"/>
            <a:ext cx="2149060" cy="2867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2701" y="5622857"/>
            <a:ext cx="62096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Трудовое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нацелено на осознание учащимися важности, значимости и ценности труда, понимании, что в основе любого направления жизни и деятельности лежит труд.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556792"/>
            <a:ext cx="482453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Труд – основа жизни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lang="ru-RU" sz="2400" b="1" dirty="0" smtClean="0">
                <a:solidFill>
                  <a:srgbClr val="181818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44239" y="2070351"/>
            <a:ext cx="663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</a:rPr>
              <a:t>Цель : </a:t>
            </a:r>
            <a:r>
              <a:rPr lang="ru-RU" sz="1600" dirty="0" smtClean="0">
                <a:solidFill>
                  <a:srgbClr val="181818"/>
                </a:solidFill>
                <a:latin typeface="Times New Roman"/>
              </a:rPr>
              <a:t>формирование </a:t>
            </a:r>
            <a:r>
              <a:rPr lang="ru-RU" sz="1600" dirty="0">
                <a:solidFill>
                  <a:srgbClr val="181818"/>
                </a:solidFill>
                <a:latin typeface="Times New Roman"/>
              </a:rPr>
              <a:t>у обучающихся </a:t>
            </a:r>
            <a:r>
              <a:rPr lang="ru-RU" sz="1600" dirty="0" smtClean="0">
                <a:solidFill>
                  <a:srgbClr val="181818"/>
                </a:solidFill>
                <a:latin typeface="Times New Roman"/>
              </a:rPr>
              <a:t>представлений </a:t>
            </a:r>
            <a:r>
              <a:rPr lang="ru-RU" sz="1600" dirty="0">
                <a:solidFill>
                  <a:srgbClr val="181818"/>
                </a:solidFill>
                <a:latin typeface="Times New Roman"/>
              </a:rPr>
              <a:t>о труде, воспитание ценностного отношения к своему и чужому труду </a:t>
            </a:r>
            <a:r>
              <a:rPr lang="ru-RU" sz="1600" dirty="0" smtClean="0">
                <a:solidFill>
                  <a:srgbClr val="181818"/>
                </a:solidFill>
                <a:latin typeface="Times New Roman"/>
              </a:rPr>
              <a:t>в процессе </a:t>
            </a:r>
            <a:r>
              <a:rPr lang="ru-RU" sz="1600" dirty="0">
                <a:solidFill>
                  <a:srgbClr val="181818"/>
                </a:solidFill>
                <a:latin typeface="Times New Roman"/>
              </a:rPr>
              <a:t>реализации комплекса трудовых воспитательных мероприятий в рамках сетевого </a:t>
            </a:r>
            <a:r>
              <a:rPr lang="ru-RU" sz="1600" dirty="0" smtClean="0">
                <a:solidFill>
                  <a:srgbClr val="181818"/>
                </a:solidFill>
                <a:latin typeface="Times New Roman"/>
              </a:rPr>
              <a:t>                                     взаимодействия</a:t>
            </a:r>
            <a:r>
              <a:rPr lang="ru-RU" sz="1600" dirty="0">
                <a:solidFill>
                  <a:srgbClr val="181818"/>
                </a:solidFill>
                <a:latin typeface="Times New Roman"/>
              </a:rPr>
              <a:t>.</a:t>
            </a:r>
            <a:endParaRPr lang="ru-RU" sz="1600" b="0" i="0" dirty="0">
              <a:solidFill>
                <a:srgbClr val="181818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989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Эстетическое воспитание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556792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воспитанников способности чувствовать, воспринимать, понимать красоту человека, природы, искусства, стремления самому участвовать в преобразовании окружающего мира на началах красоты. </a:t>
            </a:r>
            <a:endParaRPr lang="ru-RU" sz="16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151" y="2387789"/>
            <a:ext cx="290656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«Осень – прекрасная пора»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2572455"/>
            <a:ext cx="247381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«Здравствуй, праздник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72264" y="2571744"/>
            <a:ext cx="220874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Здравствуй, Космос!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599" y="2775439"/>
            <a:ext cx="3011212" cy="1391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8599" y="4167255"/>
            <a:ext cx="344528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1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создавать у детей праздничное настроение и эмоциональный подъем. Расширять знания о признаках осени, показать уникальность и значимость осенних даров для человека.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6728" y="3317851"/>
            <a:ext cx="2639616" cy="1979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9909" y="4760560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75856" y="5205141"/>
            <a:ext cx="3024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мероприятия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создание благоприятной атмосферы, соблюдения традиций и обычаев празднования Нового года.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расширять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представления о традициях празднования Нового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года; развивать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умения адекватно оценивать свои достижения;</a:t>
            </a:r>
            <a:endParaRPr lang="ru-RU" sz="12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2895620"/>
            <a:ext cx="270200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создать условия для обогащения знаний учащихся об истории празднования Дня космонавтики, привития чувства гордости и уважения к российской космонавтике.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26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5855"/>
            <a:ext cx="7056784" cy="1336698"/>
          </a:xfrm>
        </p:spPr>
        <p:txBody>
          <a:bodyPr>
            <a:normAutofit/>
          </a:bodyPr>
          <a:lstStyle/>
          <a:p>
            <a:r>
              <a:rPr lang="ru-RU" sz="3600" dirty="0"/>
              <a:t>Результаты траектории развития классной системы воспитания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060848"/>
            <a:ext cx="3960440" cy="449353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Анализируя свою работу классного руководителя, прихожу к выводу, что я на правильном пути.  Такая организация деятельности учащихся способствует развитию  навыков сотрудничества, воли, внимания, наблюдательности, уверенности в своих силах, а  значит создает мотив, который движет вперед воспитательный процесс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</a:rPr>
              <a:t>.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602284"/>
            <a:ext cx="4176464" cy="5170646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Исходя из вышеуказанного, опираясь на анализ эффективности моего подхода к воспитанию, учитывая достижения учащихся в учебной и внеурочной деятельности можно сделать </a:t>
            </a:r>
            <a:r>
              <a:rPr lang="ru-RU" sz="22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200" i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 конечном итоге, вся моя деятельность направлена  на  будущее каждого ребёнка класса. Накопленный опыт позволил  мне создать свою систему воспитательной работы,  я считаю, что результаты неплохие.</a:t>
            </a:r>
          </a:p>
        </p:txBody>
      </p:sp>
    </p:spTree>
    <p:extLst>
      <p:ext uri="{BB962C8B-B14F-4D97-AF65-F5344CB8AC3E}">
        <p14:creationId xmlns:p14="http://schemas.microsoft.com/office/powerpoint/2010/main" xmlns="" val="510276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Результаты реализации Программы воспитания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628800"/>
            <a:ext cx="5762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учебных достижений учащихся за 4 года </a:t>
            </a:r>
            <a:endParaRPr lang="ru-RU" b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98132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Динамика качество знаний по основным предметам в процентах (%):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213571820"/>
              </p:ext>
            </p:extLst>
          </p:nvPr>
        </p:nvGraphicFramePr>
        <p:xfrm>
          <a:off x="851756" y="2564904"/>
          <a:ext cx="78247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19862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5855"/>
            <a:ext cx="7056784" cy="13366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Участие в предметных олимпиадах, научно-практических конференциях, конкурсах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032828198"/>
              </p:ext>
            </p:extLst>
          </p:nvPr>
        </p:nvGraphicFramePr>
        <p:xfrm>
          <a:off x="395536" y="1844824"/>
          <a:ext cx="840076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53419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52565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Авторская воспитательная система</a:t>
            </a:r>
          </a:p>
          <a:p>
            <a:pPr algn="ctr"/>
            <a:r>
              <a:rPr lang="ru-RU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классного руководителя </a:t>
            </a:r>
          </a:p>
          <a:p>
            <a:pPr algn="ctr"/>
            <a:r>
              <a:rPr lang="ru-RU" sz="3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Игнатьевой Надежды Алексеевна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18852"/>
            <a:ext cx="3312368" cy="4566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69144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80720" cy="133669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effectLst/>
                <a:latin typeface="Times New Roman" pitchFamily="18" charset="0"/>
                <a:cs typeface="Times New Roman" pitchFamily="18" charset="0"/>
              </a:rPr>
              <a:t>Моё педагогическое  призвание: </a:t>
            </a:r>
            <a:r>
              <a:rPr lang="ru-RU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483879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213285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меня моя профессия –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особая миссия,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особый склад души и ума,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 - ответственность,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самоотдача,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терпение,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приумноженное знаниями,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мастерством, </a:t>
            </a:r>
          </a:p>
          <a:p>
            <a:pPr lvl="0" algn="ctr" latinLnBrk="1"/>
            <a:r>
              <a:rPr lang="ru-RU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творческим потенциалом.</a:t>
            </a:r>
            <a:endParaRPr lang="ru-RU" sz="2400" b="1" i="1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latinLnBrk="1"/>
            <a:r>
              <a:rPr lang="ru-RU" sz="4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935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5855"/>
            <a:ext cx="7272808" cy="1336698"/>
          </a:xfrm>
        </p:spPr>
        <p:txBody>
          <a:bodyPr>
            <a:noAutofit/>
          </a:bodyPr>
          <a:lstStyle/>
          <a:p>
            <a:pPr algn="r"/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«Ученик  не «пустой сосуд, который нужно наполнить, а факел, который нужно зажечь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».                                                                                                                                                   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Плутарх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цель воспитательной работы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82296" lvl="0" indent="0"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развитию нравственной, социально-адаптированной личности, способной сделать выбор здорового образа жизни, поиска смысла жизнедеятельности, готовой  к жизни в  высокотехнологичном, конкурентном мире. 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подготовка разносторонне развитой личности, способной к активной социальной адаптации в обществе, к самостоятельному жизненному выбору, к самообразованию и самосовершенствованию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4716016" y="1916832"/>
            <a:ext cx="4176464" cy="63976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воспитательной работы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907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Мой класс – моё вдохновение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7056784" cy="4714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8049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Направления воспитательной </a:t>
            </a:r>
            <a:r>
              <a:rPr lang="ru-RU" dirty="0" smtClean="0"/>
              <a:t>работы:</a:t>
            </a: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661111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376948" y="4701675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432511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661111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304940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050759" y="2229937"/>
            <a:ext cx="441095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Нравственное воспитание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432511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661111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376948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432511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662699" y="44381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376948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432511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661111" y="613836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376948" y="5562100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432511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23" name="Text Box 258"/>
          <p:cNvSpPr txBox="1">
            <a:spLocks noChangeArrowheads="1"/>
          </p:cNvSpPr>
          <p:nvPr/>
        </p:nvSpPr>
        <p:spPr bwMode="gray">
          <a:xfrm>
            <a:off x="3131840" y="3068137"/>
            <a:ext cx="475252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 Box 258"/>
          <p:cNvSpPr txBox="1">
            <a:spLocks noChangeArrowheads="1"/>
          </p:cNvSpPr>
          <p:nvPr/>
        </p:nvSpPr>
        <p:spPr bwMode="gray">
          <a:xfrm>
            <a:off x="3148484" y="3914757"/>
            <a:ext cx="431322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воспитание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Box 258"/>
          <p:cNvSpPr txBox="1">
            <a:spLocks noChangeArrowheads="1"/>
          </p:cNvSpPr>
          <p:nvPr/>
        </p:nvSpPr>
        <p:spPr bwMode="gray">
          <a:xfrm>
            <a:off x="3050759" y="4754717"/>
            <a:ext cx="344735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Трудовое воспитание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 Box 258"/>
          <p:cNvSpPr txBox="1">
            <a:spLocks noChangeArrowheads="1"/>
          </p:cNvSpPr>
          <p:nvPr/>
        </p:nvSpPr>
        <p:spPr bwMode="gray">
          <a:xfrm>
            <a:off x="3218756" y="5571952"/>
            <a:ext cx="410509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Эстетическое воспитание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Нравственное воспитание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132856"/>
            <a:ext cx="267772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111115"/>
                </a:solidFill>
                <a:latin typeface="Times New Roman"/>
              </a:rPr>
              <a:t>День </a:t>
            </a:r>
            <a:r>
              <a:rPr lang="ru-RU" dirty="0">
                <a:solidFill>
                  <a:srgbClr val="111115"/>
                </a:solidFill>
                <a:latin typeface="Times New Roman"/>
              </a:rPr>
              <a:t>народного </a:t>
            </a:r>
            <a:r>
              <a:rPr lang="ru-RU" dirty="0" smtClean="0">
                <a:solidFill>
                  <a:srgbClr val="111115"/>
                </a:solidFill>
                <a:latin typeface="Times New Roman"/>
              </a:rPr>
              <a:t>единства</a:t>
            </a:r>
          </a:p>
          <a:p>
            <a:r>
              <a:rPr lang="ru-RU" dirty="0" smtClean="0">
                <a:solidFill>
                  <a:srgbClr val="111115"/>
                </a:solidFill>
                <a:latin typeface="Times New Roman"/>
              </a:rPr>
              <a:t>«Мы вместе, мы  едины»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0346" y="1705761"/>
            <a:ext cx="275614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11115"/>
                </a:solidFill>
                <a:latin typeface="Times New Roman"/>
              </a:rPr>
              <a:t>3 декабря- «День Неизвестного солдата»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9722" y="1705761"/>
            <a:ext cx="2582437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111115"/>
                </a:solidFill>
                <a:latin typeface="Times New Roman"/>
              </a:rPr>
              <a:t>День Конституции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«Россия, ты - великая держава»</a:t>
            </a:r>
          </a:p>
        </p:txBody>
      </p:sp>
      <p:pic>
        <p:nvPicPr>
          <p:cNvPr id="9" name="Picture 6" descr="https://sun9-12.userapi.com/impg/qw-oWWjHt1A_62ZEze837j7btyXdCTUlEck2_A/ELuTdnLrsUs.jpg?size=1920x1440&amp;quality=96&amp;sign=54d823c4e0e83f988b0f688050787402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388" y="2897632"/>
            <a:ext cx="3291334" cy="2112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sun9-79.userapi.com/impg/7_RM-xzlr4vvscFntTOqmCGmArkZxBhhy_iZjg/Ybp3DusGjA8.jpg?size=1438x1920&amp;quality=95&amp;sign=6677519d808eaa255bd76a948c5e8c2d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8722" y="2614207"/>
            <a:ext cx="2520279" cy="2893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80.userapi.com/impg/TBoE4rRViFZloqAa6HW6L62Jkh1zDFpAPrLUCQ/s7GVuDIDz0s.jpg?size=1600x1200&amp;quality=95&amp;sign=51eab3b3ce153b068275766c68cb5c66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4109" y="2605605"/>
            <a:ext cx="2768622" cy="1968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8940" y="5085184"/>
            <a:ext cx="3198924" cy="1708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Учащиеся ознакомились с историей возникновения праздника День единства, разными народами России и их особенностями, истории, культуре и традициям страны, активизировалась познавательная деятельность учащихся.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45679" y="5508003"/>
            <a:ext cx="2823390" cy="1246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Цель мероприятия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познакомить с историей этого праздника, учить уважать культуру народов страны, воспитывать гражданскую позицию.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72199" y="4591872"/>
            <a:ext cx="2664296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Целью воспитать у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учащихся уважения к защитникам Родины, чувства гордости за свой народ, отстоявший свободу и независимость Отчизны в суровые годы, а также формирования знаний о памятной дате 3 декабря</a:t>
            </a: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35819" y="4869160"/>
            <a:ext cx="252028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детях понимание значимости Родины в жизни каждого гражданина,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положительное отношение обучающихся друг к другу,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бережное отношение к природе, человечеству и миру в целом.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Патриотическое воспитание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1492593"/>
            <a:ext cx="324036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«Бессмертный полк нашего класса»</a:t>
            </a:r>
            <a:endParaRPr lang="ru-RU" sz="1600" dirty="0" smtClean="0">
              <a:solidFill>
                <a:srgbClr val="11111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000372"/>
            <a:ext cx="1205114" cy="16090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 descr="https://sun9-41.userapi.com/impg/rPI1Z1N_2UmkqdQf1aR-3e_zjG6CHIrgUo2aXg/_OHCf5jRyKs.jpg?size=1438x1920&amp;quality=95&amp;sign=295460f9e7133822c34c7cfd79a630d8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63840">
            <a:off x="4887259" y="2740515"/>
            <a:ext cx="1350455" cy="18031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67031">
            <a:off x="3414026" y="2637883"/>
            <a:ext cx="1369380" cy="18283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2132856"/>
            <a:ext cx="264335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«Символы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Российской Федерации»</a:t>
            </a:r>
            <a:endParaRPr lang="ru-RU" dirty="0" smtClean="0">
              <a:solidFill>
                <a:srgbClr val="11111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19280" y="1486525"/>
            <a:ext cx="253284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 «Блокадная ласточка Ленинграда»</a:t>
            </a:r>
            <a:endParaRPr lang="ru-RU" dirty="0" smtClean="0">
              <a:solidFill>
                <a:srgbClr val="11111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880" y="4508603"/>
            <a:ext cx="3260417" cy="2169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Акция «Блокадная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ласточка Ленинграда»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посвящена освобождению Ленинграда от</a:t>
            </a:r>
          </a:p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вражеской блокады и проводится с целью развития интереса к истории</a:t>
            </a:r>
          </a:p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Отечества, воспитания патриотических чувств, сохранения памяти о войне и о</a:t>
            </a:r>
          </a:p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блокаде у современных подростков.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3929066"/>
            <a:ext cx="2627784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На одном из классных часов мы решили создать Книгу Памяти. Так и родился проект «Бессмертный полк нашего класса». 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Главная цель: сохранить в каждой семье память о солдатах ВОВ, воспитать чувство патриотизма, гордости за свою Родину.  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818" y="2207700"/>
            <a:ext cx="946182" cy="12624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4152" y="2184748"/>
            <a:ext cx="873848" cy="1206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Воспитание любви к малой Родине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43042" y="4500570"/>
            <a:ext cx="3024336" cy="199521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500570"/>
            <a:ext cx="2739084" cy="197696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19" y="1628799"/>
            <a:ext cx="702313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Республиканская научно-практическая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конференция школьников  «Наследие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старообрядцев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Забайкалья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13338"/>
            <a:ext cx="8727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изучение</a:t>
            </a:r>
            <a:r>
              <a:rPr lang="ru-RU" dirty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, популяризация, сохранение и развитие исторического и культурного наследия старообрядцев Забайкалья.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4400" y="3237468"/>
            <a:ext cx="87671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Якушенкова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Екатерина, 3 класс.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«Домовая роспись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семейских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 -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Куфарева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Алёна,5 класс</a:t>
            </a:r>
            <a:r>
              <a:rPr lang="ru-RU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Тема: «Прялка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как неотъемлемый атрибут быта женщин 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прошлого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века» - участие.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38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5cbe74be25405bdd8bdc2247df12f78d9957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857</Words>
  <Application>Microsoft Office PowerPoint</Application>
  <PresentationFormat>Экран (4:3)</PresentationFormat>
  <Paragraphs>92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          «Траектория развития воспитательной работы учителя  начальных классов  МБОУ «Бичурская СОШ№5» Игнатьевой Надежды  Алексеевны»</vt:lpstr>
      <vt:lpstr>Слайд 2</vt:lpstr>
      <vt:lpstr>Моё педагогическое  призвание:  </vt:lpstr>
      <vt:lpstr>«Ученик  не «пустой сосуд, который нужно наполнить, а факел, который нужно зажечь».                                                                                                                                                    Плутарх </vt:lpstr>
      <vt:lpstr>Мой класс – моё вдохновение</vt:lpstr>
      <vt:lpstr>Направления воспитательной работы:</vt:lpstr>
      <vt:lpstr>Нравственное воспитание</vt:lpstr>
      <vt:lpstr>Патриотическое воспитание</vt:lpstr>
      <vt:lpstr>Воспитание любви к малой Родине</vt:lpstr>
      <vt:lpstr>Воспитание здорового образа жизни</vt:lpstr>
      <vt:lpstr>Физическое воспитание </vt:lpstr>
      <vt:lpstr>Трудовое воспитание</vt:lpstr>
      <vt:lpstr>Эстетическое воспитание</vt:lpstr>
      <vt:lpstr>Результаты траектории развития классной системы воспитания</vt:lpstr>
      <vt:lpstr>Результаты реализации Программы воспитания</vt:lpstr>
      <vt:lpstr>Участие в предметных олимпиадах, научно-практических конференциях, конкурсах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 обучение для детей</dc:title>
  <dc:creator>obstinate</dc:creator>
  <dc:description>Шаблон презентации с сайта https://presentation-creation.ru/</dc:description>
  <cp:lastModifiedBy>ASUS VivoBook</cp:lastModifiedBy>
  <cp:revision>1038</cp:revision>
  <dcterms:created xsi:type="dcterms:W3CDTF">2018-02-25T09:09:03Z</dcterms:created>
  <dcterms:modified xsi:type="dcterms:W3CDTF">2023-11-28T11:42:13Z</dcterms:modified>
</cp:coreProperties>
</file>