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70" r:id="rId8"/>
    <p:sldId id="262" r:id="rId9"/>
    <p:sldId id="268" r:id="rId10"/>
    <p:sldId id="263" r:id="rId11"/>
    <p:sldId id="264" r:id="rId12"/>
    <p:sldId id="265" r:id="rId13"/>
    <p:sldId id="266" r:id="rId14"/>
    <p:sldId id="267" r:id="rId15"/>
    <p:sldId id="269" r:id="rId1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1" d="100"/>
          <a:sy n="41" d="100"/>
        </p:scale>
        <p:origin x="96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9F80AFE-1692-4F45-9BF2-2B4622B5D1B0}"/>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7A131B3D-7A44-481F-BA81-0EA0F9D0A95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02F5A331-E260-4091-B2EB-5174D5730003}"/>
              </a:ext>
            </a:extLst>
          </p:cNvPr>
          <p:cNvSpPr>
            <a:spLocks noGrp="1"/>
          </p:cNvSpPr>
          <p:nvPr>
            <p:ph type="dt" sz="half" idx="10"/>
          </p:nvPr>
        </p:nvSpPr>
        <p:spPr/>
        <p:txBody>
          <a:bodyPr/>
          <a:lstStyle/>
          <a:p>
            <a:fld id="{E7179C0B-D2FF-4B73-80C0-C7C3C4AC5A30}" type="datetimeFigureOut">
              <a:rPr lang="ru-RU" smtClean="0"/>
              <a:t>28.11.2023</a:t>
            </a:fld>
            <a:endParaRPr lang="ru-RU"/>
          </a:p>
        </p:txBody>
      </p:sp>
      <p:sp>
        <p:nvSpPr>
          <p:cNvPr id="5" name="Нижний колонтитул 4">
            <a:extLst>
              <a:ext uri="{FF2B5EF4-FFF2-40B4-BE49-F238E27FC236}">
                <a16:creationId xmlns:a16="http://schemas.microsoft.com/office/drawing/2014/main" id="{81E2BBF2-7296-4157-B405-790E83BFF41A}"/>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AF7CF453-0DCC-443F-A193-15CDF119CC0C}"/>
              </a:ext>
            </a:extLst>
          </p:cNvPr>
          <p:cNvSpPr>
            <a:spLocks noGrp="1"/>
          </p:cNvSpPr>
          <p:nvPr>
            <p:ph type="sldNum" sz="quarter" idx="12"/>
          </p:nvPr>
        </p:nvSpPr>
        <p:spPr/>
        <p:txBody>
          <a:bodyPr/>
          <a:lstStyle/>
          <a:p>
            <a:fld id="{3E98087E-EC18-44AA-AE59-AE8E98828415}" type="slidenum">
              <a:rPr lang="ru-RU" smtClean="0"/>
              <a:t>‹#›</a:t>
            </a:fld>
            <a:endParaRPr lang="ru-RU"/>
          </a:p>
        </p:txBody>
      </p:sp>
    </p:spTree>
    <p:extLst>
      <p:ext uri="{BB962C8B-B14F-4D97-AF65-F5344CB8AC3E}">
        <p14:creationId xmlns:p14="http://schemas.microsoft.com/office/powerpoint/2010/main" val="29005143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F908941-390A-400A-BF68-17284CAEE3B2}"/>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FCF8EF56-DE3B-430A-B305-8D0A9E2E8EBE}"/>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355723D4-B41C-4FB9-8EE7-8BBA166824BA}"/>
              </a:ext>
            </a:extLst>
          </p:cNvPr>
          <p:cNvSpPr>
            <a:spLocks noGrp="1"/>
          </p:cNvSpPr>
          <p:nvPr>
            <p:ph type="dt" sz="half" idx="10"/>
          </p:nvPr>
        </p:nvSpPr>
        <p:spPr/>
        <p:txBody>
          <a:bodyPr/>
          <a:lstStyle/>
          <a:p>
            <a:fld id="{E7179C0B-D2FF-4B73-80C0-C7C3C4AC5A30}" type="datetimeFigureOut">
              <a:rPr lang="ru-RU" smtClean="0"/>
              <a:t>28.11.2023</a:t>
            </a:fld>
            <a:endParaRPr lang="ru-RU"/>
          </a:p>
        </p:txBody>
      </p:sp>
      <p:sp>
        <p:nvSpPr>
          <p:cNvPr id="5" name="Нижний колонтитул 4">
            <a:extLst>
              <a:ext uri="{FF2B5EF4-FFF2-40B4-BE49-F238E27FC236}">
                <a16:creationId xmlns:a16="http://schemas.microsoft.com/office/drawing/2014/main" id="{41702F98-6FD9-4812-8385-E08D339A24AD}"/>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FB3DA375-1AFE-4263-AC08-CE226458AFB0}"/>
              </a:ext>
            </a:extLst>
          </p:cNvPr>
          <p:cNvSpPr>
            <a:spLocks noGrp="1"/>
          </p:cNvSpPr>
          <p:nvPr>
            <p:ph type="sldNum" sz="quarter" idx="12"/>
          </p:nvPr>
        </p:nvSpPr>
        <p:spPr/>
        <p:txBody>
          <a:bodyPr/>
          <a:lstStyle/>
          <a:p>
            <a:fld id="{3E98087E-EC18-44AA-AE59-AE8E98828415}" type="slidenum">
              <a:rPr lang="ru-RU" smtClean="0"/>
              <a:t>‹#›</a:t>
            </a:fld>
            <a:endParaRPr lang="ru-RU"/>
          </a:p>
        </p:txBody>
      </p:sp>
    </p:spTree>
    <p:extLst>
      <p:ext uri="{BB962C8B-B14F-4D97-AF65-F5344CB8AC3E}">
        <p14:creationId xmlns:p14="http://schemas.microsoft.com/office/powerpoint/2010/main" val="30847385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D1A0A170-67EE-41A6-BBB9-55F2FD84B7C6}"/>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9172819E-9B71-4D3E-AAFC-475B4F9162BA}"/>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DF9B6BC6-E796-4AF2-BD38-D3C0103841E2}"/>
              </a:ext>
            </a:extLst>
          </p:cNvPr>
          <p:cNvSpPr>
            <a:spLocks noGrp="1"/>
          </p:cNvSpPr>
          <p:nvPr>
            <p:ph type="dt" sz="half" idx="10"/>
          </p:nvPr>
        </p:nvSpPr>
        <p:spPr/>
        <p:txBody>
          <a:bodyPr/>
          <a:lstStyle/>
          <a:p>
            <a:fld id="{E7179C0B-D2FF-4B73-80C0-C7C3C4AC5A30}" type="datetimeFigureOut">
              <a:rPr lang="ru-RU" smtClean="0"/>
              <a:t>28.11.2023</a:t>
            </a:fld>
            <a:endParaRPr lang="ru-RU"/>
          </a:p>
        </p:txBody>
      </p:sp>
      <p:sp>
        <p:nvSpPr>
          <p:cNvPr id="5" name="Нижний колонтитул 4">
            <a:extLst>
              <a:ext uri="{FF2B5EF4-FFF2-40B4-BE49-F238E27FC236}">
                <a16:creationId xmlns:a16="http://schemas.microsoft.com/office/drawing/2014/main" id="{17C17B26-850C-4F5E-B376-713FAE13E02A}"/>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8158F9A7-E4BC-464A-AB6E-FB87ACCAC1BF}"/>
              </a:ext>
            </a:extLst>
          </p:cNvPr>
          <p:cNvSpPr>
            <a:spLocks noGrp="1"/>
          </p:cNvSpPr>
          <p:nvPr>
            <p:ph type="sldNum" sz="quarter" idx="12"/>
          </p:nvPr>
        </p:nvSpPr>
        <p:spPr/>
        <p:txBody>
          <a:bodyPr/>
          <a:lstStyle/>
          <a:p>
            <a:fld id="{3E98087E-EC18-44AA-AE59-AE8E98828415}" type="slidenum">
              <a:rPr lang="ru-RU" smtClean="0"/>
              <a:t>‹#›</a:t>
            </a:fld>
            <a:endParaRPr lang="ru-RU"/>
          </a:p>
        </p:txBody>
      </p:sp>
    </p:spTree>
    <p:extLst>
      <p:ext uri="{BB962C8B-B14F-4D97-AF65-F5344CB8AC3E}">
        <p14:creationId xmlns:p14="http://schemas.microsoft.com/office/powerpoint/2010/main" val="4731794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E3E1134-3D09-415F-B6ED-D5F599605F58}"/>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12C3516A-1277-4907-A89C-CAA8C8BDF8AC}"/>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04F42CA3-B871-481D-8C1E-B4F854D8FF99}"/>
              </a:ext>
            </a:extLst>
          </p:cNvPr>
          <p:cNvSpPr>
            <a:spLocks noGrp="1"/>
          </p:cNvSpPr>
          <p:nvPr>
            <p:ph type="dt" sz="half" idx="10"/>
          </p:nvPr>
        </p:nvSpPr>
        <p:spPr/>
        <p:txBody>
          <a:bodyPr/>
          <a:lstStyle/>
          <a:p>
            <a:fld id="{E7179C0B-D2FF-4B73-80C0-C7C3C4AC5A30}" type="datetimeFigureOut">
              <a:rPr lang="ru-RU" smtClean="0"/>
              <a:t>28.11.2023</a:t>
            </a:fld>
            <a:endParaRPr lang="ru-RU"/>
          </a:p>
        </p:txBody>
      </p:sp>
      <p:sp>
        <p:nvSpPr>
          <p:cNvPr id="5" name="Нижний колонтитул 4">
            <a:extLst>
              <a:ext uri="{FF2B5EF4-FFF2-40B4-BE49-F238E27FC236}">
                <a16:creationId xmlns:a16="http://schemas.microsoft.com/office/drawing/2014/main" id="{1C74A0C7-44BE-408E-954F-F2B888D053B4}"/>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567E3CEC-CFAC-4DF6-B354-50F0C0A32698}"/>
              </a:ext>
            </a:extLst>
          </p:cNvPr>
          <p:cNvSpPr>
            <a:spLocks noGrp="1"/>
          </p:cNvSpPr>
          <p:nvPr>
            <p:ph type="sldNum" sz="quarter" idx="12"/>
          </p:nvPr>
        </p:nvSpPr>
        <p:spPr/>
        <p:txBody>
          <a:bodyPr/>
          <a:lstStyle/>
          <a:p>
            <a:fld id="{3E98087E-EC18-44AA-AE59-AE8E98828415}" type="slidenum">
              <a:rPr lang="ru-RU" smtClean="0"/>
              <a:t>‹#›</a:t>
            </a:fld>
            <a:endParaRPr lang="ru-RU"/>
          </a:p>
        </p:txBody>
      </p:sp>
    </p:spTree>
    <p:extLst>
      <p:ext uri="{BB962C8B-B14F-4D97-AF65-F5344CB8AC3E}">
        <p14:creationId xmlns:p14="http://schemas.microsoft.com/office/powerpoint/2010/main" val="5866135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E6E257F-4708-4958-8776-64C3CFDE7882}"/>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941A95A6-E729-479C-91E4-5FA03BA10D2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B043C6FA-D42A-4DF6-8848-55AAAB57DE25}"/>
              </a:ext>
            </a:extLst>
          </p:cNvPr>
          <p:cNvSpPr>
            <a:spLocks noGrp="1"/>
          </p:cNvSpPr>
          <p:nvPr>
            <p:ph type="dt" sz="half" idx="10"/>
          </p:nvPr>
        </p:nvSpPr>
        <p:spPr/>
        <p:txBody>
          <a:bodyPr/>
          <a:lstStyle/>
          <a:p>
            <a:fld id="{E7179C0B-D2FF-4B73-80C0-C7C3C4AC5A30}" type="datetimeFigureOut">
              <a:rPr lang="ru-RU" smtClean="0"/>
              <a:t>28.11.2023</a:t>
            </a:fld>
            <a:endParaRPr lang="ru-RU"/>
          </a:p>
        </p:txBody>
      </p:sp>
      <p:sp>
        <p:nvSpPr>
          <p:cNvPr id="5" name="Нижний колонтитул 4">
            <a:extLst>
              <a:ext uri="{FF2B5EF4-FFF2-40B4-BE49-F238E27FC236}">
                <a16:creationId xmlns:a16="http://schemas.microsoft.com/office/drawing/2014/main" id="{22D9DB6F-B469-450B-A609-363FCB9DFC06}"/>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94524A3C-F1BE-4C58-9FC8-15984AC42487}"/>
              </a:ext>
            </a:extLst>
          </p:cNvPr>
          <p:cNvSpPr>
            <a:spLocks noGrp="1"/>
          </p:cNvSpPr>
          <p:nvPr>
            <p:ph type="sldNum" sz="quarter" idx="12"/>
          </p:nvPr>
        </p:nvSpPr>
        <p:spPr/>
        <p:txBody>
          <a:bodyPr/>
          <a:lstStyle/>
          <a:p>
            <a:fld id="{3E98087E-EC18-44AA-AE59-AE8E98828415}" type="slidenum">
              <a:rPr lang="ru-RU" smtClean="0"/>
              <a:t>‹#›</a:t>
            </a:fld>
            <a:endParaRPr lang="ru-RU"/>
          </a:p>
        </p:txBody>
      </p:sp>
    </p:spTree>
    <p:extLst>
      <p:ext uri="{BB962C8B-B14F-4D97-AF65-F5344CB8AC3E}">
        <p14:creationId xmlns:p14="http://schemas.microsoft.com/office/powerpoint/2010/main" val="31757795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2E17CD0-482B-455E-9A56-A56084A7492F}"/>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3F5672DA-B468-4EBF-88B0-DFA3BB2DC297}"/>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038F271F-F10B-4AD0-8D68-94A1F5C73600}"/>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13B5BDA2-9AF4-4E0A-84F4-B493F3ECD398}"/>
              </a:ext>
            </a:extLst>
          </p:cNvPr>
          <p:cNvSpPr>
            <a:spLocks noGrp="1"/>
          </p:cNvSpPr>
          <p:nvPr>
            <p:ph type="dt" sz="half" idx="10"/>
          </p:nvPr>
        </p:nvSpPr>
        <p:spPr/>
        <p:txBody>
          <a:bodyPr/>
          <a:lstStyle/>
          <a:p>
            <a:fld id="{E7179C0B-D2FF-4B73-80C0-C7C3C4AC5A30}" type="datetimeFigureOut">
              <a:rPr lang="ru-RU" smtClean="0"/>
              <a:t>28.11.2023</a:t>
            </a:fld>
            <a:endParaRPr lang="ru-RU"/>
          </a:p>
        </p:txBody>
      </p:sp>
      <p:sp>
        <p:nvSpPr>
          <p:cNvPr id="6" name="Нижний колонтитул 5">
            <a:extLst>
              <a:ext uri="{FF2B5EF4-FFF2-40B4-BE49-F238E27FC236}">
                <a16:creationId xmlns:a16="http://schemas.microsoft.com/office/drawing/2014/main" id="{B61D9C1C-3AB3-4ED5-9120-703503BD3812}"/>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CE1FF4D6-5092-4314-A671-2BDAA6B68D56}"/>
              </a:ext>
            </a:extLst>
          </p:cNvPr>
          <p:cNvSpPr>
            <a:spLocks noGrp="1"/>
          </p:cNvSpPr>
          <p:nvPr>
            <p:ph type="sldNum" sz="quarter" idx="12"/>
          </p:nvPr>
        </p:nvSpPr>
        <p:spPr/>
        <p:txBody>
          <a:bodyPr/>
          <a:lstStyle/>
          <a:p>
            <a:fld id="{3E98087E-EC18-44AA-AE59-AE8E98828415}" type="slidenum">
              <a:rPr lang="ru-RU" smtClean="0"/>
              <a:t>‹#›</a:t>
            </a:fld>
            <a:endParaRPr lang="ru-RU"/>
          </a:p>
        </p:txBody>
      </p:sp>
    </p:spTree>
    <p:extLst>
      <p:ext uri="{BB962C8B-B14F-4D97-AF65-F5344CB8AC3E}">
        <p14:creationId xmlns:p14="http://schemas.microsoft.com/office/powerpoint/2010/main" val="15147714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EFF9119-7669-4BE2-9DBA-D499B31F1346}"/>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E59A81E9-4741-461A-AFB2-DCC7653AC3D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F4EC98F8-29CB-43B7-9BA3-25A88094F9C0}"/>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769EDE65-6DEE-488F-85B6-AAEBA1B1C9A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AFB2F95F-38F6-418E-964A-63EBE1FB7344}"/>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1A45C88B-F5AE-4BD8-9901-5DCEB9BA62C3}"/>
              </a:ext>
            </a:extLst>
          </p:cNvPr>
          <p:cNvSpPr>
            <a:spLocks noGrp="1"/>
          </p:cNvSpPr>
          <p:nvPr>
            <p:ph type="dt" sz="half" idx="10"/>
          </p:nvPr>
        </p:nvSpPr>
        <p:spPr/>
        <p:txBody>
          <a:bodyPr/>
          <a:lstStyle/>
          <a:p>
            <a:fld id="{E7179C0B-D2FF-4B73-80C0-C7C3C4AC5A30}" type="datetimeFigureOut">
              <a:rPr lang="ru-RU" smtClean="0"/>
              <a:t>28.11.2023</a:t>
            </a:fld>
            <a:endParaRPr lang="ru-RU"/>
          </a:p>
        </p:txBody>
      </p:sp>
      <p:sp>
        <p:nvSpPr>
          <p:cNvPr id="8" name="Нижний колонтитул 7">
            <a:extLst>
              <a:ext uri="{FF2B5EF4-FFF2-40B4-BE49-F238E27FC236}">
                <a16:creationId xmlns:a16="http://schemas.microsoft.com/office/drawing/2014/main" id="{EF7FFFB6-3A03-43AA-9145-9C9A36944CC9}"/>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1881A801-DACA-4CED-93D4-D25DF70FAF9A}"/>
              </a:ext>
            </a:extLst>
          </p:cNvPr>
          <p:cNvSpPr>
            <a:spLocks noGrp="1"/>
          </p:cNvSpPr>
          <p:nvPr>
            <p:ph type="sldNum" sz="quarter" idx="12"/>
          </p:nvPr>
        </p:nvSpPr>
        <p:spPr/>
        <p:txBody>
          <a:bodyPr/>
          <a:lstStyle/>
          <a:p>
            <a:fld id="{3E98087E-EC18-44AA-AE59-AE8E98828415}" type="slidenum">
              <a:rPr lang="ru-RU" smtClean="0"/>
              <a:t>‹#›</a:t>
            </a:fld>
            <a:endParaRPr lang="ru-RU"/>
          </a:p>
        </p:txBody>
      </p:sp>
    </p:spTree>
    <p:extLst>
      <p:ext uri="{BB962C8B-B14F-4D97-AF65-F5344CB8AC3E}">
        <p14:creationId xmlns:p14="http://schemas.microsoft.com/office/powerpoint/2010/main" val="9632379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2AFA34C-8176-4AE5-B5B4-3396A682B3BB}"/>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90A937BF-358C-4ABF-B86E-F56F486E4B49}"/>
              </a:ext>
            </a:extLst>
          </p:cNvPr>
          <p:cNvSpPr>
            <a:spLocks noGrp="1"/>
          </p:cNvSpPr>
          <p:nvPr>
            <p:ph type="dt" sz="half" idx="10"/>
          </p:nvPr>
        </p:nvSpPr>
        <p:spPr/>
        <p:txBody>
          <a:bodyPr/>
          <a:lstStyle/>
          <a:p>
            <a:fld id="{E7179C0B-D2FF-4B73-80C0-C7C3C4AC5A30}" type="datetimeFigureOut">
              <a:rPr lang="ru-RU" smtClean="0"/>
              <a:t>28.11.2023</a:t>
            </a:fld>
            <a:endParaRPr lang="ru-RU"/>
          </a:p>
        </p:txBody>
      </p:sp>
      <p:sp>
        <p:nvSpPr>
          <p:cNvPr id="4" name="Нижний колонтитул 3">
            <a:extLst>
              <a:ext uri="{FF2B5EF4-FFF2-40B4-BE49-F238E27FC236}">
                <a16:creationId xmlns:a16="http://schemas.microsoft.com/office/drawing/2014/main" id="{60DB210E-5513-46A9-BBFC-75D6DBA0BAE7}"/>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FDD59EA8-02FB-4C3A-B0CC-91BB89DAE7AC}"/>
              </a:ext>
            </a:extLst>
          </p:cNvPr>
          <p:cNvSpPr>
            <a:spLocks noGrp="1"/>
          </p:cNvSpPr>
          <p:nvPr>
            <p:ph type="sldNum" sz="quarter" idx="12"/>
          </p:nvPr>
        </p:nvSpPr>
        <p:spPr/>
        <p:txBody>
          <a:bodyPr/>
          <a:lstStyle/>
          <a:p>
            <a:fld id="{3E98087E-EC18-44AA-AE59-AE8E98828415}" type="slidenum">
              <a:rPr lang="ru-RU" smtClean="0"/>
              <a:t>‹#›</a:t>
            </a:fld>
            <a:endParaRPr lang="ru-RU"/>
          </a:p>
        </p:txBody>
      </p:sp>
    </p:spTree>
    <p:extLst>
      <p:ext uri="{BB962C8B-B14F-4D97-AF65-F5344CB8AC3E}">
        <p14:creationId xmlns:p14="http://schemas.microsoft.com/office/powerpoint/2010/main" val="37826183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66BEA6AB-E0A2-496D-90AE-90A6795868D3}"/>
              </a:ext>
            </a:extLst>
          </p:cNvPr>
          <p:cNvSpPr>
            <a:spLocks noGrp="1"/>
          </p:cNvSpPr>
          <p:nvPr>
            <p:ph type="dt" sz="half" idx="10"/>
          </p:nvPr>
        </p:nvSpPr>
        <p:spPr/>
        <p:txBody>
          <a:bodyPr/>
          <a:lstStyle/>
          <a:p>
            <a:fld id="{E7179C0B-D2FF-4B73-80C0-C7C3C4AC5A30}" type="datetimeFigureOut">
              <a:rPr lang="ru-RU" smtClean="0"/>
              <a:t>28.11.2023</a:t>
            </a:fld>
            <a:endParaRPr lang="ru-RU"/>
          </a:p>
        </p:txBody>
      </p:sp>
      <p:sp>
        <p:nvSpPr>
          <p:cNvPr id="3" name="Нижний колонтитул 2">
            <a:extLst>
              <a:ext uri="{FF2B5EF4-FFF2-40B4-BE49-F238E27FC236}">
                <a16:creationId xmlns:a16="http://schemas.microsoft.com/office/drawing/2014/main" id="{4EFEF606-22BE-4150-B841-38212DBBE74F}"/>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B00F8485-3793-41B6-8ABC-114F188E212C}"/>
              </a:ext>
            </a:extLst>
          </p:cNvPr>
          <p:cNvSpPr>
            <a:spLocks noGrp="1"/>
          </p:cNvSpPr>
          <p:nvPr>
            <p:ph type="sldNum" sz="quarter" idx="12"/>
          </p:nvPr>
        </p:nvSpPr>
        <p:spPr/>
        <p:txBody>
          <a:bodyPr/>
          <a:lstStyle/>
          <a:p>
            <a:fld id="{3E98087E-EC18-44AA-AE59-AE8E98828415}" type="slidenum">
              <a:rPr lang="ru-RU" smtClean="0"/>
              <a:t>‹#›</a:t>
            </a:fld>
            <a:endParaRPr lang="ru-RU"/>
          </a:p>
        </p:txBody>
      </p:sp>
    </p:spTree>
    <p:extLst>
      <p:ext uri="{BB962C8B-B14F-4D97-AF65-F5344CB8AC3E}">
        <p14:creationId xmlns:p14="http://schemas.microsoft.com/office/powerpoint/2010/main" val="39840917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07B2C87-813E-43A4-814C-830705C9F7DE}"/>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093B6FAB-4EEA-4416-A993-9FE5D0D1DBA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3DC82879-4F4A-4161-AEA6-CFA58A12F12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2BB0B104-DE78-4A54-BBC7-6E612E07AC64}"/>
              </a:ext>
            </a:extLst>
          </p:cNvPr>
          <p:cNvSpPr>
            <a:spLocks noGrp="1"/>
          </p:cNvSpPr>
          <p:nvPr>
            <p:ph type="dt" sz="half" idx="10"/>
          </p:nvPr>
        </p:nvSpPr>
        <p:spPr/>
        <p:txBody>
          <a:bodyPr/>
          <a:lstStyle/>
          <a:p>
            <a:fld id="{E7179C0B-D2FF-4B73-80C0-C7C3C4AC5A30}" type="datetimeFigureOut">
              <a:rPr lang="ru-RU" smtClean="0"/>
              <a:t>28.11.2023</a:t>
            </a:fld>
            <a:endParaRPr lang="ru-RU"/>
          </a:p>
        </p:txBody>
      </p:sp>
      <p:sp>
        <p:nvSpPr>
          <p:cNvPr id="6" name="Нижний колонтитул 5">
            <a:extLst>
              <a:ext uri="{FF2B5EF4-FFF2-40B4-BE49-F238E27FC236}">
                <a16:creationId xmlns:a16="http://schemas.microsoft.com/office/drawing/2014/main" id="{27FEFC0E-9F83-4097-B7CE-2E5A35DA6425}"/>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112AAE82-3D74-4857-A774-02F76F1836DD}"/>
              </a:ext>
            </a:extLst>
          </p:cNvPr>
          <p:cNvSpPr>
            <a:spLocks noGrp="1"/>
          </p:cNvSpPr>
          <p:nvPr>
            <p:ph type="sldNum" sz="quarter" idx="12"/>
          </p:nvPr>
        </p:nvSpPr>
        <p:spPr/>
        <p:txBody>
          <a:bodyPr/>
          <a:lstStyle/>
          <a:p>
            <a:fld id="{3E98087E-EC18-44AA-AE59-AE8E98828415}" type="slidenum">
              <a:rPr lang="ru-RU" smtClean="0"/>
              <a:t>‹#›</a:t>
            </a:fld>
            <a:endParaRPr lang="ru-RU"/>
          </a:p>
        </p:txBody>
      </p:sp>
    </p:spTree>
    <p:extLst>
      <p:ext uri="{BB962C8B-B14F-4D97-AF65-F5344CB8AC3E}">
        <p14:creationId xmlns:p14="http://schemas.microsoft.com/office/powerpoint/2010/main" val="38361352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4DDCA69-361D-446D-9728-5D16FD0077AD}"/>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518AAD92-CD68-4ACC-83E5-6BB0A223F9A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D08E1FEE-C508-4E94-8B8D-5CF0070DBA3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0B3C5E3B-0CA0-4EA2-8D66-63C10D5B6310}"/>
              </a:ext>
            </a:extLst>
          </p:cNvPr>
          <p:cNvSpPr>
            <a:spLocks noGrp="1"/>
          </p:cNvSpPr>
          <p:nvPr>
            <p:ph type="dt" sz="half" idx="10"/>
          </p:nvPr>
        </p:nvSpPr>
        <p:spPr/>
        <p:txBody>
          <a:bodyPr/>
          <a:lstStyle/>
          <a:p>
            <a:fld id="{E7179C0B-D2FF-4B73-80C0-C7C3C4AC5A30}" type="datetimeFigureOut">
              <a:rPr lang="ru-RU" smtClean="0"/>
              <a:t>28.11.2023</a:t>
            </a:fld>
            <a:endParaRPr lang="ru-RU"/>
          </a:p>
        </p:txBody>
      </p:sp>
      <p:sp>
        <p:nvSpPr>
          <p:cNvPr id="6" name="Нижний колонтитул 5">
            <a:extLst>
              <a:ext uri="{FF2B5EF4-FFF2-40B4-BE49-F238E27FC236}">
                <a16:creationId xmlns:a16="http://schemas.microsoft.com/office/drawing/2014/main" id="{CA8D9F89-97C2-4E7E-B389-EDD30C71EA96}"/>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47D1BE63-15A5-4043-B90B-77F488409E97}"/>
              </a:ext>
            </a:extLst>
          </p:cNvPr>
          <p:cNvSpPr>
            <a:spLocks noGrp="1"/>
          </p:cNvSpPr>
          <p:nvPr>
            <p:ph type="sldNum" sz="quarter" idx="12"/>
          </p:nvPr>
        </p:nvSpPr>
        <p:spPr/>
        <p:txBody>
          <a:bodyPr/>
          <a:lstStyle/>
          <a:p>
            <a:fld id="{3E98087E-EC18-44AA-AE59-AE8E98828415}" type="slidenum">
              <a:rPr lang="ru-RU" smtClean="0"/>
              <a:t>‹#›</a:t>
            </a:fld>
            <a:endParaRPr lang="ru-RU"/>
          </a:p>
        </p:txBody>
      </p:sp>
    </p:spTree>
    <p:extLst>
      <p:ext uri="{BB962C8B-B14F-4D97-AF65-F5344CB8AC3E}">
        <p14:creationId xmlns:p14="http://schemas.microsoft.com/office/powerpoint/2010/main" val="25882088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07EB279-0136-4B28-8F8D-58A4F2E2597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2FD5C58D-C186-4FE4-8E36-154CBE71227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A089C8D5-DCF1-4E73-BF49-2D63AD3C772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179C0B-D2FF-4B73-80C0-C7C3C4AC5A30}" type="datetimeFigureOut">
              <a:rPr lang="ru-RU" smtClean="0"/>
              <a:t>28.11.2023</a:t>
            </a:fld>
            <a:endParaRPr lang="ru-RU"/>
          </a:p>
        </p:txBody>
      </p:sp>
      <p:sp>
        <p:nvSpPr>
          <p:cNvPr id="5" name="Нижний колонтитул 4">
            <a:extLst>
              <a:ext uri="{FF2B5EF4-FFF2-40B4-BE49-F238E27FC236}">
                <a16:creationId xmlns:a16="http://schemas.microsoft.com/office/drawing/2014/main" id="{E595A6DD-FDA1-4238-8079-CE9994956A6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3B03195F-DFE7-48A9-8064-740E1F26886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98087E-EC18-44AA-AE59-AE8E98828415}" type="slidenum">
              <a:rPr lang="ru-RU" smtClean="0"/>
              <a:t>‹#›</a:t>
            </a:fld>
            <a:endParaRPr lang="ru-RU"/>
          </a:p>
        </p:txBody>
      </p:sp>
    </p:spTree>
    <p:extLst>
      <p:ext uri="{BB962C8B-B14F-4D97-AF65-F5344CB8AC3E}">
        <p14:creationId xmlns:p14="http://schemas.microsoft.com/office/powerpoint/2010/main" val="29114737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Рисунок 12">
            <a:extLst>
              <a:ext uri="{FF2B5EF4-FFF2-40B4-BE49-F238E27FC236}">
                <a16:creationId xmlns:a16="http://schemas.microsoft.com/office/drawing/2014/main" id="{1EEB01F7-85C1-486D-AF25-F6E4DC24EDB4}"/>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8137" y="0"/>
            <a:ext cx="12309230" cy="6858000"/>
          </a:xfrm>
          <a:prstGeom prst="rect">
            <a:avLst/>
          </a:prstGeom>
        </p:spPr>
      </p:pic>
      <p:sp>
        <p:nvSpPr>
          <p:cNvPr id="2" name="Заголовок 1">
            <a:extLst>
              <a:ext uri="{FF2B5EF4-FFF2-40B4-BE49-F238E27FC236}">
                <a16:creationId xmlns:a16="http://schemas.microsoft.com/office/drawing/2014/main" id="{F5D4FAE7-0C28-43FF-ADBB-F0BDE9AE0345}"/>
              </a:ext>
            </a:extLst>
          </p:cNvPr>
          <p:cNvSpPr>
            <a:spLocks noGrp="1"/>
          </p:cNvSpPr>
          <p:nvPr>
            <p:ph type="ctrTitle"/>
          </p:nvPr>
        </p:nvSpPr>
        <p:spPr/>
        <p:txBody>
          <a:bodyPr>
            <a:normAutofit fontScale="90000"/>
          </a:bodyPr>
          <a:lstStyle/>
          <a:p>
            <a:r>
              <a:rPr lang="ru-RU" dirty="0">
                <a:latin typeface="Monotype Corsiva" panose="03010101010201010101" pitchFamily="66" charset="0"/>
              </a:rPr>
              <a:t>«</a:t>
            </a:r>
            <a:r>
              <a:rPr lang="ru-RU" b="1" dirty="0">
                <a:latin typeface="Monotype Corsiva" panose="03010101010201010101" pitchFamily="66" charset="0"/>
              </a:rPr>
              <a:t>Интеграция речевого и художественно-эстетического развития в рамках ФГОС ДО»</a:t>
            </a:r>
          </a:p>
        </p:txBody>
      </p:sp>
      <p:sp>
        <p:nvSpPr>
          <p:cNvPr id="3" name="Подзаголовок 2">
            <a:extLst>
              <a:ext uri="{FF2B5EF4-FFF2-40B4-BE49-F238E27FC236}">
                <a16:creationId xmlns:a16="http://schemas.microsoft.com/office/drawing/2014/main" id="{3B9D8E0F-80FA-420B-968D-AFAEFF3E02CA}"/>
              </a:ext>
            </a:extLst>
          </p:cNvPr>
          <p:cNvSpPr>
            <a:spLocks noGrp="1"/>
          </p:cNvSpPr>
          <p:nvPr>
            <p:ph type="subTitle" idx="1"/>
          </p:nvPr>
        </p:nvSpPr>
        <p:spPr/>
        <p:txBody>
          <a:bodyPr>
            <a:normAutofit lnSpcReduction="10000"/>
          </a:bodyPr>
          <a:lstStyle/>
          <a:p>
            <a:pPr algn="r"/>
            <a:endParaRPr lang="ru-RU" dirty="0">
              <a:latin typeface="Arial Black" panose="020B0A04020102020204" pitchFamily="34" charset="0"/>
            </a:endParaRPr>
          </a:p>
          <a:p>
            <a:pPr algn="r"/>
            <a:endParaRPr lang="ru-RU" dirty="0">
              <a:latin typeface="Arial Black" panose="020B0A04020102020204" pitchFamily="34" charset="0"/>
            </a:endParaRPr>
          </a:p>
          <a:p>
            <a:pPr algn="r"/>
            <a:r>
              <a:rPr lang="ru-RU" dirty="0">
                <a:latin typeface="Arial Black" panose="020B0A04020102020204" pitchFamily="34" charset="0"/>
              </a:rPr>
              <a:t>Подготовила :</a:t>
            </a:r>
          </a:p>
          <a:p>
            <a:pPr algn="r"/>
            <a:r>
              <a:rPr lang="ru-RU" dirty="0">
                <a:latin typeface="Arial Black" panose="020B0A04020102020204" pitchFamily="34" charset="0"/>
              </a:rPr>
              <a:t>Ибрагимова Н.И.</a:t>
            </a:r>
          </a:p>
        </p:txBody>
      </p:sp>
    </p:spTree>
    <p:extLst>
      <p:ext uri="{BB962C8B-B14F-4D97-AF65-F5344CB8AC3E}">
        <p14:creationId xmlns:p14="http://schemas.microsoft.com/office/powerpoint/2010/main" val="9075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a:extLst>
              <a:ext uri="{FF2B5EF4-FFF2-40B4-BE49-F238E27FC236}">
                <a16:creationId xmlns:a16="http://schemas.microsoft.com/office/drawing/2014/main" id="{7796A6FB-4E15-4397-8C1A-B8C413C9483B}"/>
              </a:ext>
            </a:extLst>
          </p:cNvPr>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0" y="0"/>
            <a:ext cx="12192000" cy="6858000"/>
          </a:xfrm>
        </p:spPr>
      </p:pic>
      <p:sp>
        <p:nvSpPr>
          <p:cNvPr id="2" name="Заголовок 1">
            <a:extLst>
              <a:ext uri="{FF2B5EF4-FFF2-40B4-BE49-F238E27FC236}">
                <a16:creationId xmlns:a16="http://schemas.microsoft.com/office/drawing/2014/main" id="{B94AF6AA-4163-4698-AD4C-1C10914001DA}"/>
              </a:ext>
            </a:extLst>
          </p:cNvPr>
          <p:cNvSpPr>
            <a:spLocks noGrp="1"/>
          </p:cNvSpPr>
          <p:nvPr>
            <p:ph type="title"/>
          </p:nvPr>
        </p:nvSpPr>
        <p:spPr/>
        <p:txBody>
          <a:bodyPr/>
          <a:lstStyle/>
          <a:p>
            <a:endParaRPr lang="ru-RU"/>
          </a:p>
        </p:txBody>
      </p:sp>
      <p:sp>
        <p:nvSpPr>
          <p:cNvPr id="3" name="Прямоугольник 2">
            <a:extLst>
              <a:ext uri="{FF2B5EF4-FFF2-40B4-BE49-F238E27FC236}">
                <a16:creationId xmlns:a16="http://schemas.microsoft.com/office/drawing/2014/main" id="{E097EBD8-7122-410B-BEE1-2EA2500EB92D}"/>
              </a:ext>
            </a:extLst>
          </p:cNvPr>
          <p:cNvSpPr/>
          <p:nvPr/>
        </p:nvSpPr>
        <p:spPr>
          <a:xfrm>
            <a:off x="1252024" y="1055077"/>
            <a:ext cx="6921305" cy="5324535"/>
          </a:xfrm>
          <a:prstGeom prst="rect">
            <a:avLst/>
          </a:prstGeom>
        </p:spPr>
        <p:txBody>
          <a:bodyPr wrap="square">
            <a:spAutoFit/>
          </a:bodyPr>
          <a:lstStyle/>
          <a:p>
            <a:r>
              <a:rPr lang="ru-RU" sz="3200" b="1" dirty="0">
                <a:latin typeface="Monotype Corsiva" panose="03010101010201010101" pitchFamily="66" charset="0"/>
              </a:rPr>
              <a:t>Изобразительная деятельность </a:t>
            </a:r>
            <a:r>
              <a:rPr lang="ru-RU" sz="2800" b="1" dirty="0">
                <a:latin typeface="Monotype Corsiva" panose="03010101010201010101" pitchFamily="66" charset="0"/>
              </a:rPr>
              <a:t>– одна из самых интересных для детей дошкольного возраста. Ведь не случайно ребенок, как писала Н. К. Крупская, очень рано начинает стремится самыми разнообразными способами выразить полученные им впечатления: движение, словами, мимикой. Надо дать возможность ему, расширить область выражения складывающихся у него образов. Надо дать ему материал: пластилин для лепки, карандаши и бумагу, материал для построек, научить, как обращаться с этим материалом.</a:t>
            </a:r>
          </a:p>
        </p:txBody>
      </p:sp>
      <p:pic>
        <p:nvPicPr>
          <p:cNvPr id="6" name="Рисунок 5">
            <a:extLst>
              <a:ext uri="{FF2B5EF4-FFF2-40B4-BE49-F238E27FC236}">
                <a16:creationId xmlns:a16="http://schemas.microsoft.com/office/drawing/2014/main" id="{B56C9F50-B443-4920-9042-9ACB3877752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6934707" y="1983966"/>
            <a:ext cx="5657720" cy="3180470"/>
          </a:xfrm>
          <a:prstGeom prst="rect">
            <a:avLst/>
          </a:prstGeom>
          <a:ln>
            <a:noFill/>
          </a:ln>
          <a:effectLst>
            <a:softEdge rad="112500"/>
          </a:effectLst>
        </p:spPr>
      </p:pic>
    </p:spTree>
    <p:extLst>
      <p:ext uri="{BB962C8B-B14F-4D97-AF65-F5344CB8AC3E}">
        <p14:creationId xmlns:p14="http://schemas.microsoft.com/office/powerpoint/2010/main" val="24700422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a:extLst>
              <a:ext uri="{FF2B5EF4-FFF2-40B4-BE49-F238E27FC236}">
                <a16:creationId xmlns:a16="http://schemas.microsoft.com/office/drawing/2014/main" id="{7796A6FB-4E15-4397-8C1A-B8C413C9483B}"/>
              </a:ext>
            </a:extLst>
          </p:cNvPr>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0" y="0"/>
            <a:ext cx="12192000" cy="6858000"/>
          </a:xfrm>
        </p:spPr>
      </p:pic>
      <p:sp>
        <p:nvSpPr>
          <p:cNvPr id="4" name="Прямоугольник 3">
            <a:extLst>
              <a:ext uri="{FF2B5EF4-FFF2-40B4-BE49-F238E27FC236}">
                <a16:creationId xmlns:a16="http://schemas.microsoft.com/office/drawing/2014/main" id="{006F26D3-166A-4C74-A346-7383B8F9EC7B}"/>
              </a:ext>
            </a:extLst>
          </p:cNvPr>
          <p:cNvSpPr/>
          <p:nvPr/>
        </p:nvSpPr>
        <p:spPr>
          <a:xfrm>
            <a:off x="1322362" y="290883"/>
            <a:ext cx="7455878" cy="3539430"/>
          </a:xfrm>
          <a:prstGeom prst="rect">
            <a:avLst/>
          </a:prstGeom>
        </p:spPr>
        <p:txBody>
          <a:bodyPr wrap="square">
            <a:spAutoFit/>
          </a:bodyPr>
          <a:lstStyle/>
          <a:p>
            <a:r>
              <a:rPr lang="ru-RU" sz="2800" b="1" dirty="0">
                <a:latin typeface="Monotype Corsiva" panose="03010101010201010101" pitchFamily="66" charset="0"/>
              </a:rPr>
              <a:t>Значение рисования и конструирования велико и многогранно. </a:t>
            </a:r>
          </a:p>
          <a:p>
            <a:r>
              <a:rPr lang="ru-RU" sz="2800" b="1" dirty="0">
                <a:latin typeface="Monotype Corsiva" panose="03010101010201010101" pitchFamily="66" charset="0"/>
              </a:rPr>
              <a:t>Изобразительная деятельность выступает как специфическое средство познания деятельности, поэтому имеет большое значение для умственного развития детей. </a:t>
            </a:r>
          </a:p>
          <a:p>
            <a:r>
              <a:rPr lang="ru-RU" sz="2800" b="1" dirty="0">
                <a:latin typeface="Monotype Corsiva" panose="03010101010201010101" pitchFamily="66" charset="0"/>
              </a:rPr>
              <a:t>В свою очередь умственное воспитание ребенка тесным образом связанно с развитием речи.</a:t>
            </a:r>
          </a:p>
        </p:txBody>
      </p:sp>
      <p:pic>
        <p:nvPicPr>
          <p:cNvPr id="8" name="Рисунок 7">
            <a:extLst>
              <a:ext uri="{FF2B5EF4-FFF2-40B4-BE49-F238E27FC236}">
                <a16:creationId xmlns:a16="http://schemas.microsoft.com/office/drawing/2014/main" id="{CD6934D2-E6C3-48D3-A1DD-FFAEE4B1256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5400000">
            <a:off x="6975582" y="1643376"/>
            <a:ext cx="6177836" cy="3472851"/>
          </a:xfrm>
          <a:prstGeom prst="rect">
            <a:avLst/>
          </a:prstGeom>
          <a:ln>
            <a:noFill/>
          </a:ln>
          <a:effectLst>
            <a:softEdge rad="112500"/>
          </a:effectLst>
        </p:spPr>
      </p:pic>
      <p:pic>
        <p:nvPicPr>
          <p:cNvPr id="10" name="Рисунок 9">
            <a:extLst>
              <a:ext uri="{FF2B5EF4-FFF2-40B4-BE49-F238E27FC236}">
                <a16:creationId xmlns:a16="http://schemas.microsoft.com/office/drawing/2014/main" id="{0D9E8919-DBA0-4F20-809C-06EEC87B658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574386" y="3708789"/>
            <a:ext cx="4909625" cy="2759931"/>
          </a:xfrm>
          <a:prstGeom prst="rect">
            <a:avLst/>
          </a:prstGeom>
          <a:ln>
            <a:noFill/>
          </a:ln>
          <a:effectLst>
            <a:softEdge rad="112500"/>
          </a:effectLst>
        </p:spPr>
      </p:pic>
    </p:spTree>
    <p:extLst>
      <p:ext uri="{BB962C8B-B14F-4D97-AF65-F5344CB8AC3E}">
        <p14:creationId xmlns:p14="http://schemas.microsoft.com/office/powerpoint/2010/main" val="16246477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a:extLst>
              <a:ext uri="{FF2B5EF4-FFF2-40B4-BE49-F238E27FC236}">
                <a16:creationId xmlns:a16="http://schemas.microsoft.com/office/drawing/2014/main" id="{7796A6FB-4E15-4397-8C1A-B8C413C9483B}"/>
              </a:ext>
            </a:extLst>
          </p:cNvPr>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0" y="0"/>
            <a:ext cx="12192000" cy="6858000"/>
          </a:xfrm>
        </p:spPr>
      </p:pic>
      <p:sp>
        <p:nvSpPr>
          <p:cNvPr id="2" name="Заголовок 1">
            <a:extLst>
              <a:ext uri="{FF2B5EF4-FFF2-40B4-BE49-F238E27FC236}">
                <a16:creationId xmlns:a16="http://schemas.microsoft.com/office/drawing/2014/main" id="{B94AF6AA-4163-4698-AD4C-1C10914001DA}"/>
              </a:ext>
            </a:extLst>
          </p:cNvPr>
          <p:cNvSpPr>
            <a:spLocks noGrp="1"/>
          </p:cNvSpPr>
          <p:nvPr>
            <p:ph type="title"/>
          </p:nvPr>
        </p:nvSpPr>
        <p:spPr/>
        <p:txBody>
          <a:bodyPr/>
          <a:lstStyle/>
          <a:p>
            <a:endParaRPr lang="ru-RU"/>
          </a:p>
        </p:txBody>
      </p:sp>
      <p:sp>
        <p:nvSpPr>
          <p:cNvPr id="3" name="Прямоугольник 2">
            <a:extLst>
              <a:ext uri="{FF2B5EF4-FFF2-40B4-BE49-F238E27FC236}">
                <a16:creationId xmlns:a16="http://schemas.microsoft.com/office/drawing/2014/main" id="{44AD66F2-D16C-44C1-9765-DB1E02883A0E}"/>
              </a:ext>
            </a:extLst>
          </p:cNvPr>
          <p:cNvSpPr/>
          <p:nvPr/>
        </p:nvSpPr>
        <p:spPr>
          <a:xfrm>
            <a:off x="1674055" y="1195754"/>
            <a:ext cx="9679745" cy="4832092"/>
          </a:xfrm>
          <a:prstGeom prst="rect">
            <a:avLst/>
          </a:prstGeom>
        </p:spPr>
        <p:txBody>
          <a:bodyPr wrap="square">
            <a:spAutoFit/>
          </a:bodyPr>
          <a:lstStyle/>
          <a:p>
            <a:r>
              <a:rPr lang="ru-RU" sz="2800" b="1" dirty="0">
                <a:latin typeface="Monotype Corsiva" panose="03010101010201010101" pitchFamily="66" charset="0"/>
              </a:rPr>
              <a:t>На занятиях ИЗО деятельности детей можно знакомить с новыми словами, учить понимать, различать и, наконец, употреблять слова в активной речи. </a:t>
            </a:r>
          </a:p>
          <a:p>
            <a:r>
              <a:rPr lang="ru-RU" sz="2800" b="1" dirty="0">
                <a:latin typeface="Monotype Corsiva" panose="03010101010201010101" pitchFamily="66" charset="0"/>
              </a:rPr>
              <a:t>Ребенок может знакомиться с названиями предметов, действий, которые не производит с предметами, различать и употреблять слова, обозначающие внешние признаки предметов и признаки действий. </a:t>
            </a:r>
          </a:p>
          <a:p>
            <a:r>
              <a:rPr lang="ru-RU" sz="2800" b="1" dirty="0">
                <a:latin typeface="Monotype Corsiva" panose="03010101010201010101" pitchFamily="66" charset="0"/>
              </a:rPr>
              <a:t>Первым шагом в развитии понимания речи на занятиях изобразительной деятельностью является усвоение назывательной функции слова: все, что находится вокруг ребенка, все, что он делает и как делает, получает названия.</a:t>
            </a:r>
          </a:p>
        </p:txBody>
      </p:sp>
    </p:spTree>
    <p:extLst>
      <p:ext uri="{BB962C8B-B14F-4D97-AF65-F5344CB8AC3E}">
        <p14:creationId xmlns:p14="http://schemas.microsoft.com/office/powerpoint/2010/main" val="16132781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a:extLst>
              <a:ext uri="{FF2B5EF4-FFF2-40B4-BE49-F238E27FC236}">
                <a16:creationId xmlns:a16="http://schemas.microsoft.com/office/drawing/2014/main" id="{7796A6FB-4E15-4397-8C1A-B8C413C9483B}"/>
              </a:ext>
            </a:extLst>
          </p:cNvPr>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0" y="0"/>
            <a:ext cx="12192000" cy="6858000"/>
          </a:xfrm>
        </p:spPr>
      </p:pic>
      <p:sp>
        <p:nvSpPr>
          <p:cNvPr id="2" name="Заголовок 1">
            <a:extLst>
              <a:ext uri="{FF2B5EF4-FFF2-40B4-BE49-F238E27FC236}">
                <a16:creationId xmlns:a16="http://schemas.microsoft.com/office/drawing/2014/main" id="{B94AF6AA-4163-4698-AD4C-1C10914001DA}"/>
              </a:ext>
            </a:extLst>
          </p:cNvPr>
          <p:cNvSpPr>
            <a:spLocks noGrp="1"/>
          </p:cNvSpPr>
          <p:nvPr>
            <p:ph type="title"/>
          </p:nvPr>
        </p:nvSpPr>
        <p:spPr/>
        <p:txBody>
          <a:bodyPr/>
          <a:lstStyle/>
          <a:p>
            <a:endParaRPr lang="ru-RU"/>
          </a:p>
        </p:txBody>
      </p:sp>
      <p:sp>
        <p:nvSpPr>
          <p:cNvPr id="3" name="Прямоугольник 2">
            <a:extLst>
              <a:ext uri="{FF2B5EF4-FFF2-40B4-BE49-F238E27FC236}">
                <a16:creationId xmlns:a16="http://schemas.microsoft.com/office/drawing/2014/main" id="{5FDC136C-2B3E-4F44-9BA9-DD06F0098873}"/>
              </a:ext>
            </a:extLst>
          </p:cNvPr>
          <p:cNvSpPr/>
          <p:nvPr/>
        </p:nvSpPr>
        <p:spPr>
          <a:xfrm>
            <a:off x="1744395" y="1055077"/>
            <a:ext cx="5937782" cy="4524315"/>
          </a:xfrm>
          <a:prstGeom prst="rect">
            <a:avLst/>
          </a:prstGeom>
        </p:spPr>
        <p:txBody>
          <a:bodyPr wrap="square">
            <a:spAutoFit/>
          </a:bodyPr>
          <a:lstStyle/>
          <a:p>
            <a:r>
              <a:rPr lang="ru-RU" sz="3200" b="1" dirty="0">
                <a:latin typeface="Monotype Corsiva" panose="03010101010201010101" pitchFamily="66" charset="0"/>
              </a:rPr>
              <a:t>В продуктивной деятельности значительно быстрее происходит развитие восприятия и осознания речи детьми, так как речь приобретает действительно практическую направленность и имеет большое значение для выполнения той или и иной предложенной деятельности.</a:t>
            </a:r>
          </a:p>
        </p:txBody>
      </p:sp>
      <p:pic>
        <p:nvPicPr>
          <p:cNvPr id="6" name="Рисунок 5">
            <a:extLst>
              <a:ext uri="{FF2B5EF4-FFF2-40B4-BE49-F238E27FC236}">
                <a16:creationId xmlns:a16="http://schemas.microsoft.com/office/drawing/2014/main" id="{FE13D117-237B-4E61-A2E6-66D31648EBB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682177" y="597043"/>
            <a:ext cx="4090723" cy="5895832"/>
          </a:xfrm>
          <a:prstGeom prst="rect">
            <a:avLst/>
          </a:prstGeom>
        </p:spPr>
      </p:pic>
    </p:spTree>
    <p:extLst>
      <p:ext uri="{BB962C8B-B14F-4D97-AF65-F5344CB8AC3E}">
        <p14:creationId xmlns:p14="http://schemas.microsoft.com/office/powerpoint/2010/main" val="15234334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a:extLst>
              <a:ext uri="{FF2B5EF4-FFF2-40B4-BE49-F238E27FC236}">
                <a16:creationId xmlns:a16="http://schemas.microsoft.com/office/drawing/2014/main" id="{7796A6FB-4E15-4397-8C1A-B8C413C9483B}"/>
              </a:ext>
            </a:extLst>
          </p:cNvPr>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0" y="0"/>
            <a:ext cx="12192000" cy="6858000"/>
          </a:xfrm>
        </p:spPr>
      </p:pic>
      <p:sp>
        <p:nvSpPr>
          <p:cNvPr id="3" name="Прямоугольник 2">
            <a:extLst>
              <a:ext uri="{FF2B5EF4-FFF2-40B4-BE49-F238E27FC236}">
                <a16:creationId xmlns:a16="http://schemas.microsoft.com/office/drawing/2014/main" id="{F792C8C7-C1A4-4F92-AD71-065AA3A493EB}"/>
              </a:ext>
            </a:extLst>
          </p:cNvPr>
          <p:cNvSpPr/>
          <p:nvPr/>
        </p:nvSpPr>
        <p:spPr>
          <a:xfrm>
            <a:off x="1477107" y="633046"/>
            <a:ext cx="9988061" cy="5755422"/>
          </a:xfrm>
          <a:prstGeom prst="rect">
            <a:avLst/>
          </a:prstGeom>
        </p:spPr>
        <p:txBody>
          <a:bodyPr wrap="square">
            <a:spAutoFit/>
          </a:bodyPr>
          <a:lstStyle/>
          <a:p>
            <a:r>
              <a:rPr lang="ru-RU" sz="2800" b="1" dirty="0">
                <a:latin typeface="Monotype Corsiva" panose="03010101010201010101" pitchFamily="66" charset="0"/>
              </a:rPr>
              <a:t>Различные виды продуктивной деятельности благоприятны для развития речи и тем, что при осуществлении легко можно создать проблемные ситуации, способствующие появлению речевой активности.</a:t>
            </a:r>
          </a:p>
          <a:p>
            <a:endParaRPr lang="ru-RU" sz="2800" b="1" dirty="0">
              <a:latin typeface="Monotype Corsiva" panose="03010101010201010101" pitchFamily="66" charset="0"/>
            </a:endParaRPr>
          </a:p>
          <a:p>
            <a:r>
              <a:rPr lang="ru-RU" sz="2800" b="1" dirty="0">
                <a:latin typeface="Monotype Corsiva" panose="03010101010201010101" pitchFamily="66" charset="0"/>
              </a:rPr>
              <a:t> </a:t>
            </a:r>
            <a:r>
              <a:rPr lang="ru-RU" sz="3200" b="1" dirty="0">
                <a:latin typeface="Monotype Corsiva" panose="03010101010201010101" pitchFamily="66" charset="0"/>
              </a:rPr>
              <a:t>Проблемные ситуации </a:t>
            </a:r>
            <a:r>
              <a:rPr lang="ru-RU" sz="2800" b="1" dirty="0">
                <a:latin typeface="Monotype Corsiva" panose="03010101010201010101" pitchFamily="66" charset="0"/>
              </a:rPr>
              <a:t>формируют коммуникативную направленность речи. Так, если кому – то из детей специально «забыть» положить лист бумаги, кисть или карандаши, ребенок вынужден просить недостающее, т. е. проявлять речевую инициативу. Ребенок в продуктивной деятельности опирается одновременно на несколько анализаторов (зрение, слух, тактильное восприятие), что также оказывает положительное влияние на развитие речи. Продуктивная деятельность благоприятна для развития речи, прежде всего тем, что ребенок сам непосредственно действует с предметами.</a:t>
            </a:r>
          </a:p>
        </p:txBody>
      </p:sp>
    </p:spTree>
    <p:extLst>
      <p:ext uri="{BB962C8B-B14F-4D97-AF65-F5344CB8AC3E}">
        <p14:creationId xmlns:p14="http://schemas.microsoft.com/office/powerpoint/2010/main" val="29126568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a:extLst>
              <a:ext uri="{FF2B5EF4-FFF2-40B4-BE49-F238E27FC236}">
                <a16:creationId xmlns:a16="http://schemas.microsoft.com/office/drawing/2014/main" id="{7796A6FB-4E15-4397-8C1A-B8C413C9483B}"/>
              </a:ext>
            </a:extLst>
          </p:cNvPr>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0" y="0"/>
            <a:ext cx="12192000" cy="6858000"/>
          </a:xfrm>
        </p:spPr>
      </p:pic>
      <p:sp>
        <p:nvSpPr>
          <p:cNvPr id="2" name="Заголовок 1">
            <a:extLst>
              <a:ext uri="{FF2B5EF4-FFF2-40B4-BE49-F238E27FC236}">
                <a16:creationId xmlns:a16="http://schemas.microsoft.com/office/drawing/2014/main" id="{B94AF6AA-4163-4698-AD4C-1C10914001DA}"/>
              </a:ext>
            </a:extLst>
          </p:cNvPr>
          <p:cNvSpPr>
            <a:spLocks noGrp="1"/>
          </p:cNvSpPr>
          <p:nvPr>
            <p:ph type="title"/>
          </p:nvPr>
        </p:nvSpPr>
        <p:spPr>
          <a:xfrm>
            <a:off x="838200" y="365125"/>
            <a:ext cx="10515600" cy="4431958"/>
          </a:xfrm>
        </p:spPr>
        <p:txBody>
          <a:bodyPr>
            <a:normAutofit/>
          </a:bodyPr>
          <a:lstStyle/>
          <a:p>
            <a:pPr algn="ctr"/>
            <a:r>
              <a:rPr lang="ru-RU" sz="6600" b="1" dirty="0">
                <a:solidFill>
                  <a:srgbClr val="0070C0"/>
                </a:solidFill>
              </a:rPr>
              <a:t>Спасибо за внимание</a:t>
            </a:r>
          </a:p>
        </p:txBody>
      </p:sp>
    </p:spTree>
    <p:extLst>
      <p:ext uri="{BB962C8B-B14F-4D97-AF65-F5344CB8AC3E}">
        <p14:creationId xmlns:p14="http://schemas.microsoft.com/office/powerpoint/2010/main" val="6766969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a:extLst>
              <a:ext uri="{FF2B5EF4-FFF2-40B4-BE49-F238E27FC236}">
                <a16:creationId xmlns:a16="http://schemas.microsoft.com/office/drawing/2014/main" id="{7796A6FB-4E15-4397-8C1A-B8C413C9483B}"/>
              </a:ext>
            </a:extLst>
          </p:cNvPr>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0" y="0"/>
            <a:ext cx="12192000" cy="6858000"/>
          </a:xfrm>
        </p:spPr>
      </p:pic>
      <p:sp>
        <p:nvSpPr>
          <p:cNvPr id="2" name="Заголовок 1">
            <a:extLst>
              <a:ext uri="{FF2B5EF4-FFF2-40B4-BE49-F238E27FC236}">
                <a16:creationId xmlns:a16="http://schemas.microsoft.com/office/drawing/2014/main" id="{B94AF6AA-4163-4698-AD4C-1C10914001DA}"/>
              </a:ext>
            </a:extLst>
          </p:cNvPr>
          <p:cNvSpPr>
            <a:spLocks noGrp="1"/>
          </p:cNvSpPr>
          <p:nvPr>
            <p:ph type="title"/>
          </p:nvPr>
        </p:nvSpPr>
        <p:spPr/>
        <p:txBody>
          <a:bodyPr/>
          <a:lstStyle/>
          <a:p>
            <a:endParaRPr lang="ru-RU"/>
          </a:p>
        </p:txBody>
      </p:sp>
      <p:sp>
        <p:nvSpPr>
          <p:cNvPr id="7" name="Прямоугольник 6">
            <a:extLst>
              <a:ext uri="{FF2B5EF4-FFF2-40B4-BE49-F238E27FC236}">
                <a16:creationId xmlns:a16="http://schemas.microsoft.com/office/drawing/2014/main" id="{69A057FA-B959-4603-B276-C4563B834832}"/>
              </a:ext>
            </a:extLst>
          </p:cNvPr>
          <p:cNvSpPr/>
          <p:nvPr/>
        </p:nvSpPr>
        <p:spPr>
          <a:xfrm>
            <a:off x="1786597" y="1041009"/>
            <a:ext cx="8932985" cy="5016758"/>
          </a:xfrm>
          <a:prstGeom prst="rect">
            <a:avLst/>
          </a:prstGeom>
        </p:spPr>
        <p:txBody>
          <a:bodyPr wrap="square">
            <a:spAutoFit/>
          </a:bodyPr>
          <a:lstStyle/>
          <a:p>
            <a:r>
              <a:rPr lang="ru-RU" sz="3200" b="1" dirty="0">
                <a:latin typeface="Monotype Corsiva" panose="03010101010201010101" pitchFamily="66" charset="0"/>
              </a:rPr>
              <a:t>Дошкольное детство – уникальный период в жизни каждого человека. </a:t>
            </a:r>
          </a:p>
          <a:p>
            <a:r>
              <a:rPr lang="ru-RU" sz="3200" b="1" dirty="0">
                <a:latin typeface="Monotype Corsiva" panose="03010101010201010101" pitchFamily="66" charset="0"/>
              </a:rPr>
              <a:t>Именно в нем происходит становление личности и индивидуальности ребенка. </a:t>
            </a:r>
          </a:p>
          <a:p>
            <a:r>
              <a:rPr lang="ru-RU" sz="3200" b="1" dirty="0">
                <a:latin typeface="Monotype Corsiva" panose="03010101010201010101" pitchFamily="66" charset="0"/>
              </a:rPr>
              <a:t>Также, максимально благоприятен дошкольный возраст для активного усвоения ребенком речи, развития и становления всех четырех ее сторон: связной, фонетической, лексической и грамматической. Своевременное овладение правильной речью является одной из главных составляющих полноценной личности.</a:t>
            </a:r>
          </a:p>
        </p:txBody>
      </p:sp>
    </p:spTree>
    <p:extLst>
      <p:ext uri="{BB962C8B-B14F-4D97-AF65-F5344CB8AC3E}">
        <p14:creationId xmlns:p14="http://schemas.microsoft.com/office/powerpoint/2010/main" val="10480115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a:extLst>
              <a:ext uri="{FF2B5EF4-FFF2-40B4-BE49-F238E27FC236}">
                <a16:creationId xmlns:a16="http://schemas.microsoft.com/office/drawing/2014/main" id="{7796A6FB-4E15-4397-8C1A-B8C413C9483B}"/>
              </a:ext>
            </a:extLst>
          </p:cNvPr>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0" y="0"/>
            <a:ext cx="12192000" cy="6858000"/>
          </a:xfrm>
        </p:spPr>
      </p:pic>
      <p:sp>
        <p:nvSpPr>
          <p:cNvPr id="3" name="Прямоугольник 2">
            <a:extLst>
              <a:ext uri="{FF2B5EF4-FFF2-40B4-BE49-F238E27FC236}">
                <a16:creationId xmlns:a16="http://schemas.microsoft.com/office/drawing/2014/main" id="{50A03DD6-9DF3-41EA-9D62-D5D7E003DDD2}"/>
              </a:ext>
            </a:extLst>
          </p:cNvPr>
          <p:cNvSpPr/>
          <p:nvPr/>
        </p:nvSpPr>
        <p:spPr>
          <a:xfrm>
            <a:off x="1512302" y="691090"/>
            <a:ext cx="5037405" cy="5016758"/>
          </a:xfrm>
          <a:prstGeom prst="rect">
            <a:avLst/>
          </a:prstGeom>
        </p:spPr>
        <p:txBody>
          <a:bodyPr wrap="square">
            <a:spAutoFit/>
          </a:bodyPr>
          <a:lstStyle/>
          <a:p>
            <a:r>
              <a:rPr lang="ru-RU" sz="3200" b="1" dirty="0">
                <a:latin typeface="Monotype Corsiva" panose="03010101010201010101" pitchFamily="66" charset="0"/>
              </a:rPr>
              <a:t>Для речевого развития очень важным является интеграция разных видов деятельности. Интеграция (от лат. – восстановление, восполнение, объединение частей в целое (</a:t>
            </a:r>
            <a:r>
              <a:rPr lang="ru-RU" sz="3200" b="1" dirty="0" err="1">
                <a:latin typeface="Monotype Corsiva" panose="03010101010201010101" pitchFamily="66" charset="0"/>
              </a:rPr>
              <a:t>inteqer</a:t>
            </a:r>
            <a:r>
              <a:rPr lang="ru-RU" sz="3200" b="1" dirty="0">
                <a:latin typeface="Monotype Corsiva" panose="03010101010201010101" pitchFamily="66" charset="0"/>
              </a:rPr>
              <a:t> – целый), причем не механическое соединение, а взаимопроникновение, взаимодействие.</a:t>
            </a:r>
          </a:p>
        </p:txBody>
      </p:sp>
      <p:pic>
        <p:nvPicPr>
          <p:cNvPr id="6" name="Рисунок 5">
            <a:extLst>
              <a:ext uri="{FF2B5EF4-FFF2-40B4-BE49-F238E27FC236}">
                <a16:creationId xmlns:a16="http://schemas.microsoft.com/office/drawing/2014/main" id="{8AD586F2-0A5C-4D93-B7FD-574679990DD9}"/>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705636" y="1690688"/>
            <a:ext cx="4804093" cy="3918232"/>
          </a:xfrm>
          <a:prstGeom prst="rect">
            <a:avLst/>
          </a:prstGeom>
        </p:spPr>
      </p:pic>
    </p:spTree>
    <p:extLst>
      <p:ext uri="{BB962C8B-B14F-4D97-AF65-F5344CB8AC3E}">
        <p14:creationId xmlns:p14="http://schemas.microsoft.com/office/powerpoint/2010/main" val="826812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a:extLst>
              <a:ext uri="{FF2B5EF4-FFF2-40B4-BE49-F238E27FC236}">
                <a16:creationId xmlns:a16="http://schemas.microsoft.com/office/drawing/2014/main" id="{7796A6FB-4E15-4397-8C1A-B8C413C9483B}"/>
              </a:ext>
            </a:extLst>
          </p:cNvPr>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0" y="0"/>
            <a:ext cx="12192000" cy="6858000"/>
          </a:xfrm>
        </p:spPr>
      </p:pic>
      <p:sp>
        <p:nvSpPr>
          <p:cNvPr id="2" name="Заголовок 1">
            <a:extLst>
              <a:ext uri="{FF2B5EF4-FFF2-40B4-BE49-F238E27FC236}">
                <a16:creationId xmlns:a16="http://schemas.microsoft.com/office/drawing/2014/main" id="{B94AF6AA-4163-4698-AD4C-1C10914001DA}"/>
              </a:ext>
            </a:extLst>
          </p:cNvPr>
          <p:cNvSpPr>
            <a:spLocks noGrp="1"/>
          </p:cNvSpPr>
          <p:nvPr>
            <p:ph type="title"/>
          </p:nvPr>
        </p:nvSpPr>
        <p:spPr/>
        <p:txBody>
          <a:bodyPr/>
          <a:lstStyle/>
          <a:p>
            <a:endParaRPr lang="ru-RU"/>
          </a:p>
        </p:txBody>
      </p:sp>
      <p:sp>
        <p:nvSpPr>
          <p:cNvPr id="3" name="Прямоугольник 2">
            <a:extLst>
              <a:ext uri="{FF2B5EF4-FFF2-40B4-BE49-F238E27FC236}">
                <a16:creationId xmlns:a16="http://schemas.microsoft.com/office/drawing/2014/main" id="{C67132FE-2FF3-4093-B825-E3675D0FB5BB}"/>
              </a:ext>
            </a:extLst>
          </p:cNvPr>
          <p:cNvSpPr/>
          <p:nvPr/>
        </p:nvSpPr>
        <p:spPr>
          <a:xfrm>
            <a:off x="1702191" y="1181686"/>
            <a:ext cx="9073661" cy="4524315"/>
          </a:xfrm>
          <a:prstGeom prst="rect">
            <a:avLst/>
          </a:prstGeom>
        </p:spPr>
        <p:txBody>
          <a:bodyPr wrap="square">
            <a:spAutoFit/>
          </a:bodyPr>
          <a:lstStyle/>
          <a:p>
            <a:r>
              <a:rPr lang="ru-RU" sz="3600" b="1" dirty="0">
                <a:latin typeface="Monotype Corsiva" panose="03010101010201010101" pitchFamily="66" charset="0"/>
              </a:rPr>
              <a:t>Все достижения ребенка в ознакомлении с миром природы и социума, в математике, </a:t>
            </a:r>
            <a:r>
              <a:rPr lang="ru-RU" sz="3600" b="1" dirty="0" err="1">
                <a:latin typeface="Monotype Corsiva" panose="03010101010201010101" pitchFamily="66" charset="0"/>
              </a:rPr>
              <a:t>изодеятельности</a:t>
            </a:r>
            <a:r>
              <a:rPr lang="ru-RU" sz="3600" b="1" dirty="0">
                <a:latin typeface="Monotype Corsiva" panose="03010101010201010101" pitchFamily="66" charset="0"/>
              </a:rPr>
              <a:t> и т. д. не будут заметны, если они не выражаются в его активной речи. Развивать речь ребенка, не включая ее в какую-либо деятельность, невозможно. Ребенок развивается в деятельности, его речь тоже развивается только в деятельности.</a:t>
            </a:r>
          </a:p>
        </p:txBody>
      </p:sp>
    </p:spTree>
    <p:extLst>
      <p:ext uri="{BB962C8B-B14F-4D97-AF65-F5344CB8AC3E}">
        <p14:creationId xmlns:p14="http://schemas.microsoft.com/office/powerpoint/2010/main" val="35087380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a:extLst>
              <a:ext uri="{FF2B5EF4-FFF2-40B4-BE49-F238E27FC236}">
                <a16:creationId xmlns:a16="http://schemas.microsoft.com/office/drawing/2014/main" id="{7796A6FB-4E15-4397-8C1A-B8C413C9483B}"/>
              </a:ext>
            </a:extLst>
          </p:cNvPr>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0" y="0"/>
            <a:ext cx="12192000" cy="6858000"/>
          </a:xfrm>
        </p:spPr>
      </p:pic>
      <p:sp>
        <p:nvSpPr>
          <p:cNvPr id="3" name="Прямоугольник 2">
            <a:extLst>
              <a:ext uri="{FF2B5EF4-FFF2-40B4-BE49-F238E27FC236}">
                <a16:creationId xmlns:a16="http://schemas.microsoft.com/office/drawing/2014/main" id="{7E546927-EF6C-4BC5-BF09-A0140BF8D04A}"/>
              </a:ext>
            </a:extLst>
          </p:cNvPr>
          <p:cNvSpPr/>
          <p:nvPr/>
        </p:nvSpPr>
        <p:spPr>
          <a:xfrm>
            <a:off x="1350499" y="787790"/>
            <a:ext cx="9326879" cy="5940088"/>
          </a:xfrm>
          <a:prstGeom prst="rect">
            <a:avLst/>
          </a:prstGeom>
        </p:spPr>
        <p:txBody>
          <a:bodyPr wrap="square">
            <a:spAutoFit/>
          </a:bodyPr>
          <a:lstStyle/>
          <a:p>
            <a:r>
              <a:rPr lang="ru-RU" sz="3200" b="1" dirty="0">
                <a:latin typeface="Monotype Corsiva" panose="03010101010201010101" pitchFamily="66" charset="0"/>
              </a:rPr>
              <a:t>Цель у всех участников педагогического процесса едина: поиск эффективных приемов повышения качества речевого развития детей.</a:t>
            </a:r>
          </a:p>
          <a:p>
            <a:r>
              <a:rPr lang="ru-RU" sz="3200" b="1" dirty="0">
                <a:latin typeface="Monotype Corsiva" panose="03010101010201010101" pitchFamily="66" charset="0"/>
              </a:rPr>
              <a:t>.</a:t>
            </a:r>
            <a:r>
              <a:rPr lang="ru-RU" sz="2800" b="1" dirty="0">
                <a:latin typeface="Monotype Corsiva" panose="03010101010201010101" pitchFamily="66" charset="0"/>
              </a:rPr>
              <a:t>Содержание образовательной области "Речевое развитие" предполагает овладение дошкольниками чистой и правильной речью, подготовку к речевой грамотности в школьном обучении, правильной орфоэпии и орфографии.</a:t>
            </a:r>
          </a:p>
          <a:p>
            <a:endParaRPr lang="ru-RU" sz="2800" b="1" dirty="0">
              <a:latin typeface="Monotype Corsiva" panose="03010101010201010101" pitchFamily="66" charset="0"/>
            </a:endParaRPr>
          </a:p>
          <a:p>
            <a:r>
              <a:rPr lang="ru-RU" sz="2800" b="1" dirty="0">
                <a:latin typeface="Monotype Corsiva" panose="03010101010201010101" pitchFamily="66" charset="0"/>
              </a:rPr>
              <a:t>.Содержание образовательной области «Художественно - эстетическое развитие» направлено на достижение целей формирования интереса к эстетической стороне окружающей действительности, удовлетворение потребности детей в самовыражении.</a:t>
            </a:r>
          </a:p>
        </p:txBody>
      </p:sp>
    </p:spTree>
    <p:extLst>
      <p:ext uri="{BB962C8B-B14F-4D97-AF65-F5344CB8AC3E}">
        <p14:creationId xmlns:p14="http://schemas.microsoft.com/office/powerpoint/2010/main" val="37135318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a:extLst>
              <a:ext uri="{FF2B5EF4-FFF2-40B4-BE49-F238E27FC236}">
                <a16:creationId xmlns:a16="http://schemas.microsoft.com/office/drawing/2014/main" id="{7796A6FB-4E15-4397-8C1A-B8C413C9483B}"/>
              </a:ext>
            </a:extLst>
          </p:cNvPr>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0" y="0"/>
            <a:ext cx="12192000" cy="6858000"/>
          </a:xfrm>
        </p:spPr>
      </p:pic>
      <p:sp>
        <p:nvSpPr>
          <p:cNvPr id="2" name="Заголовок 1">
            <a:extLst>
              <a:ext uri="{FF2B5EF4-FFF2-40B4-BE49-F238E27FC236}">
                <a16:creationId xmlns:a16="http://schemas.microsoft.com/office/drawing/2014/main" id="{B94AF6AA-4163-4698-AD4C-1C10914001DA}"/>
              </a:ext>
            </a:extLst>
          </p:cNvPr>
          <p:cNvSpPr>
            <a:spLocks noGrp="1"/>
          </p:cNvSpPr>
          <p:nvPr>
            <p:ph type="title"/>
          </p:nvPr>
        </p:nvSpPr>
        <p:spPr/>
        <p:txBody>
          <a:bodyPr/>
          <a:lstStyle/>
          <a:p>
            <a:endParaRPr lang="ru-RU" dirty="0"/>
          </a:p>
        </p:txBody>
      </p:sp>
      <p:sp>
        <p:nvSpPr>
          <p:cNvPr id="3" name="Прямоугольник 2">
            <a:extLst>
              <a:ext uri="{FF2B5EF4-FFF2-40B4-BE49-F238E27FC236}">
                <a16:creationId xmlns:a16="http://schemas.microsoft.com/office/drawing/2014/main" id="{76B5F6FD-2EB8-490C-AD99-93435765438E}"/>
              </a:ext>
            </a:extLst>
          </p:cNvPr>
          <p:cNvSpPr/>
          <p:nvPr/>
        </p:nvSpPr>
        <p:spPr>
          <a:xfrm>
            <a:off x="1484142" y="1028343"/>
            <a:ext cx="10515600" cy="5693866"/>
          </a:xfrm>
          <a:prstGeom prst="rect">
            <a:avLst/>
          </a:prstGeom>
        </p:spPr>
        <p:txBody>
          <a:bodyPr wrap="square">
            <a:spAutoFit/>
          </a:bodyPr>
          <a:lstStyle/>
          <a:p>
            <a:r>
              <a:rPr lang="ru-RU" sz="2800" b="1" dirty="0">
                <a:latin typeface="Monotype Corsiva" panose="03010101010201010101" pitchFamily="66" charset="0"/>
              </a:rPr>
              <a:t>В Федеральном государственном образовательном стандарте дошкольного образования содержание образовательной области «Художественно-эстетическое развитие» также отражает интегративный подход в речевой и музыкальной деятельности: «предполагает развитие предпосылок ценностно-смыслового восприятия и понимания произведений искусства (словесного, музыкального, изобразительного), мира природы; становление эстетического отношения к окружающему миру; формирование элементарных представлений о видах искусства; восприятие музыки, художественной литературы, фольклора; стимулирование сопереживания персонажам художественных произведений; реализацию самостоятельной творческой деятельности детей (изобразительной, конструктивно-модельной, музыкальной и др.)» Речь и музыка имеют общие основы. </a:t>
            </a:r>
          </a:p>
          <a:p>
            <a:r>
              <a:rPr lang="ru-RU" sz="2800" b="1" dirty="0">
                <a:latin typeface="Monotype Corsiva" panose="03010101010201010101" pitchFamily="66" charset="0"/>
              </a:rPr>
              <a:t>Как и речь, музыка начинается со звука. </a:t>
            </a:r>
          </a:p>
        </p:txBody>
      </p:sp>
    </p:spTree>
    <p:extLst>
      <p:ext uri="{BB962C8B-B14F-4D97-AF65-F5344CB8AC3E}">
        <p14:creationId xmlns:p14="http://schemas.microsoft.com/office/powerpoint/2010/main" val="39648947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a:extLst>
              <a:ext uri="{FF2B5EF4-FFF2-40B4-BE49-F238E27FC236}">
                <a16:creationId xmlns:a16="http://schemas.microsoft.com/office/drawing/2014/main" id="{7796A6FB-4E15-4397-8C1A-B8C413C9483B}"/>
              </a:ext>
            </a:extLst>
          </p:cNvPr>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0" y="0"/>
            <a:ext cx="12192000" cy="6858000"/>
          </a:xfrm>
        </p:spPr>
      </p:pic>
      <p:sp>
        <p:nvSpPr>
          <p:cNvPr id="4" name="Прямоугольник 3">
            <a:extLst>
              <a:ext uri="{FF2B5EF4-FFF2-40B4-BE49-F238E27FC236}">
                <a16:creationId xmlns:a16="http://schemas.microsoft.com/office/drawing/2014/main" id="{6EB8FAFB-A97A-4767-962D-E359946FC88C}"/>
              </a:ext>
            </a:extLst>
          </p:cNvPr>
          <p:cNvSpPr/>
          <p:nvPr/>
        </p:nvSpPr>
        <p:spPr>
          <a:xfrm>
            <a:off x="1392703" y="689317"/>
            <a:ext cx="10424160" cy="4832092"/>
          </a:xfrm>
          <a:prstGeom prst="rect">
            <a:avLst/>
          </a:prstGeom>
        </p:spPr>
        <p:txBody>
          <a:bodyPr wrap="square">
            <a:spAutoFit/>
          </a:bodyPr>
          <a:lstStyle/>
          <a:p>
            <a:r>
              <a:rPr lang="ru-RU" sz="2800" b="1" dirty="0">
                <a:latin typeface="Monotype Corsiva" panose="03010101010201010101" pitchFamily="66" charset="0"/>
              </a:rPr>
              <a:t>Музыка, как самый эмоциональный вид искусства способна воздействовать на ребенка на самых ранних этапах его жизни. </a:t>
            </a:r>
          </a:p>
          <a:p>
            <a:endParaRPr lang="ru-RU" sz="2800" b="1" dirty="0">
              <a:latin typeface="Monotype Corsiva" panose="03010101010201010101" pitchFamily="66" charset="0"/>
            </a:endParaRPr>
          </a:p>
          <a:p>
            <a:r>
              <a:rPr lang="ru-RU" sz="2800" b="1" dirty="0">
                <a:latin typeface="Monotype Corsiva" panose="03010101010201010101" pitchFamily="66" charset="0"/>
              </a:rPr>
              <a:t>Музыка может быть использована во время выполнения самостоятельной работы дошкольников. </a:t>
            </a:r>
          </a:p>
          <a:p>
            <a:r>
              <a:rPr lang="ru-RU" sz="2800" b="1" dirty="0">
                <a:latin typeface="Monotype Corsiva" panose="03010101010201010101" pitchFamily="66" charset="0"/>
              </a:rPr>
              <a:t>Активное восприятие выражается в беседе о музыкальном произведении. В такой беседе, детям предлагается охарактеризовать эмоционально-образное содержание произведения, что позволяет расширить и обогатить словарный запас дошкольников. Такая беседа очень важна. Она «просит» понять свои чувства по поводу услышанного музыкального произведения, а затем рассказать о них. </a:t>
            </a:r>
          </a:p>
        </p:txBody>
      </p:sp>
    </p:spTree>
    <p:extLst>
      <p:ext uri="{BB962C8B-B14F-4D97-AF65-F5344CB8AC3E}">
        <p14:creationId xmlns:p14="http://schemas.microsoft.com/office/powerpoint/2010/main" val="12559362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a:extLst>
              <a:ext uri="{FF2B5EF4-FFF2-40B4-BE49-F238E27FC236}">
                <a16:creationId xmlns:a16="http://schemas.microsoft.com/office/drawing/2014/main" id="{7796A6FB-4E15-4397-8C1A-B8C413C9483B}"/>
              </a:ext>
            </a:extLst>
          </p:cNvPr>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0" y="0"/>
            <a:ext cx="12192000" cy="6858000"/>
          </a:xfrm>
        </p:spPr>
      </p:pic>
      <p:sp>
        <p:nvSpPr>
          <p:cNvPr id="2" name="Заголовок 1">
            <a:extLst>
              <a:ext uri="{FF2B5EF4-FFF2-40B4-BE49-F238E27FC236}">
                <a16:creationId xmlns:a16="http://schemas.microsoft.com/office/drawing/2014/main" id="{B94AF6AA-4163-4698-AD4C-1C10914001DA}"/>
              </a:ext>
            </a:extLst>
          </p:cNvPr>
          <p:cNvSpPr>
            <a:spLocks noGrp="1"/>
          </p:cNvSpPr>
          <p:nvPr>
            <p:ph type="title"/>
          </p:nvPr>
        </p:nvSpPr>
        <p:spPr/>
        <p:txBody>
          <a:bodyPr/>
          <a:lstStyle/>
          <a:p>
            <a:endParaRPr lang="ru-RU"/>
          </a:p>
        </p:txBody>
      </p:sp>
      <p:pic>
        <p:nvPicPr>
          <p:cNvPr id="4" name="Рисунок 3">
            <a:extLst>
              <a:ext uri="{FF2B5EF4-FFF2-40B4-BE49-F238E27FC236}">
                <a16:creationId xmlns:a16="http://schemas.microsoft.com/office/drawing/2014/main" id="{9D9B2769-CDD8-423C-B6AE-C6AAA979686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33183" y="2844462"/>
            <a:ext cx="6490142" cy="3648413"/>
          </a:xfrm>
          <a:prstGeom prst="rect">
            <a:avLst/>
          </a:prstGeom>
          <a:ln>
            <a:noFill/>
          </a:ln>
          <a:effectLst>
            <a:softEdge rad="112500"/>
          </a:effectLst>
        </p:spPr>
      </p:pic>
      <p:pic>
        <p:nvPicPr>
          <p:cNvPr id="7" name="Рисунок 6">
            <a:extLst>
              <a:ext uri="{FF2B5EF4-FFF2-40B4-BE49-F238E27FC236}">
                <a16:creationId xmlns:a16="http://schemas.microsoft.com/office/drawing/2014/main" id="{3B3F6ACB-79C5-4FFB-B893-F90FC867951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56603" y="378876"/>
            <a:ext cx="5425849" cy="3050124"/>
          </a:xfrm>
          <a:prstGeom prst="rect">
            <a:avLst/>
          </a:prstGeom>
          <a:ln>
            <a:noFill/>
          </a:ln>
          <a:effectLst>
            <a:softEdge rad="112500"/>
          </a:effectLst>
        </p:spPr>
      </p:pic>
    </p:spTree>
    <p:extLst>
      <p:ext uri="{BB962C8B-B14F-4D97-AF65-F5344CB8AC3E}">
        <p14:creationId xmlns:p14="http://schemas.microsoft.com/office/powerpoint/2010/main" val="41300968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a:extLst>
              <a:ext uri="{FF2B5EF4-FFF2-40B4-BE49-F238E27FC236}">
                <a16:creationId xmlns:a16="http://schemas.microsoft.com/office/drawing/2014/main" id="{7796A6FB-4E15-4397-8C1A-B8C413C9483B}"/>
              </a:ext>
            </a:extLst>
          </p:cNvPr>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0" y="0"/>
            <a:ext cx="12192000" cy="6858000"/>
          </a:xfrm>
        </p:spPr>
      </p:pic>
      <p:sp>
        <p:nvSpPr>
          <p:cNvPr id="3" name="Прямоугольник 2">
            <a:extLst>
              <a:ext uri="{FF2B5EF4-FFF2-40B4-BE49-F238E27FC236}">
                <a16:creationId xmlns:a16="http://schemas.microsoft.com/office/drawing/2014/main" id="{D6C41629-7953-4EB6-B6E4-18C78E03B5B1}"/>
              </a:ext>
            </a:extLst>
          </p:cNvPr>
          <p:cNvSpPr/>
          <p:nvPr/>
        </p:nvSpPr>
        <p:spPr>
          <a:xfrm>
            <a:off x="1463040" y="365126"/>
            <a:ext cx="6443003" cy="6555641"/>
          </a:xfrm>
          <a:prstGeom prst="rect">
            <a:avLst/>
          </a:prstGeom>
        </p:spPr>
        <p:txBody>
          <a:bodyPr wrap="square">
            <a:spAutoFit/>
          </a:bodyPr>
          <a:lstStyle/>
          <a:p>
            <a:r>
              <a:rPr lang="ru-RU" sz="3600" b="1" dirty="0">
                <a:latin typeface="Monotype Corsiva" panose="03010101010201010101" pitchFamily="66" charset="0"/>
              </a:rPr>
              <a:t>Фольклор</a:t>
            </a:r>
            <a:r>
              <a:rPr lang="ru-RU" sz="3200" b="1" dirty="0">
                <a:latin typeface="Monotype Corsiva" panose="03010101010201010101" pitchFamily="66" charset="0"/>
              </a:rPr>
              <a:t> .</a:t>
            </a:r>
          </a:p>
          <a:p>
            <a:r>
              <a:rPr lang="ru-RU" sz="3200" b="1" dirty="0">
                <a:latin typeface="Monotype Corsiva" panose="03010101010201010101" pitchFamily="66" charset="0"/>
              </a:rPr>
              <a:t>Особенность его - он соединяет в себе стихи, песни, игровые приёмы, танец. Ценность фольклора заключается в том, что с его помощью взрослый легко устанавливает с ребёнком эмоциональный контакт. Таким образом: устное народное творчество таит в себе неисчерпаемые возможности для развития речевых навыков, позволяет с самого раннего детства побуждать к речевой активности.</a:t>
            </a:r>
          </a:p>
        </p:txBody>
      </p:sp>
      <p:pic>
        <p:nvPicPr>
          <p:cNvPr id="6" name="Рисунок 5">
            <a:extLst>
              <a:ext uri="{FF2B5EF4-FFF2-40B4-BE49-F238E27FC236}">
                <a16:creationId xmlns:a16="http://schemas.microsoft.com/office/drawing/2014/main" id="{541489B8-EE7A-444C-A36C-0FD3BB642E4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15199" y="3812345"/>
            <a:ext cx="4768378" cy="2680529"/>
          </a:xfrm>
          <a:prstGeom prst="rect">
            <a:avLst/>
          </a:prstGeom>
          <a:ln>
            <a:noFill/>
          </a:ln>
          <a:effectLst>
            <a:softEdge rad="112500"/>
          </a:effectLst>
        </p:spPr>
      </p:pic>
      <p:pic>
        <p:nvPicPr>
          <p:cNvPr id="8" name="Рисунок 7">
            <a:extLst>
              <a:ext uri="{FF2B5EF4-FFF2-40B4-BE49-F238E27FC236}">
                <a16:creationId xmlns:a16="http://schemas.microsoft.com/office/drawing/2014/main" id="{17E937DA-D534-461C-83B9-E07EB4AFE27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595981" y="522967"/>
            <a:ext cx="4487596" cy="2522688"/>
          </a:xfrm>
          <a:prstGeom prst="rect">
            <a:avLst/>
          </a:prstGeom>
          <a:ln>
            <a:noFill/>
          </a:ln>
          <a:effectLst>
            <a:softEdge rad="112500"/>
          </a:effectLst>
        </p:spPr>
      </p:pic>
    </p:spTree>
    <p:extLst>
      <p:ext uri="{BB962C8B-B14F-4D97-AF65-F5344CB8AC3E}">
        <p14:creationId xmlns:p14="http://schemas.microsoft.com/office/powerpoint/2010/main" val="3228977536"/>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84</TotalTime>
  <Words>852</Words>
  <Application>Microsoft Office PowerPoint</Application>
  <PresentationFormat>Широкоэкранный</PresentationFormat>
  <Paragraphs>34</Paragraphs>
  <Slides>15</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15</vt:i4>
      </vt:variant>
    </vt:vector>
  </HeadingPairs>
  <TitlesOfParts>
    <vt:vector size="21" baseType="lpstr">
      <vt:lpstr>Arial</vt:lpstr>
      <vt:lpstr>Arial Black</vt:lpstr>
      <vt:lpstr>Calibri</vt:lpstr>
      <vt:lpstr>Calibri Light</vt:lpstr>
      <vt:lpstr>Monotype Corsiva</vt:lpstr>
      <vt:lpstr>Тема Office</vt:lpstr>
      <vt:lpstr>«Интеграция речевого и художественно-эстетического развития в рамках ФГОС ДО»</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Спасибо за внимание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Наталья</cp:lastModifiedBy>
  <cp:revision>9</cp:revision>
  <dcterms:created xsi:type="dcterms:W3CDTF">2021-02-22T16:14:27Z</dcterms:created>
  <dcterms:modified xsi:type="dcterms:W3CDTF">2023-11-28T15:10:39Z</dcterms:modified>
</cp:coreProperties>
</file>