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7" r:id="rId3"/>
    <p:sldId id="258" r:id="rId4"/>
    <p:sldId id="259" r:id="rId5"/>
    <p:sldId id="261" r:id="rId6"/>
    <p:sldId id="265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6A84678-9C26-4C06-A4D5-4DCFC353052D}" v="367" dt="2023-03-21T11:10:46.24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397" autoAdjust="0"/>
    <p:restoredTop sz="94660"/>
  </p:normalViewPr>
  <p:slideViewPr>
    <p:cSldViewPr snapToGrid="0">
      <p:cViewPr varScale="1">
        <p:scale>
          <a:sx n="74" d="100"/>
          <a:sy n="74" d="100"/>
        </p:scale>
        <p:origin x="52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2400" b="1" i="1" u="none" strike="noStrike" baseline="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Типичные страхи обучающихся </a:t>
            </a:r>
            <a:endParaRPr lang="ru-RU" sz="2400" b="1" i="1" u="none" strike="noStrike" baseline="0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ru-RU" sz="2400" b="1" i="1" u="none" strike="noStrike" baseline="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 </a:t>
            </a:r>
            <a:r>
              <a:rPr lang="ru-RU" sz="2400" b="1" i="1" u="none" strike="noStrike" baseline="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 </a:t>
            </a:r>
            <a:r>
              <a:rPr lang="ru-RU" sz="2400" b="1" i="1" u="none" strike="noStrike" baseline="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класса</a:t>
            </a:r>
            <a:endParaRPr lang="ru-RU" sz="2400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Проценты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0"/>
              <c:layout>
                <c:manualLayout>
                  <c:x val="-0.13551135708378589"/>
                  <c:y val="0.1659914506290868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0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0.1815841057345231"/>
                  <c:y val="-1.4304483308280925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0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0.12728821816672103"/>
                  <c:y val="-0.12911708246091635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0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4.2033895798335899E-2"/>
                  <c:y val="-0.17320446172660944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0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4.9188822489256691E-2"/>
                  <c:y val="-0.14743954292291558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0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0.11111343913804936"/>
                  <c:y val="-0.13124306641475428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0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0.17367912397793994"/>
                  <c:y val="9.7814193167318538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0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9.4040706861753753E-2"/>
                  <c:y val="0.18454941634830546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0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Лист1!$A$2:$A$9</c:f>
              <c:strCache>
                <c:ptCount val="8"/>
                <c:pt idx="0">
                  <c:v>ССБ</c:v>
                </c:pt>
                <c:pt idx="1">
                  <c:v>СС</c:v>
                </c:pt>
                <c:pt idx="2">
                  <c:v>СПА</c:v>
                </c:pt>
                <c:pt idx="3">
                  <c:v>ЗС</c:v>
                </c:pt>
                <c:pt idx="4">
                  <c:v>ОС</c:v>
                </c:pt>
                <c:pt idx="5">
                  <c:v>МС</c:v>
                </c:pt>
                <c:pt idx="6">
                  <c:v>СПС</c:v>
                </c:pt>
                <c:pt idx="7">
                  <c:v>ШС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78</c:v>
                </c:pt>
                <c:pt idx="1">
                  <c:v>47</c:v>
                </c:pt>
                <c:pt idx="2">
                  <c:v>52</c:v>
                </c:pt>
                <c:pt idx="3">
                  <c:v>36</c:v>
                </c:pt>
                <c:pt idx="4">
                  <c:v>26</c:v>
                </c:pt>
                <c:pt idx="5">
                  <c:v>42</c:v>
                </c:pt>
                <c:pt idx="6">
                  <c:v>84</c:v>
                </c:pt>
                <c:pt idx="7">
                  <c:v>52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6B7-43EA-8F8E-16DE48C7E59F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62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ru-RU" sz="24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Соотношение школьников </a:t>
            </a:r>
            <a:endParaRPr lang="ru-RU" sz="2400" b="1" i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prstClr val="black">
                    <a:lumMod val="65000"/>
                    <a:lumOff val="35000"/>
                  </a:prstClr>
                </a:solidFill>
              </a:defRPr>
            </a:pPr>
            <a:r>
              <a:rPr lang="ru-RU" sz="24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</a:t>
            </a:r>
            <a:r>
              <a:rPr lang="ru-RU" sz="24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разным уровнем </a:t>
            </a:r>
            <a:r>
              <a:rPr lang="ru-RU" sz="24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страха</a:t>
            </a:r>
            <a:endParaRPr lang="ru-RU" sz="2400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c:rich>
      </c:tx>
      <c:layout>
        <c:manualLayout>
          <c:xMode val="edge"/>
          <c:yMode val="edge"/>
          <c:x val="0.15519323671497584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1862" b="0" i="0" u="none" strike="noStrike" kern="1200" spc="0" baseline="0">
              <a:solidFill>
                <a:prstClr val="black">
                  <a:lumMod val="65000"/>
                  <a:lumOff val="35000"/>
                </a:prst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0"/>
              <c:layout>
                <c:manualLayout>
                  <c:x val="-0.12250770284149264"/>
                  <c:y val="-0.26510166917310068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10740956293506786"/>
                  <c:y val="0.15880821861577676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30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с повышенным уровнем страха</c:v>
                </c:pt>
                <c:pt idx="1">
                  <c:v>с пониженным уровнем страха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84</c:v>
                </c:pt>
                <c:pt idx="1">
                  <c:v>16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AA9-4690-B989-C8D25FB77CE0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8.8238997299250638E-2"/>
          <c:y val="0.79876705836694939"/>
          <c:w val="0.85733824032865458"/>
          <c:h val="0.1822760908585438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79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5727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2261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3711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6369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762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002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5335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8754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5695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416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FFB779-270B-4192-84BA-A697F48306DC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4979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="" xmlns:a16="http://schemas.microsoft.com/office/drawing/2014/main" id="{907EF6B7-1338-4443-8C46-6A318D952DF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="" xmlns:a16="http://schemas.microsoft.com/office/drawing/2014/main" id="{DAAE4CDD-124C-4DCF-9584-B6033B545DD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rc 11">
            <a:extLst>
              <a:ext uri="{FF2B5EF4-FFF2-40B4-BE49-F238E27FC236}">
                <a16:creationId xmlns="" xmlns:a16="http://schemas.microsoft.com/office/drawing/2014/main" id="{081E4A58-353D-44AE-B2FC-2A74E2E400F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336FCF14-63BF-78E2-592B-DA5115C0D3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67272" y="0"/>
            <a:ext cx="7732807" cy="6761408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0" indent="0" algn="ctr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Департамент образования Администрации города Новый Уренгой</a:t>
            </a:r>
          </a:p>
          <a:p>
            <a:pPr marL="0" indent="0" algn="ctr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автономное общеобразовательное учреждение</a:t>
            </a:r>
          </a:p>
          <a:p>
            <a:pPr marL="0" indent="0" algn="ctr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«Средняя общеобразовательная школа №3»</a:t>
            </a:r>
          </a:p>
          <a:p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Школьные фобии»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проектная работа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      </a:t>
            </a:r>
          </a:p>
          <a:p>
            <a:pPr marL="0" indent="0" algn="r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Выполнил: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Ишматов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Сардорбек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ученица 9 Г класса</a:t>
            </a:r>
          </a:p>
          <a:p>
            <a:pPr marL="0" indent="0" algn="r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МАОУ СОШ № 3</a:t>
            </a:r>
          </a:p>
          <a:p>
            <a:pPr marL="0" indent="0" algn="r">
              <a:buNone/>
            </a:pP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Иманова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Н.В.</a:t>
            </a:r>
          </a:p>
          <a:p>
            <a:pPr marL="0" indent="0">
              <a:buNone/>
            </a:pPr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326524"/>
            <a:ext cx="3580327" cy="4301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6175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="" xmlns:a16="http://schemas.microsoft.com/office/drawing/2014/main" id="{04812C46-200A-4DEB-A05E-3ED6C68C238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7" descr="Увеличительное стекло, показывающее снижение производительности">
            <a:extLst>
              <a:ext uri="{FF2B5EF4-FFF2-40B4-BE49-F238E27FC236}">
                <a16:creationId xmlns="" xmlns:a16="http://schemas.microsoft.com/office/drawing/2014/main" id="{697D8E7C-A0AC-6AD1-A068-0A1013FD44C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80" r="1041" b="-3"/>
          <a:stretch/>
        </p:blipFill>
        <p:spPr>
          <a:xfrm>
            <a:off x="0" y="10"/>
            <a:ext cx="9669642" cy="685799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D1EA859B-E555-4109-94F3-6700E046E00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TextBox 5">
            <a:extLst>
              <a:ext uri="{FF2B5EF4-FFF2-40B4-BE49-F238E27FC236}">
                <a16:creationId xmlns="" xmlns:a16="http://schemas.microsoft.com/office/drawing/2014/main" id="{CA43AE23-5654-B982-EFCA-9974524CABB7}"/>
              </a:ext>
            </a:extLst>
          </p:cNvPr>
          <p:cNvSpPr txBox="1"/>
          <p:nvPr/>
        </p:nvSpPr>
        <p:spPr>
          <a:xfrm>
            <a:off x="6233374" y="226643"/>
            <a:ext cx="5821251" cy="6341582"/>
          </a:xfrm>
          <a:prstGeom prst="rect">
            <a:avLst/>
          </a:prstGeom>
        </p:spPr>
        <p:txBody>
          <a:bodyPr rot="0" spcFirstLastPara="0" vertOverflow="overflow" horzOverflow="overflow" vert="horz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en-US" sz="2000" b="1" i="1" dirty="0">
                <a:solidFill>
                  <a:srgbClr val="7030A0"/>
                </a:solidFill>
              </a:rPr>
              <a:t>Цель</a:t>
            </a:r>
            <a:endParaRPr lang="en-US" sz="2000" b="1" i="1" dirty="0">
              <a:solidFill>
                <a:srgbClr val="7030A0"/>
              </a:solidFill>
              <a:cs typeface="Calibri"/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Привлечение внимания общественности к феномену страха – фобии, содействие в поиске путей снятия данной проблемы у школьников.</a:t>
            </a:r>
            <a:endParaRPr lang="en-US" dirty="0">
              <a:cs typeface="Calibri"/>
            </a:endParaRPr>
          </a:p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en-US" b="1" dirty="0"/>
              <a:t> </a:t>
            </a:r>
            <a:r>
              <a:rPr lang="en-US" b="1" dirty="0">
                <a:solidFill>
                  <a:srgbClr val="7030A0"/>
                </a:solidFill>
              </a:rPr>
              <a:t> </a:t>
            </a:r>
            <a:r>
              <a:rPr lang="en-US" b="1" i="1" dirty="0">
                <a:solidFill>
                  <a:srgbClr val="7030A0"/>
                </a:solidFill>
              </a:rPr>
              <a:t>  Задачи</a:t>
            </a:r>
            <a:endParaRPr lang="en-US" b="1" i="1" dirty="0">
              <a:solidFill>
                <a:srgbClr val="7030A0"/>
              </a:solidFill>
              <a:cs typeface="Calibri"/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dirty="0"/>
              <a:t>1. изучить причины развития, классификацию, проявления фобий;</a:t>
            </a:r>
            <a:endParaRPr lang="en-US" dirty="0">
              <a:cs typeface="Calibri"/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dirty="0"/>
              <a:t>2. проанализировать возникновение фобий в образовательном процессе;</a:t>
            </a:r>
            <a:endParaRPr lang="en-US" dirty="0">
              <a:cs typeface="Calibri"/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dirty="0"/>
              <a:t>3. провести исследование с целью выявления склонности к фобиям у учащихся;</a:t>
            </a:r>
            <a:endParaRPr lang="en-US" dirty="0">
              <a:cs typeface="Calibri"/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dirty="0"/>
              <a:t>4. разработать рекомендации по предупреждению и предотвращению развития фобий у детей.</a:t>
            </a:r>
            <a:endParaRPr lang="en-US" dirty="0">
              <a:cs typeface="Calibri"/>
            </a:endParaRPr>
          </a:p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en-US" b="1" dirty="0"/>
              <a:t>      </a:t>
            </a:r>
            <a:r>
              <a:rPr lang="en-US" b="1" i="1" dirty="0">
                <a:solidFill>
                  <a:srgbClr val="7030A0"/>
                </a:solidFill>
              </a:rPr>
              <a:t> Объект исследования</a:t>
            </a:r>
            <a:endParaRPr lang="en-US" b="1" i="1" dirty="0">
              <a:solidFill>
                <a:srgbClr val="7030A0"/>
              </a:solidFill>
              <a:cs typeface="Calibri"/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Обучающиеся 9 Г класса, МАОУ СОШ № 3.</a:t>
            </a:r>
            <a:endParaRPr lang="en-US" dirty="0">
              <a:cs typeface="Calibri"/>
            </a:endParaRPr>
          </a:p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en-US" b="1" dirty="0"/>
              <a:t>    </a:t>
            </a:r>
            <a:r>
              <a:rPr lang="en-US" b="1" i="1" dirty="0"/>
              <a:t> </a:t>
            </a:r>
            <a:r>
              <a:rPr lang="en-US" b="1" i="1" dirty="0">
                <a:solidFill>
                  <a:srgbClr val="7030A0"/>
                </a:solidFill>
              </a:rPr>
              <a:t> Предмет исследования</a:t>
            </a:r>
            <a:endParaRPr lang="en-US" b="1" i="1" dirty="0">
              <a:solidFill>
                <a:srgbClr val="7030A0"/>
              </a:solidFill>
              <a:cs typeface="Calibri"/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Преобладающие страхи старшеклассников и причины их возникновения.</a:t>
            </a:r>
            <a:endParaRPr lang="en-US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81805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32BC26D8-82FB-445E-AA49-62A77D7C1EE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CB44330D-EA18-4254-AA95-EB49948539B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4C33DDB5-2847-0466-DB5F-FFAF8BF3AE5A}"/>
              </a:ext>
            </a:extLst>
          </p:cNvPr>
          <p:cNvSpPr txBox="1"/>
          <p:nvPr/>
        </p:nvSpPr>
        <p:spPr>
          <a:xfrm>
            <a:off x="642938" y="642938"/>
            <a:ext cx="10904538" cy="4095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en-US" sz="24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Определение понятий страх и фобия.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E21CF313-D6EC-BEC8-B668-259AD0FF524B}"/>
              </a:ext>
            </a:extLst>
          </p:cNvPr>
          <p:cNvSpPr txBox="1"/>
          <p:nvPr/>
        </p:nvSpPr>
        <p:spPr>
          <a:xfrm>
            <a:off x="642938" y="1120775"/>
            <a:ext cx="10904538" cy="223520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600"/>
              </a:spcAft>
            </a:pPr>
            <a:r>
              <a:rPr lang="en-US" sz="24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Страх</a:t>
            </a:r>
            <a:r>
              <a:rPr lang="en-US" sz="2400" b="1" dirty="0">
                <a:latin typeface="Times New Roman"/>
                <a:cs typeface="Times New Roman"/>
              </a:rPr>
              <a:t> </a:t>
            </a:r>
            <a:r>
              <a:rPr lang="en-US" sz="2400" dirty="0">
                <a:latin typeface="Times New Roman"/>
                <a:cs typeface="Times New Roman"/>
              </a:rPr>
              <a:t>— внутреннее состояние, обусловленное грозящим реальным или предполагаемым бедствием. С точки зрения психологии считается отрицательно окрашенным эмоциональным процессом. Если бы не было страхов, то человечество давно бы вымерло. </a:t>
            </a:r>
            <a:r>
              <a:rPr lang="en-US" sz="24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Страх</a:t>
            </a:r>
            <a:r>
              <a:rPr lang="en-US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sz="2400" dirty="0">
                <a:latin typeface="Times New Roman"/>
                <a:cs typeface="Times New Roman"/>
              </a:rPr>
              <a:t>– это уникальный защитный механизм, который в экстремальной ситуации помогает принять верное решение и часто спасает нам жизнь.</a:t>
            </a:r>
            <a:endParaRPr lang="en-US" sz="2400" dirty="0"/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32EB9D4D-3EDF-471B-A35C-CCD47B52EFB2}"/>
              </a:ext>
            </a:extLst>
          </p:cNvPr>
          <p:cNvSpPr txBox="1"/>
          <p:nvPr/>
        </p:nvSpPr>
        <p:spPr>
          <a:xfrm>
            <a:off x="642938" y="3688406"/>
            <a:ext cx="10934700" cy="15696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Фобия</a:t>
            </a:r>
            <a:r>
              <a:rPr lang="en-US" sz="2400" b="1" dirty="0">
                <a:solidFill>
                  <a:srgbClr val="7030A0"/>
                </a:solidFill>
                <a:latin typeface="Times New Roman"/>
                <a:cs typeface="Times New Roman"/>
              </a:rPr>
              <a:t> (</a:t>
            </a:r>
            <a:r>
              <a:rPr lang="en-US" sz="2400" b="1" dirty="0" err="1">
                <a:solidFill>
                  <a:srgbClr val="7030A0"/>
                </a:solidFill>
                <a:latin typeface="Times New Roman"/>
                <a:cs typeface="Times New Roman"/>
              </a:rPr>
              <a:t>от</a:t>
            </a:r>
            <a:r>
              <a:rPr lang="en-US" sz="2400" b="1" dirty="0">
                <a:solidFill>
                  <a:srgbClr val="7030A0"/>
                </a:solidFill>
                <a:latin typeface="Times New Roman"/>
                <a:cs typeface="Times New Roman"/>
              </a:rPr>
              <a:t> </a:t>
            </a:r>
            <a:r>
              <a:rPr lang="en-US" sz="2400" b="1" dirty="0" err="1">
                <a:solidFill>
                  <a:srgbClr val="7030A0"/>
                </a:solidFill>
                <a:latin typeface="Times New Roman"/>
                <a:cs typeface="Times New Roman"/>
              </a:rPr>
              <a:t>греч.φό</a:t>
            </a:r>
            <a:r>
              <a:rPr lang="en-US" sz="2400" b="1" dirty="0">
                <a:solidFill>
                  <a:srgbClr val="7030A0"/>
                </a:solidFill>
                <a:latin typeface="Times New Roman"/>
                <a:cs typeface="Times New Roman"/>
              </a:rPr>
              <a:t>βος — «страх»)</a:t>
            </a:r>
            <a:r>
              <a:rPr lang="en-US" sz="2400" dirty="0">
                <a:solidFill>
                  <a:srgbClr val="7030A0"/>
                </a:solidFill>
                <a:latin typeface="Times New Roman"/>
                <a:cs typeface="Times New Roman"/>
              </a:rPr>
              <a:t> </a:t>
            </a:r>
            <a:r>
              <a:rPr lang="en-US" sz="2400" dirty="0">
                <a:latin typeface="Times New Roman"/>
                <a:cs typeface="Times New Roman"/>
              </a:rPr>
              <a:t>— симптом, сутью которого является иррациональный неконтролируемый страх или устойчивое переживание излишней тревоги в определённых ситуациях или в присутствии (ожидании) некоего известного объекта.</a:t>
            </a:r>
            <a:endParaRPr lang="en-US" sz="240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55938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3" descr="Изображение выглядит как текст, человек, шляпа, одетый&#10;&#10;Автоматически созданное описание">
            <a:extLst>
              <a:ext uri="{FF2B5EF4-FFF2-40B4-BE49-F238E27FC236}">
                <a16:creationId xmlns="" xmlns:a16="http://schemas.microsoft.com/office/drawing/2014/main" id="{3ED6B256-0B9A-4825-CD56-AB3BB20E28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136" y="447445"/>
            <a:ext cx="4093153" cy="3897130"/>
          </a:xfrm>
          <a:prstGeom prst="rect">
            <a:avLst/>
          </a:prstGeom>
        </p:spPr>
      </p:pic>
      <p:pic>
        <p:nvPicPr>
          <p:cNvPr id="4" name="Рисунок 4" descr="Изображение выглядит как человек&#10;&#10;Автоматически созданное описание">
            <a:extLst>
              <a:ext uri="{FF2B5EF4-FFF2-40B4-BE49-F238E27FC236}">
                <a16:creationId xmlns="" xmlns:a16="http://schemas.microsoft.com/office/drawing/2014/main" id="{F0891EFB-4CD7-FE96-8046-9109C2628C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8727" y="447445"/>
            <a:ext cx="3516921" cy="4259974"/>
          </a:xfrm>
          <a:prstGeom prst="rect">
            <a:avLst/>
          </a:prstGeom>
        </p:spPr>
      </p:pic>
      <p:pic>
        <p:nvPicPr>
          <p:cNvPr id="5" name="Рисунок 5" descr="Изображение выглядит как человек, на открытом воздухе&#10;&#10;Автоматически созданное описание">
            <a:extLst>
              <a:ext uri="{FF2B5EF4-FFF2-40B4-BE49-F238E27FC236}">
                <a16:creationId xmlns="" xmlns:a16="http://schemas.microsoft.com/office/drawing/2014/main" id="{762CDE96-EC76-5CF1-FE3C-7E155A16EA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87884" y="541343"/>
            <a:ext cx="3496285" cy="351530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4C72216F-B3B5-994D-0487-171DF463B50F}"/>
              </a:ext>
            </a:extLst>
          </p:cNvPr>
          <p:cNvSpPr txBox="1"/>
          <p:nvPr/>
        </p:nvSpPr>
        <p:spPr>
          <a:xfrm>
            <a:off x="236443" y="4707419"/>
            <a:ext cx="3985846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/>
              </a:rPr>
              <a:t>Наполеон Бонапарт </a:t>
            </a:r>
          </a:p>
          <a:p>
            <a:pPr algn="ctr"/>
            <a:r>
              <a:rPr lang="en-US" sz="2400" i="1" dirty="0" err="1" smtClean="0">
                <a:solidFill>
                  <a:srgbClr val="7030A0"/>
                </a:solidFill>
                <a:cs typeface="Calibri"/>
              </a:rPr>
              <a:t>Гиппофобия</a:t>
            </a:r>
            <a:r>
              <a:rPr lang="en-US" sz="2400" i="1" dirty="0" smtClean="0">
                <a:solidFill>
                  <a:srgbClr val="7030A0"/>
                </a:solidFill>
                <a:cs typeface="Calibri"/>
              </a:rPr>
              <a:t> </a:t>
            </a:r>
            <a:r>
              <a:rPr lang="en-US" sz="2400" i="1" dirty="0">
                <a:solidFill>
                  <a:srgbClr val="7030A0"/>
                </a:solidFill>
                <a:cs typeface="Calibri"/>
              </a:rPr>
              <a:t>и </a:t>
            </a:r>
            <a:r>
              <a:rPr lang="en-US" sz="2400" i="1" dirty="0" err="1">
                <a:solidFill>
                  <a:srgbClr val="7030A0"/>
                </a:solidFill>
                <a:ea typeface="+mn-lt"/>
                <a:cs typeface="+mn-lt"/>
              </a:rPr>
              <a:t>Лейкофобия</a:t>
            </a:r>
            <a:endParaRPr lang="en-US" sz="2400" i="1" dirty="0">
              <a:solidFill>
                <a:srgbClr val="7030A0"/>
              </a:solidFill>
              <a:cs typeface="Calibri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CD39B148-378C-12DE-745D-2BD59D546DD2}"/>
              </a:ext>
            </a:extLst>
          </p:cNvPr>
          <p:cNvSpPr txBox="1"/>
          <p:nvPr/>
        </p:nvSpPr>
        <p:spPr>
          <a:xfrm>
            <a:off x="5167896" y="5115268"/>
            <a:ext cx="2743200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/>
              </a:rPr>
              <a:t>Николай Гоголь </a:t>
            </a:r>
            <a:endParaRPr lang="ru-RU" sz="2400" i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Calibri"/>
            </a:endParaRPr>
          </a:p>
          <a:p>
            <a:pPr algn="ctr"/>
            <a:r>
              <a:rPr lang="ru-RU" sz="2400" i="1" dirty="0" smtClean="0">
                <a:solidFill>
                  <a:srgbClr val="7030A0"/>
                </a:solidFill>
                <a:cs typeface="Calibri"/>
              </a:rPr>
              <a:t>«</a:t>
            </a:r>
            <a:r>
              <a:rPr lang="en-US" sz="2400" i="1" dirty="0" err="1" smtClean="0">
                <a:solidFill>
                  <a:srgbClr val="7030A0"/>
                </a:solidFill>
                <a:cs typeface="Calibri"/>
              </a:rPr>
              <a:t>Татефоби</a:t>
            </a:r>
            <a:r>
              <a:rPr lang="ru-RU" sz="2400" i="1" dirty="0" smtClean="0">
                <a:solidFill>
                  <a:srgbClr val="7030A0"/>
                </a:solidFill>
                <a:cs typeface="Calibri"/>
              </a:rPr>
              <a:t>я»</a:t>
            </a:r>
            <a:endParaRPr lang="en-US" sz="2400" i="1" dirty="0">
              <a:solidFill>
                <a:srgbClr val="7030A0"/>
              </a:solidFill>
              <a:cs typeface="Calibri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C4CD5080-582D-A289-B5B2-EAF3388484C0}"/>
              </a:ext>
            </a:extLst>
          </p:cNvPr>
          <p:cNvSpPr txBox="1"/>
          <p:nvPr/>
        </p:nvSpPr>
        <p:spPr>
          <a:xfrm>
            <a:off x="8135648" y="4213628"/>
            <a:ext cx="4189596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/>
              </a:rPr>
              <a:t>Петр Первый </a:t>
            </a:r>
            <a:endParaRPr lang="ru-RU" sz="2400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Calibri"/>
            </a:endParaRPr>
          </a:p>
          <a:p>
            <a:pPr algn="ctr"/>
            <a:r>
              <a:rPr lang="ru-RU" sz="2400" i="1" dirty="0" smtClean="0">
                <a:solidFill>
                  <a:srgbClr val="7030A0"/>
                </a:solidFill>
                <a:cs typeface="Calibri"/>
              </a:rPr>
              <a:t>«</a:t>
            </a:r>
            <a:r>
              <a:rPr lang="en-US" sz="2400" i="1" dirty="0" err="1" smtClean="0">
                <a:solidFill>
                  <a:srgbClr val="7030A0"/>
                </a:solidFill>
                <a:cs typeface="Calibri"/>
              </a:rPr>
              <a:t>Экофоби</a:t>
            </a:r>
            <a:r>
              <a:rPr lang="ru-RU" sz="2400" i="1" dirty="0" smtClean="0">
                <a:solidFill>
                  <a:srgbClr val="7030A0"/>
                </a:solidFill>
                <a:cs typeface="Calibri"/>
              </a:rPr>
              <a:t>я»</a:t>
            </a:r>
            <a:r>
              <a:rPr lang="en-US" sz="2400" i="1" dirty="0" smtClean="0">
                <a:solidFill>
                  <a:srgbClr val="7030A0"/>
                </a:solidFill>
                <a:cs typeface="Calibri"/>
              </a:rPr>
              <a:t> </a:t>
            </a:r>
            <a:r>
              <a:rPr lang="en-US" sz="2400" i="1" dirty="0">
                <a:solidFill>
                  <a:srgbClr val="7030A0"/>
                </a:solidFill>
                <a:cs typeface="Calibri"/>
              </a:rPr>
              <a:t>и </a:t>
            </a:r>
            <a:r>
              <a:rPr lang="ru-RU" sz="2400" i="1" dirty="0" smtClean="0">
                <a:solidFill>
                  <a:srgbClr val="7030A0"/>
                </a:solidFill>
                <a:cs typeface="Calibri"/>
              </a:rPr>
              <a:t>«</a:t>
            </a:r>
            <a:r>
              <a:rPr lang="en-US" sz="2400" i="1" dirty="0" err="1" smtClean="0">
                <a:solidFill>
                  <a:srgbClr val="7030A0"/>
                </a:solidFill>
                <a:cs typeface="Calibri"/>
              </a:rPr>
              <a:t>Спацеофоби</a:t>
            </a:r>
            <a:r>
              <a:rPr lang="ru-RU" sz="2400" i="1" dirty="0" smtClean="0">
                <a:solidFill>
                  <a:srgbClr val="7030A0"/>
                </a:solidFill>
                <a:cs typeface="Calibri"/>
              </a:rPr>
              <a:t>я»</a:t>
            </a:r>
            <a:endParaRPr lang="en-US" sz="2400" i="1" dirty="0">
              <a:solidFill>
                <a:srgbClr val="7030A0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58511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69BCE93-96A5-56A1-38A8-97290ACA07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8941"/>
            <a:ext cx="10515600" cy="656822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Результаты опросов</a:t>
            </a:r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="" xmlns:a16="http://schemas.microsoft.com/office/drawing/2014/main" id="{EBC1AA53-A17B-52E7-28A7-F9535BF0201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70363672"/>
              </p:ext>
            </p:extLst>
          </p:nvPr>
        </p:nvGraphicFramePr>
        <p:xfrm>
          <a:off x="6284889" y="1056067"/>
          <a:ext cx="5653825" cy="47909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Диаграмма 8">
            <a:extLst>
              <a:ext uri="{FF2B5EF4-FFF2-40B4-BE49-F238E27FC236}">
                <a16:creationId xmlns="" xmlns:a16="http://schemas.microsoft.com/office/drawing/2014/main" id="{3D184C6F-2B49-B699-24D4-6E561623DC7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88383368"/>
              </p:ext>
            </p:extLst>
          </p:nvPr>
        </p:nvGraphicFramePr>
        <p:xfrm>
          <a:off x="362176" y="875764"/>
          <a:ext cx="5257800" cy="53595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100132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="" xmlns:a16="http://schemas.microsoft.com/office/drawing/2014/main" id="{907EF6B7-1338-4443-8C46-6A318D952DF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="" xmlns:a16="http://schemas.microsoft.com/office/drawing/2014/main" id="{DAAE4CDD-124C-4DCF-9584-B6033B545DD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Arc 11">
            <a:extLst>
              <a:ext uri="{FF2B5EF4-FFF2-40B4-BE49-F238E27FC236}">
                <a16:creationId xmlns="" xmlns:a16="http://schemas.microsoft.com/office/drawing/2014/main" id="{081E4A58-353D-44AE-B2FC-2A74E2E400F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336FCF14-63BF-78E2-592B-DA5115C0D3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58640" y="1"/>
            <a:ext cx="7833360" cy="6857999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z="2000" b="1" i="1" dirty="0">
                <a:ea typeface="+mn-lt"/>
                <a:cs typeface="+mn-lt"/>
              </a:rPr>
              <a:t>Страх смерти</a:t>
            </a:r>
            <a:r>
              <a:rPr lang="ru-RU" sz="2000" dirty="0">
                <a:ea typeface="+mn-lt"/>
                <a:cs typeface="+mn-lt"/>
              </a:rPr>
              <a:t> – формируется на подсознательном уровне, возникает в критических ситуациях, составляющих угрозу для жизни.</a:t>
            </a:r>
            <a:endParaRPr lang="ru-RU" sz="2000" dirty="0">
              <a:cs typeface="Calibri" panose="020F0502020204030204"/>
            </a:endParaRPr>
          </a:p>
          <a:p>
            <a:r>
              <a:rPr lang="ru-RU" sz="2000" b="1" i="1" dirty="0">
                <a:ea typeface="+mn-lt"/>
                <a:cs typeface="+mn-lt"/>
              </a:rPr>
              <a:t>Социальный страх</a:t>
            </a:r>
            <a:r>
              <a:rPr lang="ru-RU" sz="2000" i="1" dirty="0">
                <a:ea typeface="+mn-lt"/>
                <a:cs typeface="+mn-lt"/>
              </a:rPr>
              <a:t> </a:t>
            </a:r>
            <a:r>
              <a:rPr lang="ru-RU" sz="2000" dirty="0">
                <a:ea typeface="+mn-lt"/>
                <a:cs typeface="+mn-lt"/>
              </a:rPr>
              <a:t>— страх участия в социальных ситуациях. В основе данного явления лежит страх перед негативной оценкой общества.</a:t>
            </a:r>
            <a:endParaRPr lang="ru-RU" sz="2000" dirty="0">
              <a:cs typeface="Calibri"/>
            </a:endParaRPr>
          </a:p>
          <a:p>
            <a:r>
              <a:rPr lang="ru-RU" sz="2000" b="1" i="1" dirty="0">
                <a:ea typeface="+mn-lt"/>
                <a:cs typeface="+mn-lt"/>
              </a:rPr>
              <a:t>Страх перед агрессией</a:t>
            </a:r>
            <a:r>
              <a:rPr lang="ru-RU" sz="2000" b="1" dirty="0">
                <a:ea typeface="+mn-lt"/>
                <a:cs typeface="+mn-lt"/>
              </a:rPr>
              <a:t>-</a:t>
            </a:r>
            <a:r>
              <a:rPr lang="ru-RU" sz="2000" dirty="0">
                <a:ea typeface="+mn-lt"/>
                <a:cs typeface="+mn-lt"/>
              </a:rPr>
              <a:t>страхи агрессии физической (нападение, драка) или психической (крика, хамства, унижения). </a:t>
            </a:r>
          </a:p>
          <a:p>
            <a:r>
              <a:rPr lang="ru-RU" sz="2000" b="1" i="1" dirty="0" err="1">
                <a:ea typeface="+mn-lt"/>
                <a:cs typeface="+mn-lt"/>
              </a:rPr>
              <a:t>Зависимостный</a:t>
            </a:r>
            <a:r>
              <a:rPr lang="ru-RU" sz="2000" b="1" i="1" dirty="0">
                <a:ea typeface="+mn-lt"/>
                <a:cs typeface="+mn-lt"/>
              </a:rPr>
              <a:t> страх</a:t>
            </a:r>
            <a:r>
              <a:rPr lang="ru-RU" sz="2000" b="1" dirty="0">
                <a:ea typeface="+mn-lt"/>
                <a:cs typeface="+mn-lt"/>
              </a:rPr>
              <a:t>-</a:t>
            </a:r>
            <a:r>
              <a:rPr lang="ru-RU" sz="2000" dirty="0">
                <a:ea typeface="+mn-lt"/>
                <a:cs typeface="+mn-lt"/>
              </a:rPr>
              <a:t>боязнь нехватки: еды, денег, табака, алкоголя и пр. </a:t>
            </a:r>
            <a:endParaRPr lang="ru-RU" sz="2000" dirty="0">
              <a:cs typeface="Calibri"/>
            </a:endParaRPr>
          </a:p>
          <a:p>
            <a:r>
              <a:rPr lang="ru-RU" sz="2000" b="1" i="1" dirty="0">
                <a:ea typeface="+mn-lt"/>
                <a:cs typeface="+mn-lt"/>
              </a:rPr>
              <a:t>Обще бытийный страх</a:t>
            </a:r>
            <a:r>
              <a:rPr lang="ru-RU" sz="2000" b="1" dirty="0">
                <a:ea typeface="+mn-lt"/>
                <a:cs typeface="+mn-lt"/>
              </a:rPr>
              <a:t>-</a:t>
            </a:r>
            <a:r>
              <a:rPr lang="ru-RU" sz="2000" dirty="0">
                <a:ea typeface="+mn-lt"/>
                <a:cs typeface="+mn-lt"/>
              </a:rPr>
              <a:t>такие страхи, как боязнь войны, стихийных бедствий, одиночества, старения, страх за своих близких и т.д.</a:t>
            </a:r>
            <a:endParaRPr lang="ru-RU" sz="2000" dirty="0">
              <a:cs typeface="Calibri"/>
            </a:endParaRPr>
          </a:p>
          <a:p>
            <a:r>
              <a:rPr lang="ru-RU" sz="2000" b="1" i="1" dirty="0">
                <a:ea typeface="+mn-lt"/>
                <a:cs typeface="+mn-lt"/>
              </a:rPr>
              <a:t>Мистический страх</a:t>
            </a:r>
            <a:r>
              <a:rPr lang="ru-RU" sz="2000" b="1" dirty="0">
                <a:ea typeface="+mn-lt"/>
                <a:cs typeface="+mn-lt"/>
              </a:rPr>
              <a:t>- </a:t>
            </a:r>
            <a:r>
              <a:rPr lang="ru-RU" sz="2000" dirty="0">
                <a:ea typeface="+mn-lt"/>
                <a:cs typeface="+mn-lt"/>
              </a:rPr>
              <a:t>боязнь порчи, сглаза, наговора, </a:t>
            </a:r>
            <a:r>
              <a:rPr lang="ru-RU" sz="2000" dirty="0" err="1">
                <a:ea typeface="+mn-lt"/>
                <a:cs typeface="+mn-lt"/>
              </a:rPr>
              <a:t>богобоязнь</a:t>
            </a:r>
            <a:r>
              <a:rPr lang="ru-RU" sz="2000" dirty="0">
                <a:ea typeface="+mn-lt"/>
                <a:cs typeface="+mn-lt"/>
              </a:rPr>
              <a:t> и </a:t>
            </a:r>
            <a:r>
              <a:rPr lang="ru-RU" sz="2000" dirty="0" err="1">
                <a:ea typeface="+mn-lt"/>
                <a:cs typeface="+mn-lt"/>
              </a:rPr>
              <a:t>дьяволобоязнь</a:t>
            </a:r>
            <a:r>
              <a:rPr lang="ru-RU" sz="2000" dirty="0">
                <a:ea typeface="+mn-lt"/>
                <a:cs typeface="+mn-lt"/>
              </a:rPr>
              <a:t>, страх сойти с ума.</a:t>
            </a:r>
            <a:endParaRPr lang="ru-RU" sz="2000" dirty="0">
              <a:cs typeface="Calibri"/>
            </a:endParaRPr>
          </a:p>
          <a:p>
            <a:r>
              <a:rPr lang="ru-RU" sz="2000" b="1" i="1" dirty="0">
                <a:ea typeface="+mn-lt"/>
                <a:cs typeface="+mn-lt"/>
              </a:rPr>
              <a:t>Страх перед судьбой</a:t>
            </a:r>
            <a:r>
              <a:rPr lang="ru-RU" sz="2000" b="1" dirty="0">
                <a:ea typeface="+mn-lt"/>
                <a:cs typeface="+mn-lt"/>
              </a:rPr>
              <a:t>-</a:t>
            </a:r>
            <a:r>
              <a:rPr lang="ru-RU" sz="2000" dirty="0">
                <a:ea typeface="+mn-lt"/>
                <a:cs typeface="+mn-lt"/>
              </a:rPr>
              <a:t>перед отсутствием пространства выбора: профессии, спутника жизни, страх неизвестности или случайности.</a:t>
            </a:r>
            <a:endParaRPr lang="ru-RU" sz="2000" dirty="0">
              <a:cs typeface="Calibri"/>
            </a:endParaRPr>
          </a:p>
          <a:p>
            <a:r>
              <a:rPr lang="ru-RU" sz="2000" b="1" i="1" dirty="0">
                <a:ea typeface="+mn-lt"/>
                <a:cs typeface="+mn-lt"/>
              </a:rPr>
              <a:t>Школьный страх-</a:t>
            </a:r>
            <a:r>
              <a:rPr lang="ru-RU" sz="2000" b="1" dirty="0">
                <a:ea typeface="+mn-lt"/>
                <a:cs typeface="+mn-lt"/>
              </a:rPr>
              <a:t> </a:t>
            </a:r>
            <a:r>
              <a:rPr lang="ru-RU" sz="2000" dirty="0">
                <a:ea typeface="+mn-lt"/>
                <a:cs typeface="+mn-lt"/>
              </a:rPr>
              <a:t>страх отвечать у доски, боязнь экзаменов, страх получить плохую оценку, страх быть отвергнутым одноклассниками</a:t>
            </a:r>
            <a:endParaRPr lang="ru-RU" sz="20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2" y="2651760"/>
            <a:ext cx="4167270" cy="1615440"/>
          </a:xfrm>
        </p:spPr>
        <p:txBody>
          <a:bodyPr>
            <a:normAutofit/>
          </a:bodyPr>
          <a:lstStyle/>
          <a:p>
            <a:r>
              <a:rPr lang="ru-RU" sz="36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 Light"/>
              </a:rPr>
              <a:t>Самые распространённые страхи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8777191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="" xmlns:a16="http://schemas.microsoft.com/office/drawing/2014/main" id="{9AFC454B-A080-4D23-B177-6D5356C6E6E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D0522C2C-7B5C-48A7-A969-03941E5D2E7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-9427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Freeform 13">
            <a:extLst>
              <a:ext uri="{FF2B5EF4-FFF2-40B4-BE49-F238E27FC236}">
                <a16:creationId xmlns="" xmlns:a16="http://schemas.microsoft.com/office/drawing/2014/main" id="{9C682A1A-5B2D-4111-BBD6-620165633E5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2769476" y="220196"/>
            <a:ext cx="9422524" cy="6637806"/>
          </a:xfrm>
          <a:custGeom>
            <a:avLst/>
            <a:gdLst>
              <a:gd name="connsiteX0" fmla="*/ 4929467 w 8191500"/>
              <a:gd name="connsiteY0" fmla="*/ 0 h 5770597"/>
              <a:gd name="connsiteX1" fmla="*/ 8065066 w 8191500"/>
              <a:gd name="connsiteY1" fmla="*/ 1118513 h 5770597"/>
              <a:gd name="connsiteX2" fmla="*/ 8191500 w 8191500"/>
              <a:gd name="connsiteY2" fmla="*/ 1227339 h 5770597"/>
              <a:gd name="connsiteX3" fmla="*/ 8191500 w 8191500"/>
              <a:gd name="connsiteY3" fmla="*/ 5770597 h 5770597"/>
              <a:gd name="connsiteX4" fmla="*/ 79523 w 8191500"/>
              <a:gd name="connsiteY4" fmla="*/ 5770597 h 5770597"/>
              <a:gd name="connsiteX5" fmla="*/ 56799 w 8191500"/>
              <a:gd name="connsiteY5" fmla="*/ 5644158 h 5770597"/>
              <a:gd name="connsiteX6" fmla="*/ 0 w 8191500"/>
              <a:gd name="connsiteY6" fmla="*/ 4898209 h 5770597"/>
              <a:gd name="connsiteX7" fmla="*/ 4929467 w 8191500"/>
              <a:gd name="connsiteY7" fmla="*/ 0 h 5770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91500" h="5770597">
                <a:moveTo>
                  <a:pt x="4929467" y="0"/>
                </a:moveTo>
                <a:cubicBezTo>
                  <a:pt x="6120547" y="0"/>
                  <a:pt x="7212963" y="419755"/>
                  <a:pt x="8065066" y="1118513"/>
                </a:cubicBezTo>
                <a:lnTo>
                  <a:pt x="8191500" y="1227339"/>
                </a:lnTo>
                <a:lnTo>
                  <a:pt x="8191500" y="5770597"/>
                </a:lnTo>
                <a:lnTo>
                  <a:pt x="79523" y="5770597"/>
                </a:lnTo>
                <a:lnTo>
                  <a:pt x="56799" y="5644158"/>
                </a:lnTo>
                <a:cubicBezTo>
                  <a:pt x="19398" y="5400934"/>
                  <a:pt x="0" y="5151822"/>
                  <a:pt x="0" y="4898209"/>
                </a:cubicBezTo>
                <a:cubicBezTo>
                  <a:pt x="0" y="2193003"/>
                  <a:pt x="2206998" y="0"/>
                  <a:pt x="492946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="" xmlns:a16="http://schemas.microsoft.com/office/drawing/2014/main" id="{D6EE29F2-D77F-4BD0-A20B-334D316A1C9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1758029" y="3334786"/>
            <a:ext cx="1942241" cy="188955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Arc 15">
            <a:extLst>
              <a:ext uri="{FF2B5EF4-FFF2-40B4-BE49-F238E27FC236}">
                <a16:creationId xmlns="" xmlns:a16="http://schemas.microsoft.com/office/drawing/2014/main" id="{22D09ED2-868F-42C6-866E-F92E0CEF314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18520172">
            <a:off x="1474479" y="1096414"/>
            <a:ext cx="2987899" cy="2987899"/>
          </a:xfrm>
          <a:prstGeom prst="arc">
            <a:avLst>
              <a:gd name="adj1" fmla="val 14455503"/>
              <a:gd name="adj2" fmla="val 227775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1199" y="1087918"/>
            <a:ext cx="5779509" cy="5779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975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190</Words>
  <Application>Microsoft Office PowerPoint</Application>
  <PresentationFormat>Широкоэкранный</PresentationFormat>
  <Paragraphs>59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Результаты опросов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/>
  <cp:lastModifiedBy>Учитель</cp:lastModifiedBy>
  <cp:revision>172</cp:revision>
  <dcterms:created xsi:type="dcterms:W3CDTF">2023-03-21T10:29:54Z</dcterms:created>
  <dcterms:modified xsi:type="dcterms:W3CDTF">2023-03-23T09:09:52Z</dcterms:modified>
</cp:coreProperties>
</file>