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CC6600"/>
    <a:srgbClr val="FF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E334D-8864-45BE-A17D-898867F883B6}" type="datetimeFigureOut">
              <a:rPr lang="ru-RU" smtClean="0"/>
              <a:t>вт 28.11.23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DB70E-3A4E-45E2-B391-504F1B48C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914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E334D-8864-45BE-A17D-898867F883B6}" type="datetimeFigureOut">
              <a:rPr lang="ru-RU" smtClean="0"/>
              <a:t>вт 28.11.23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DB70E-3A4E-45E2-B391-504F1B48C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458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E334D-8864-45BE-A17D-898867F883B6}" type="datetimeFigureOut">
              <a:rPr lang="ru-RU" smtClean="0"/>
              <a:t>вт 28.11.23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DB70E-3A4E-45E2-B391-504F1B48CDD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921180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E334D-8864-45BE-A17D-898867F883B6}" type="datetimeFigureOut">
              <a:rPr lang="ru-RU" smtClean="0"/>
              <a:t>вт 28.11.23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DB70E-3A4E-45E2-B391-504F1B48C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848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E334D-8864-45BE-A17D-898867F883B6}" type="datetimeFigureOut">
              <a:rPr lang="ru-RU" smtClean="0"/>
              <a:t>вт 28.11.23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DB70E-3A4E-45E2-B391-504F1B48CDD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397299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E334D-8864-45BE-A17D-898867F883B6}" type="datetimeFigureOut">
              <a:rPr lang="ru-RU" smtClean="0"/>
              <a:t>вт 28.11.23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DB70E-3A4E-45E2-B391-504F1B48C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8518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E334D-8864-45BE-A17D-898867F883B6}" type="datetimeFigureOut">
              <a:rPr lang="ru-RU" smtClean="0"/>
              <a:t>вт 28.11.23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DB70E-3A4E-45E2-B391-504F1B48C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77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E334D-8864-45BE-A17D-898867F883B6}" type="datetimeFigureOut">
              <a:rPr lang="ru-RU" smtClean="0"/>
              <a:t>вт 28.11.23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DB70E-3A4E-45E2-B391-504F1B48C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183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E334D-8864-45BE-A17D-898867F883B6}" type="datetimeFigureOut">
              <a:rPr lang="ru-RU" smtClean="0"/>
              <a:t>вт 28.11.23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DB70E-3A4E-45E2-B391-504F1B48C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627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E334D-8864-45BE-A17D-898867F883B6}" type="datetimeFigureOut">
              <a:rPr lang="ru-RU" smtClean="0"/>
              <a:t>вт 28.11.23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DB70E-3A4E-45E2-B391-504F1B48C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732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E334D-8864-45BE-A17D-898867F883B6}" type="datetimeFigureOut">
              <a:rPr lang="ru-RU" smtClean="0"/>
              <a:t>вт 28.11.23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DB70E-3A4E-45E2-B391-504F1B48C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36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E334D-8864-45BE-A17D-898867F883B6}" type="datetimeFigureOut">
              <a:rPr lang="ru-RU" smtClean="0"/>
              <a:t>вт 28.11.23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DB70E-3A4E-45E2-B391-504F1B48C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478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E334D-8864-45BE-A17D-898867F883B6}" type="datetimeFigureOut">
              <a:rPr lang="ru-RU" smtClean="0"/>
              <a:t>вт 28.11.23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DB70E-3A4E-45E2-B391-504F1B48C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852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E334D-8864-45BE-A17D-898867F883B6}" type="datetimeFigureOut">
              <a:rPr lang="ru-RU" smtClean="0"/>
              <a:t>вт 28.11.23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DB70E-3A4E-45E2-B391-504F1B48C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777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E334D-8864-45BE-A17D-898867F883B6}" type="datetimeFigureOut">
              <a:rPr lang="ru-RU" smtClean="0"/>
              <a:t>вт 28.11.23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DB70E-3A4E-45E2-B391-504F1B48C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550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DB70E-3A4E-45E2-B391-504F1B48CDD2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E334D-8864-45BE-A17D-898867F883B6}" type="datetimeFigureOut">
              <a:rPr lang="ru-RU" smtClean="0"/>
              <a:t>вт 28.11.23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880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E334D-8864-45BE-A17D-898867F883B6}" type="datetimeFigureOut">
              <a:rPr lang="ru-RU" smtClean="0"/>
              <a:t>вт 28.11.23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E0DB70E-3A4E-45E2-B391-504F1B48C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36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532FA7-9035-460B-B82B-1694282920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Птицы нашего края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AF3538B-CA53-4B74-950D-9E0ED4127A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854213" y="5081656"/>
            <a:ext cx="2154112" cy="1646301"/>
          </a:xfrm>
        </p:spPr>
        <p:txBody>
          <a:bodyPr>
            <a:normAutofit/>
          </a:bodyPr>
          <a:lstStyle/>
          <a:p>
            <a:r>
              <a:rPr lang="ru-RU" sz="1200" dirty="0">
                <a:solidFill>
                  <a:schemeClr val="tx1"/>
                </a:solidFill>
              </a:rPr>
              <a:t>Подготовила </a:t>
            </a:r>
          </a:p>
          <a:p>
            <a:r>
              <a:rPr lang="ru-RU" sz="1200" dirty="0">
                <a:solidFill>
                  <a:schemeClr val="tx1"/>
                </a:solidFill>
              </a:rPr>
              <a:t>Воспитатель МАДОУ № 304 </a:t>
            </a:r>
          </a:p>
          <a:p>
            <a:r>
              <a:rPr lang="ru-RU" sz="1200" dirty="0">
                <a:solidFill>
                  <a:schemeClr val="tx1"/>
                </a:solidFill>
              </a:rPr>
              <a:t>Заглубоцкая Л</a:t>
            </a:r>
            <a:r>
              <a:rPr lang="ru-RU" sz="1200">
                <a:solidFill>
                  <a:schemeClr val="tx1"/>
                </a:solidFill>
              </a:rPr>
              <a:t>.С.</a:t>
            </a:r>
            <a:endParaRPr lang="ru-RU" sz="1200" dirty="0">
              <a:solidFill>
                <a:schemeClr val="tx1"/>
              </a:solidFill>
            </a:endParaRPr>
          </a:p>
          <a:p>
            <a:r>
              <a:rPr lang="ru-RU" sz="1200" dirty="0">
                <a:solidFill>
                  <a:schemeClr val="tx1"/>
                </a:solidFill>
              </a:rPr>
              <a:t>Г. Ростов-на-Дону</a:t>
            </a:r>
          </a:p>
        </p:txBody>
      </p:sp>
    </p:spTree>
    <p:extLst>
      <p:ext uri="{BB962C8B-B14F-4D97-AF65-F5344CB8AC3E}">
        <p14:creationId xmlns:p14="http://schemas.microsoft.com/office/powerpoint/2010/main" val="19089586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4D39FF-E16D-4035-98E4-E088534D6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Чем питаются птицы?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5F09DAE-1400-4204-B853-F727D1B8D21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34" y="2246050"/>
            <a:ext cx="2902998" cy="290299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FCB4504-8574-41D1-B86F-A28A0940648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8948" y="2246050"/>
            <a:ext cx="2902998" cy="290299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CE1F7F3-ACC8-458F-8771-36F748FE78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0562" y="2246050"/>
            <a:ext cx="3346880" cy="290299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498578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D74D11-5DA4-4684-BA7A-006F71BA1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Чем покрыто тело птицы?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8F75773-4038-4AED-B476-043FB9E68ED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4356" y="2125476"/>
            <a:ext cx="3483287" cy="307148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765B9BB-F1F0-4A1B-8C27-51F974D149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437" y="2214253"/>
            <a:ext cx="3483287" cy="307148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D397C34-5EA3-4839-91E9-895FE8E19B7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110" y="2125477"/>
            <a:ext cx="3483287" cy="307148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555729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0A060F-6F4B-410C-82D2-F8428EE9D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Где птица откладывает яйца и выводит потомство?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AD15F16-5F5F-4645-8F36-E7EBF5165D4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9756" y="2345268"/>
            <a:ext cx="2854910" cy="285491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7FF0981-7E87-4C6A-958D-E6828D154D4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34" y="2317071"/>
            <a:ext cx="2854910" cy="285491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E770090-D617-4F29-BA02-C300119E0CC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8544" y="2331169"/>
            <a:ext cx="2854911" cy="288310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820780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6700D2-9F55-4E90-8384-46C410C78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Какие цвета могут быть в окраске птицы?</a:t>
            </a:r>
          </a:p>
        </p:txBody>
      </p:sp>
      <p:sp>
        <p:nvSpPr>
          <p:cNvPr id="3" name="Блок-схема: узел 2">
            <a:extLst>
              <a:ext uri="{FF2B5EF4-FFF2-40B4-BE49-F238E27FC236}">
                <a16:creationId xmlns:a16="http://schemas.microsoft.com/office/drawing/2014/main" id="{FFB12840-358A-4BB4-A936-D6325580AE68}"/>
              </a:ext>
            </a:extLst>
          </p:cNvPr>
          <p:cNvSpPr/>
          <p:nvPr/>
        </p:nvSpPr>
        <p:spPr>
          <a:xfrm>
            <a:off x="765507" y="2223422"/>
            <a:ext cx="1009423" cy="1032029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узел 3">
            <a:extLst>
              <a:ext uri="{FF2B5EF4-FFF2-40B4-BE49-F238E27FC236}">
                <a16:creationId xmlns:a16="http://schemas.microsoft.com/office/drawing/2014/main" id="{74B24627-1EFA-4D0F-B823-3841BD3DEF02}"/>
              </a:ext>
            </a:extLst>
          </p:cNvPr>
          <p:cNvSpPr/>
          <p:nvPr/>
        </p:nvSpPr>
        <p:spPr>
          <a:xfrm>
            <a:off x="1835426" y="3548354"/>
            <a:ext cx="1009423" cy="1032029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>
            <a:extLst>
              <a:ext uri="{FF2B5EF4-FFF2-40B4-BE49-F238E27FC236}">
                <a16:creationId xmlns:a16="http://schemas.microsoft.com/office/drawing/2014/main" id="{AC841FAB-CC9A-4C8E-8F62-125CBD8925E4}"/>
              </a:ext>
            </a:extLst>
          </p:cNvPr>
          <p:cNvSpPr/>
          <p:nvPr/>
        </p:nvSpPr>
        <p:spPr>
          <a:xfrm>
            <a:off x="3966245" y="2161218"/>
            <a:ext cx="1009423" cy="1032029"/>
          </a:xfrm>
          <a:prstGeom prst="flowChartConnector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>
            <a:extLst>
              <a:ext uri="{FF2B5EF4-FFF2-40B4-BE49-F238E27FC236}">
                <a16:creationId xmlns:a16="http://schemas.microsoft.com/office/drawing/2014/main" id="{2F2188CA-AD40-42E4-93FA-3FA6A3CA363D}"/>
              </a:ext>
            </a:extLst>
          </p:cNvPr>
          <p:cNvSpPr/>
          <p:nvPr/>
        </p:nvSpPr>
        <p:spPr>
          <a:xfrm>
            <a:off x="4173540" y="3679731"/>
            <a:ext cx="1009423" cy="1032029"/>
          </a:xfrm>
          <a:prstGeom prst="flowChartConnector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>
            <a:extLst>
              <a:ext uri="{FF2B5EF4-FFF2-40B4-BE49-F238E27FC236}">
                <a16:creationId xmlns:a16="http://schemas.microsoft.com/office/drawing/2014/main" id="{787577B2-08F1-4427-B291-C8E71482FE1C}"/>
              </a:ext>
            </a:extLst>
          </p:cNvPr>
          <p:cNvSpPr/>
          <p:nvPr/>
        </p:nvSpPr>
        <p:spPr>
          <a:xfrm>
            <a:off x="5778775" y="2016278"/>
            <a:ext cx="1009423" cy="1032029"/>
          </a:xfrm>
          <a:prstGeom prst="flowChartConnector">
            <a:avLst/>
          </a:prstGeom>
          <a:solidFill>
            <a:srgbClr val="66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>
            <a:extLst>
              <a:ext uri="{FF2B5EF4-FFF2-40B4-BE49-F238E27FC236}">
                <a16:creationId xmlns:a16="http://schemas.microsoft.com/office/drawing/2014/main" id="{60E2E1C3-7D0F-492D-8048-CF6C63FD56BE}"/>
              </a:ext>
            </a:extLst>
          </p:cNvPr>
          <p:cNvSpPr/>
          <p:nvPr/>
        </p:nvSpPr>
        <p:spPr>
          <a:xfrm>
            <a:off x="719897" y="5198245"/>
            <a:ext cx="1009423" cy="1032029"/>
          </a:xfrm>
          <a:prstGeom prst="flowChartConnector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>
            <a:extLst>
              <a:ext uri="{FF2B5EF4-FFF2-40B4-BE49-F238E27FC236}">
                <a16:creationId xmlns:a16="http://schemas.microsoft.com/office/drawing/2014/main" id="{379268BA-8966-4D96-834E-7340296604F2}"/>
              </a:ext>
            </a:extLst>
          </p:cNvPr>
          <p:cNvSpPr/>
          <p:nvPr/>
        </p:nvSpPr>
        <p:spPr>
          <a:xfrm>
            <a:off x="3028274" y="5198244"/>
            <a:ext cx="1009423" cy="1032029"/>
          </a:xfrm>
          <a:prstGeom prst="flowChartConnector">
            <a:avLst/>
          </a:prstGeom>
          <a:solidFill>
            <a:srgbClr val="FF99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>
            <a:extLst>
              <a:ext uri="{FF2B5EF4-FFF2-40B4-BE49-F238E27FC236}">
                <a16:creationId xmlns:a16="http://schemas.microsoft.com/office/drawing/2014/main" id="{6C9D0ADC-2623-4531-B279-B1E6986702C8}"/>
              </a:ext>
            </a:extLst>
          </p:cNvPr>
          <p:cNvSpPr/>
          <p:nvPr/>
        </p:nvSpPr>
        <p:spPr>
          <a:xfrm>
            <a:off x="5086577" y="4970139"/>
            <a:ext cx="1009423" cy="1032029"/>
          </a:xfrm>
          <a:prstGeom prst="flowChartConnector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>
            <a:extLst>
              <a:ext uri="{FF2B5EF4-FFF2-40B4-BE49-F238E27FC236}">
                <a16:creationId xmlns:a16="http://schemas.microsoft.com/office/drawing/2014/main" id="{4152FE0D-32F2-41F2-B642-0E9BB893A186}"/>
              </a:ext>
            </a:extLst>
          </p:cNvPr>
          <p:cNvSpPr/>
          <p:nvPr/>
        </p:nvSpPr>
        <p:spPr>
          <a:xfrm>
            <a:off x="6283486" y="3656981"/>
            <a:ext cx="1009423" cy="1032029"/>
          </a:xfrm>
          <a:prstGeom prst="flowChartConnector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>
            <a:extLst>
              <a:ext uri="{FF2B5EF4-FFF2-40B4-BE49-F238E27FC236}">
                <a16:creationId xmlns:a16="http://schemas.microsoft.com/office/drawing/2014/main" id="{5BD2CEF5-9016-45E8-A22C-A86B8FDD367F}"/>
              </a:ext>
            </a:extLst>
          </p:cNvPr>
          <p:cNvSpPr/>
          <p:nvPr/>
        </p:nvSpPr>
        <p:spPr>
          <a:xfrm>
            <a:off x="7782694" y="2820263"/>
            <a:ext cx="1009423" cy="1032029"/>
          </a:xfrm>
          <a:prstGeom prst="flowChartConnector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>
            <a:extLst>
              <a:ext uri="{FF2B5EF4-FFF2-40B4-BE49-F238E27FC236}">
                <a16:creationId xmlns:a16="http://schemas.microsoft.com/office/drawing/2014/main" id="{F345D4BD-2B8C-4200-BCAA-920498AB82FA}"/>
              </a:ext>
            </a:extLst>
          </p:cNvPr>
          <p:cNvSpPr/>
          <p:nvPr/>
        </p:nvSpPr>
        <p:spPr>
          <a:xfrm>
            <a:off x="7144882" y="5345096"/>
            <a:ext cx="1009423" cy="1032029"/>
          </a:xfrm>
          <a:prstGeom prst="flowChartConnector">
            <a:avLst/>
          </a:prstGeom>
          <a:solidFill>
            <a:srgbClr val="CC66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>
            <a:extLst>
              <a:ext uri="{FF2B5EF4-FFF2-40B4-BE49-F238E27FC236}">
                <a16:creationId xmlns:a16="http://schemas.microsoft.com/office/drawing/2014/main" id="{3B8DAB78-DAD7-41D1-BE65-ED6450645473}"/>
              </a:ext>
            </a:extLst>
          </p:cNvPr>
          <p:cNvSpPr/>
          <p:nvPr/>
        </p:nvSpPr>
        <p:spPr>
          <a:xfrm>
            <a:off x="8765910" y="4342661"/>
            <a:ext cx="1009423" cy="1032029"/>
          </a:xfrm>
          <a:prstGeom prst="flowChartConnector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056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406B97-6CB5-4FA3-94B0-04DA4F780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139" y="218982"/>
            <a:ext cx="11147722" cy="1760738"/>
          </a:xfrm>
        </p:spPr>
        <p:txBody>
          <a:bodyPr>
            <a:no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Двенадцатого ноября отмечается экологический праздник «Синичкин день». В этот день в разных уголках нашей страны готовятся к встрече «зимних гостей» — птиц, остающихся на зимовку, — синиц, щеглов, снегирей, соек, чечеток, свиристелей. Люди заготавливают для них подкормку, в том числе и «</a:t>
            </a:r>
            <a:r>
              <a:rPr lang="ru-RU" sz="1400" dirty="0" err="1">
                <a:solidFill>
                  <a:schemeClr val="tx1"/>
                </a:solidFill>
              </a:rPr>
              <a:t>синичкины</a:t>
            </a:r>
            <a:r>
              <a:rPr lang="ru-RU" sz="1400" dirty="0">
                <a:solidFill>
                  <a:schemeClr val="tx1"/>
                </a:solidFill>
              </a:rPr>
              <a:t> лакомства»: несоленое сало, нежареные семечки тыквы, подсолнечника или арахиса, мастерят и развешивают кормушки. По народным приметам, именно к этому времени синицы, предчувствуя скорые холода, перелетают из лесов ближе к человеческому жилью и ждут помощи от людей.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4297D03-A33D-4AA9-AB2F-3B95A7E14B2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139" y="1449281"/>
            <a:ext cx="2866293" cy="3429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6E3721E-7E91-415F-BDAF-5A92CAB4741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9470" y="4095149"/>
            <a:ext cx="4326436" cy="25394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5A62CBA-A409-4536-9F88-FE6AF495F29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5362" y="3278819"/>
            <a:ext cx="2645546" cy="26455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8A31215-E3E7-4296-9C63-DC704BC7F67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0072" y="1463665"/>
            <a:ext cx="3020257" cy="27383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601AE22-948B-49D5-B3C1-0B8712FE80A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6805" y="1520302"/>
            <a:ext cx="2514894" cy="23388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7C45AE6-C133-4222-9A2F-2A671EC9D0B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0096" y="4170762"/>
            <a:ext cx="2215266" cy="26722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228196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73DFDA-6CEA-4FFA-B25F-CAAE7CFF87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823" y="103573"/>
            <a:ext cx="8596668" cy="26573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/>
              <a:t>Синица. </a:t>
            </a:r>
            <a:r>
              <a:rPr lang="ru-RU" sz="2000" dirty="0"/>
              <a:t>Ярко окрашенная, дружелюбная птица любима народом, с ней связаны пословицы, поговорки, народные приметы.</a:t>
            </a:r>
            <a:br>
              <a:rPr lang="ru-RU" sz="2000" dirty="0"/>
            </a:br>
            <a:r>
              <a:rPr lang="ru-RU" sz="2000" dirty="0"/>
              <a:t>В Ростовской области обитают три: большая, лазоревка и </a:t>
            </a:r>
            <a:r>
              <a:rPr lang="ru-RU" sz="2000" dirty="0" err="1"/>
              <a:t>буроголовая</a:t>
            </a:r>
            <a:r>
              <a:rPr lang="ru-RU" sz="2000" dirty="0"/>
              <a:t> гаичка. Едят синички практически все, что найдут, от фруктов до мяса.</a:t>
            </a:r>
            <a:r>
              <a:rPr lang="ru-RU" sz="2000" i="1" dirty="0"/>
              <a:t> Кормушки можно класть просо, гречку, подсолнечник, тыквенные семечки (нежареные) и кусочки несоленого сала. Часто делают </a:t>
            </a:r>
            <a:r>
              <a:rPr lang="ru-RU" sz="2000" i="1" dirty="0" err="1"/>
              <a:t>вкусняшки</a:t>
            </a:r>
            <a:r>
              <a:rPr lang="ru-RU" sz="2000" i="1" dirty="0"/>
              <a:t> из семян, залитых расплавленным салом, которое потом становится твердым.</a:t>
            </a:r>
            <a:br>
              <a:rPr lang="ru-RU" sz="2000" dirty="0"/>
            </a:br>
            <a:br>
              <a:rPr lang="ru-RU" sz="2000" dirty="0"/>
            </a:br>
            <a:endParaRPr lang="ru-RU" sz="2000" b="1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242BECB-4071-43D1-B7FF-6E027DE44BA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561" y="2395907"/>
            <a:ext cx="4114560" cy="257410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70CDA4C-71CE-4B50-B4D1-18F9165CC10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3144" y="2238930"/>
            <a:ext cx="3581400" cy="26193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E7D7FB4-0B92-45AA-9289-286CA2C6F94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8857" y="3895078"/>
            <a:ext cx="3645763" cy="2734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45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1D8D6D-1276-4210-95A8-940590B88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/>
              <a:t>Орлан-белохвост.</a:t>
            </a:r>
            <a:r>
              <a:rPr lang="ru-RU" sz="2000" dirty="0"/>
              <a:t> Это птица краснокнижная, но все равно мы встречаем ее достаточно часто. Эта наверное самая крупная хищная птица которая у нас встречается. Отличительной особенностью этой ястребиной птицы является большой и белый хвост.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151AE05-C56B-4AF3-AB2F-9D13FFD05DE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685" y="2080087"/>
            <a:ext cx="3932701" cy="262507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1CE62DC-2BE4-41EA-AA2C-A0C2DFF70F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4866" y="2177741"/>
            <a:ext cx="4476750" cy="447675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380B20F-BDB4-4C11-8A60-E864F38ABA5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2055" y="3198673"/>
            <a:ext cx="3759184" cy="2113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949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3156E8-3D31-4227-BC9F-600F48563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/>
              <a:t>Белая трясогузка. </a:t>
            </a:r>
            <a:r>
              <a:rPr lang="ru-RU" sz="2000" dirty="0"/>
              <a:t>Это достаточно не крупную птицу можно встретить даже в городе. Трясогузка считается певчей птицей, Название птице дали тоже не просто так. Она довольно часто трясет своим хвостом вверх-вниз. Птица по земле передвигается бегом, причем делает это довольно быстро.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D3AF62C-3C28-4577-869C-48FAA2D1ACA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797" y="2263929"/>
            <a:ext cx="3495213" cy="233014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2109C6A-C441-4DA8-BB39-F14A7838F78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5599" y="2112886"/>
            <a:ext cx="3342005" cy="245821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BB7129-5492-4BEA-A7BE-E587863794A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6179" y="3341991"/>
            <a:ext cx="4286250" cy="3214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951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B257BC-8759-4834-AA42-DF1FC5000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/>
              <a:t>Сойка.</a:t>
            </a:r>
            <a:r>
              <a:rPr lang="ru-RU" sz="2000" dirty="0"/>
              <a:t> Завсегдатай всех парков и различных лесных массивов. Название этой птицы идет от древнерусского слова "соя", что означает, как предполагается, "сиять". Видимо птица сияет потому что у нее довольно яркое оперение. Сойка необычна тем, что способно подражать другим голосам.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25AAFFE-6148-41D5-B607-8A8CE5E1B06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431" y="2405849"/>
            <a:ext cx="3575112" cy="238340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CEBC8D2-2FFF-4559-BB3F-47389C406BE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0034" y="2405849"/>
            <a:ext cx="4447713" cy="296514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CCCF4F8-876D-4B0E-95C3-40E4EF794D2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3879" y="3872530"/>
            <a:ext cx="4011820" cy="2784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419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B3AE58-4456-44EA-AAD9-8D04B1531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/>
              <a:t>Большая белая цапля.</a:t>
            </a:r>
            <a:r>
              <a:rPr lang="ru-RU" sz="2000" dirty="0"/>
              <a:t> Они предпочитают заболоченные и не глубокие водоемы с обилием пищи. Питается всем что меньше ее и двигается. В полете цапля может достаточно громко кричать. Это такой скрипучий крик, который может даже напугать, особенно ночью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58D14BC-4448-4EA5-B360-63E28EB16CC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063" y="2163932"/>
            <a:ext cx="3795204" cy="2530136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33F6951-828D-4E86-8BFE-D47D8C81064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4187" y="3761912"/>
            <a:ext cx="4036750" cy="278535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C8FF26E-DFDC-434F-9E4B-15C7A525CB8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3526" y="2549157"/>
            <a:ext cx="2764947" cy="3998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94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B7AF3A-B6CB-4C7F-AABA-D84CE7907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/>
              <a:t>Лебедь шипун. </a:t>
            </a:r>
            <a:r>
              <a:rPr lang="ru-RU" sz="2000" dirty="0"/>
              <a:t>У лебедей очень длинная шея, вытянутое туловище, тело и голова средней величины с оранжево-красным клювом, у основания которого есть характерный чёрный нарост. Шипуном назван из-за звука, издаваемого при раздражении.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05FBC02-4600-4199-8E0D-6C3D822607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742" y="1941496"/>
            <a:ext cx="2619375" cy="174307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8CE87D0-578C-4780-AA21-F033DB12A7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6155" y="2013751"/>
            <a:ext cx="5238750" cy="35052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E644F37-4D37-4248-BC9F-414DEAF0756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3800" y="4018116"/>
            <a:ext cx="4117101" cy="2741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010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5B5DC8-1D6F-49C1-B49F-003E6653D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2FF2C50-7043-41DA-958D-74F07C6FE89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1845" y="261506"/>
            <a:ext cx="4477023" cy="6334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494897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57</TotalTime>
  <Words>377</Words>
  <Application>Microsoft Office PowerPoint</Application>
  <PresentationFormat>Широкоэкранный</PresentationFormat>
  <Paragraphs>16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Trebuchet MS</vt:lpstr>
      <vt:lpstr>Wingdings 3</vt:lpstr>
      <vt:lpstr>Аспект</vt:lpstr>
      <vt:lpstr>Птицы нашего края</vt:lpstr>
      <vt:lpstr>Двенадцатого ноября отмечается экологический праздник «Синичкин день». В этот день в разных уголках нашей страны готовятся к встрече «зимних гостей» — птиц, остающихся на зимовку, — синиц, щеглов, снегирей, соек, чечеток, свиристелей. Люди заготавливают для них подкормку, в том числе и «синичкины лакомства»: несоленое сало, нежареные семечки тыквы, подсолнечника или арахиса, мастерят и развешивают кормушки. По народным приметам, именно к этому времени синицы, предчувствуя скорые холода, перелетают из лесов ближе к человеческому жилью и ждут помощи от людей.</vt:lpstr>
      <vt:lpstr>Синица. Ярко окрашенная, дружелюбная птица любима народом, с ней связаны пословицы, поговорки, народные приметы. В Ростовской области обитают три: большая, лазоревка и буроголовая гаичка. Едят синички практически все, что найдут, от фруктов до мяса. Кормушки можно класть просо, гречку, подсолнечник, тыквенные семечки (нежареные) и кусочки несоленого сала. Часто делают вкусняшки из семян, залитых расплавленным салом, которое потом становится твердым.  </vt:lpstr>
      <vt:lpstr>Орлан-белохвост. Это птица краснокнижная, но все равно мы встречаем ее достаточно часто. Эта наверное самая крупная хищная птица которая у нас встречается. Отличительной особенностью этой ястребиной птицы является большой и белый хвост.</vt:lpstr>
      <vt:lpstr>Белая трясогузка. Это достаточно не крупную птицу можно встретить даже в городе. Трясогузка считается певчей птицей, Название птице дали тоже не просто так. Она довольно часто трясет своим хвостом вверх-вниз. Птица по земле передвигается бегом, причем делает это довольно быстро.</vt:lpstr>
      <vt:lpstr>Сойка. Завсегдатай всех парков и различных лесных массивов. Название этой птицы идет от древнерусского слова "соя", что означает, как предполагается, "сиять". Видимо птица сияет потому что у нее довольно яркое оперение. Сойка необычна тем, что способно подражать другим голосам. </vt:lpstr>
      <vt:lpstr>Большая белая цапля. Они предпочитают заболоченные и не глубокие водоемы с обилием пищи. Питается всем что меньше ее и двигается. В полете цапля может достаточно громко кричать. Это такой скрипучий крик, который может даже напугать, особенно ночью</vt:lpstr>
      <vt:lpstr>Лебедь шипун. У лебедей очень длинная шея, вытянутое туловище, тело и голова средней величины с оранжево-красным клювом, у основания которого есть характерный чёрный нарост. Шипуном назван из-за звука, издаваемого при раздражении.</vt:lpstr>
      <vt:lpstr>Презентация PowerPoint</vt:lpstr>
      <vt:lpstr>Чем питаются птицы?</vt:lpstr>
      <vt:lpstr>Чем покрыто тело птицы?</vt:lpstr>
      <vt:lpstr>Где птица откладывает яйца и выводит потомство?</vt:lpstr>
      <vt:lpstr>Какие цвета могут быть в окраске птицы?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Птицы нашего края</dc:title>
  <dc:creator>Станислав Заглубоцкий</dc:creator>
  <cp:lastModifiedBy>Станислав Заглубоцкий</cp:lastModifiedBy>
  <cp:revision>7</cp:revision>
  <dcterms:created xsi:type="dcterms:W3CDTF">2023-11-16T10:55:52Z</dcterms:created>
  <dcterms:modified xsi:type="dcterms:W3CDTF">2023-11-28T07:35:22Z</dcterms:modified>
</cp:coreProperties>
</file>