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591E33-D23C-460D-A383-8C8118B13743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B93E1C-2817-43FD-BE48-85D6C68305C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Сюжетные линии в произведении Тургенева </a:t>
            </a:r>
            <a:br>
              <a:rPr lang="ru-RU" dirty="0" smtClean="0"/>
            </a:br>
            <a:r>
              <a:rPr lang="ru-RU" dirty="0" smtClean="0"/>
              <a:t>«МУМУ»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87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8136903" cy="6264696"/>
          </a:xfrm>
        </p:spPr>
      </p:pic>
    </p:spTree>
    <p:extLst>
      <p:ext uri="{BB962C8B-B14F-4D97-AF65-F5344CB8AC3E}">
        <p14:creationId xmlns:p14="http://schemas.microsoft.com/office/powerpoint/2010/main" val="13067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OVO\Desktop\Mumu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885698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Исчезновение и возвращение Муму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2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Desktop\Mumu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Mumu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1"/>
            <a:ext cx="849694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71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Герасим прячет Муму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07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OVO\Desktop\Mumu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6489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LENOVO\Desktop\Mumu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2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Смерть собачки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8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LENOVO\Desktop\Mumu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92" y="404664"/>
            <a:ext cx="784887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7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7128791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Главными </a:t>
            </a:r>
            <a:r>
              <a:rPr lang="ru-RU" sz="5400" dirty="0">
                <a:solidFill>
                  <a:srgbClr val="FF0000"/>
                </a:solidFill>
              </a:rPr>
              <a:t>героями рассказа "Муму" являются глухонемой дворник Герасим и маленькая собака Муму.</a:t>
            </a:r>
            <a:r>
              <a:rPr lang="ru-RU" sz="5400" i="1" dirty="0">
                <a:solidFill>
                  <a:srgbClr val="FF0000"/>
                </a:solidFill>
              </a:rPr>
              <a:t/>
            </a:r>
            <a:br>
              <a:rPr lang="ru-RU" sz="5400" i="1" dirty="0">
                <a:solidFill>
                  <a:srgbClr val="FF0000"/>
                </a:solidFill>
              </a:rPr>
            </a:b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570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LENOVO\Desktop\Mumu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Возвращение Герасима в деревню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12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LENOVO\Desktop\Mumu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371"/>
            <a:ext cx="8460433" cy="641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9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 разница между героями произведения?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Татьяна и </a:t>
            </a:r>
            <a:r>
              <a:rPr lang="ru-RU" sz="6000" b="1" dirty="0">
                <a:solidFill>
                  <a:srgbClr val="FF0000"/>
                </a:solidFill>
              </a:rPr>
              <a:t>Г</a:t>
            </a:r>
            <a:r>
              <a:rPr lang="ru-RU" sz="6000" b="1" dirty="0" smtClean="0">
                <a:solidFill>
                  <a:srgbClr val="FF0000"/>
                </a:solidFill>
              </a:rPr>
              <a:t>ерасим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81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88640"/>
            <a:ext cx="4040188" cy="750887"/>
          </a:xfrm>
        </p:spPr>
        <p:txBody>
          <a:bodyPr/>
          <a:lstStyle/>
          <a:p>
            <a:pPr algn="ctr"/>
            <a:r>
              <a:rPr lang="ru-RU" dirty="0" smtClean="0"/>
              <a:t>Герасим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332657"/>
            <a:ext cx="4041775" cy="648072"/>
          </a:xfrm>
        </p:spPr>
        <p:txBody>
          <a:bodyPr/>
          <a:lstStyle/>
          <a:p>
            <a:pPr algn="ctr"/>
            <a:r>
              <a:rPr lang="ru-RU" dirty="0" smtClean="0"/>
              <a:t>Татьяна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08720"/>
            <a:ext cx="4040188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Сначала его отрывают от привычной жизни в деревне и </a:t>
            </a:r>
            <a:r>
              <a:rPr lang="ru-RU" sz="3400" b="1" dirty="0">
                <a:solidFill>
                  <a:srgbClr val="FF0000"/>
                </a:solidFill>
              </a:rPr>
              <a:t>лишают</a:t>
            </a:r>
            <a:r>
              <a:rPr lang="ru-RU" dirty="0"/>
              <a:t> </a:t>
            </a:r>
            <a:r>
              <a:rPr lang="ru-RU" dirty="0">
                <a:solidFill>
                  <a:schemeClr val="bg1"/>
                </a:solidFill>
              </a:rPr>
              <a:t>его возможности заниматься любимым делом</a:t>
            </a:r>
            <a:r>
              <a:rPr lang="ru-RU" dirty="0" smtClean="0"/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Потом его </a:t>
            </a:r>
            <a:r>
              <a:rPr lang="ru-RU" sz="3400" b="1" dirty="0">
                <a:solidFill>
                  <a:srgbClr val="C00000"/>
                </a:solidFill>
              </a:rPr>
              <a:t>разлучают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с любимой женщиной, отдав ее замуж за пьяницу-башмачника Капитона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В попытке справиться с тоской из-за разлуки с любимой женщиной, Герасим заводит маленькую собачку, которую он назвал «Муму». Но и эта отдушина у него </a:t>
            </a:r>
            <a:r>
              <a:rPr lang="ru-RU" sz="3400" b="1" dirty="0">
                <a:solidFill>
                  <a:srgbClr val="C00000"/>
                </a:solidFill>
              </a:rPr>
              <a:t>была отнята. </a:t>
            </a:r>
            <a:endParaRPr lang="ru-RU" sz="3400" b="1" dirty="0" smtClean="0">
              <a:solidFill>
                <a:srgbClr val="C00000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Н</a:t>
            </a:r>
            <a:r>
              <a:rPr lang="ru-RU" dirty="0" smtClean="0">
                <a:solidFill>
                  <a:schemeClr val="bg1"/>
                </a:solidFill>
              </a:rPr>
              <a:t>е </a:t>
            </a:r>
            <a:r>
              <a:rPr lang="ru-RU" dirty="0">
                <a:solidFill>
                  <a:schemeClr val="bg1"/>
                </a:solidFill>
              </a:rPr>
              <a:t>найдя в себе сил на открытый бунт, Герасим </a:t>
            </a:r>
            <a:r>
              <a:rPr lang="ru-RU" sz="3400" b="1" dirty="0">
                <a:solidFill>
                  <a:srgbClr val="C00000"/>
                </a:solidFill>
              </a:rPr>
              <a:t>покидает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барыню и, не спрашивая позволения, </a:t>
            </a:r>
            <a:r>
              <a:rPr lang="ru-RU" sz="3400" b="1" dirty="0">
                <a:solidFill>
                  <a:srgbClr val="C00000"/>
                </a:solidFill>
              </a:rPr>
              <a:t>уходит</a:t>
            </a:r>
            <a:r>
              <a:rPr lang="ru-RU" sz="3400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от нее в деревню. Этот поступок можно расценивать, как </a:t>
            </a:r>
            <a:r>
              <a:rPr lang="ru-RU" sz="3400" b="1" dirty="0">
                <a:solidFill>
                  <a:srgbClr val="C00000"/>
                </a:solidFill>
              </a:rPr>
              <a:t>бунтарский</a:t>
            </a:r>
            <a:r>
              <a:rPr lang="ru-RU" b="1" dirty="0">
                <a:solidFill>
                  <a:schemeClr val="bg1"/>
                </a:solidFill>
              </a:rPr>
              <a:t>,</a:t>
            </a:r>
            <a:r>
              <a:rPr lang="ru-RU" dirty="0">
                <a:solidFill>
                  <a:schemeClr val="bg1"/>
                </a:solidFill>
              </a:rPr>
              <a:t> потому что в нем проявляется </a:t>
            </a:r>
            <a:r>
              <a:rPr lang="ru-RU" b="1" dirty="0">
                <a:solidFill>
                  <a:srgbClr val="C00000"/>
                </a:solidFill>
              </a:rPr>
              <a:t>протест и защита </a:t>
            </a:r>
            <a:r>
              <a:rPr lang="ru-RU" dirty="0">
                <a:solidFill>
                  <a:schemeClr val="bg1"/>
                </a:solidFill>
              </a:rPr>
              <a:t>своего человеческого достоинства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908720"/>
            <a:ext cx="4041775" cy="521744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Робкая и безответная, она </a:t>
            </a:r>
            <a:r>
              <a:rPr lang="ru-RU" dirty="0">
                <a:solidFill>
                  <a:srgbClr val="C00000"/>
                </a:solidFill>
              </a:rPr>
              <a:t>смиренно сносила </a:t>
            </a:r>
            <a:r>
              <a:rPr lang="ru-RU" dirty="0">
                <a:solidFill>
                  <a:schemeClr val="bg1"/>
                </a:solidFill>
              </a:rPr>
              <a:t>все удары судьбы и даже </a:t>
            </a:r>
            <a:r>
              <a:rPr lang="ru-RU" dirty="0">
                <a:solidFill>
                  <a:srgbClr val="C00000"/>
                </a:solidFill>
              </a:rPr>
              <a:t>не надеялась на лучшую жизнь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«С ранней молодости ее держали в черном теле; работала она за двоих, а ласки никакой никогда не </a:t>
            </a:r>
            <a:r>
              <a:rPr lang="ru-RU" dirty="0" smtClean="0">
                <a:solidFill>
                  <a:schemeClr val="bg1"/>
                </a:solidFill>
              </a:rPr>
              <a:t>видела; </a:t>
            </a:r>
            <a:r>
              <a:rPr lang="ru-RU" dirty="0">
                <a:solidFill>
                  <a:schemeClr val="bg1"/>
                </a:solidFill>
              </a:rPr>
              <a:t>одевали ее плохо, жалованье она получала самое маленькое</a:t>
            </a:r>
            <a:r>
              <a:rPr lang="ru-RU" dirty="0" smtClean="0">
                <a:solidFill>
                  <a:schemeClr val="bg1"/>
                </a:solidFill>
              </a:rPr>
              <a:t>…»</a:t>
            </a:r>
          </a:p>
          <a:p>
            <a:r>
              <a:rPr lang="ru-RU" dirty="0">
                <a:solidFill>
                  <a:schemeClr val="bg1"/>
                </a:solidFill>
              </a:rPr>
              <a:t>Татьяна абсолютна </a:t>
            </a:r>
            <a:r>
              <a:rPr lang="ru-RU" b="1" dirty="0">
                <a:solidFill>
                  <a:srgbClr val="C00000"/>
                </a:solidFill>
              </a:rPr>
              <a:t>равнодушна </a:t>
            </a:r>
            <a:r>
              <a:rPr lang="ru-RU" dirty="0">
                <a:solidFill>
                  <a:schemeClr val="bg1"/>
                </a:solidFill>
              </a:rPr>
              <a:t>к себе, своей собственной судьбе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Татьяна — безответный человек, она </a:t>
            </a:r>
            <a:r>
              <a:rPr lang="ru-RU" b="1" dirty="0">
                <a:solidFill>
                  <a:srgbClr val="C00000"/>
                </a:solidFill>
              </a:rPr>
              <a:t>смиренно </a:t>
            </a:r>
            <a:r>
              <a:rPr lang="ru-RU" dirty="0">
                <a:solidFill>
                  <a:schemeClr val="bg1"/>
                </a:solidFill>
              </a:rPr>
              <a:t>принимает приказ барыни выйти замуж за пьяницу Капитона.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4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76672"/>
            <a:ext cx="7895164" cy="72019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История дружбы этих персонажей является одной из центральных сюжетных линий произведения.</a:t>
            </a:r>
            <a:r>
              <a:rPr lang="ru-RU" sz="6600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6600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6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68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1080120"/>
          </a:xfrm>
        </p:spPr>
        <p:txBody>
          <a:bodyPr/>
          <a:lstStyle/>
          <a:p>
            <a:r>
              <a:rPr lang="ru-RU" dirty="0" smtClean="0"/>
              <a:t>Сюжетная линия -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064896" cy="4752528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bg1"/>
                </a:solidFill>
              </a:rPr>
              <a:t>описание действий и ситуаций с персонажем/группой или последствий какого-то события/серии событий (Или просто описание событий).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5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122413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Однажды глухонемой дворник Герасим спасает тонущего щенка из Москвы-реки: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"...</a:t>
            </a:r>
            <a:r>
              <a:rPr lang="ru-RU" sz="2800" dirty="0">
                <a:solidFill>
                  <a:schemeClr val="bg1"/>
                </a:solidFill>
              </a:rPr>
              <a:t>вдруг остановился на Крымском Броду, махнул рукой и отправился вдоль реки..." (Крымский Брод - район, где сейчас находится Крымский мост через Москву-реку)  </a:t>
            </a:r>
            <a:r>
              <a:rPr lang="ru-RU" sz="2800" i="1" dirty="0">
                <a:solidFill>
                  <a:schemeClr val="bg1"/>
                </a:solidFill>
              </a:rPr>
              <a:t/>
            </a:r>
            <a:br>
              <a:rPr lang="ru-RU" sz="2800" i="1" dirty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ENOVO\Desktop\Illjustracija-rasskaz-Mumu-Turgeneva-hudozhnik-N-Rashhektaev-Gerasim-i-Mu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404664"/>
            <a:ext cx="5112568" cy="592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6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base"/>
            <a:r>
              <a:rPr lang="ru-RU" dirty="0">
                <a:solidFill>
                  <a:srgbClr val="FF0000"/>
                </a:solidFill>
                <a:effectLst/>
              </a:rPr>
              <a:t>Спасение Муму</a:t>
            </a:r>
          </a:p>
        </p:txBody>
      </p:sp>
    </p:spTree>
    <p:extLst>
      <p:ext uri="{BB962C8B-B14F-4D97-AF65-F5344CB8AC3E}">
        <p14:creationId xmlns:p14="http://schemas.microsoft.com/office/powerpoint/2010/main" val="3914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esktop\Mumu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0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Desktop\Mumu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9"/>
            <a:ext cx="835292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09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Встреча Муму с барыней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1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302</Words>
  <Application>Microsoft Office PowerPoint</Application>
  <PresentationFormat>Экран 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Сюжетные линии в произведении Тургенева  «МУМУ»</vt:lpstr>
      <vt:lpstr>Презентация PowerPoint</vt:lpstr>
      <vt:lpstr>Презентация PowerPoint</vt:lpstr>
      <vt:lpstr>Сюжетная линия - </vt:lpstr>
      <vt:lpstr>Однажды глухонемой дворник Герасим спасает тонущего щенка из Москвы-реки: </vt:lpstr>
      <vt:lpstr>Спасение Муму</vt:lpstr>
      <vt:lpstr>Презентация PowerPoint</vt:lpstr>
      <vt:lpstr>Презентация PowerPoint</vt:lpstr>
      <vt:lpstr>Встреча Муму с барыней </vt:lpstr>
      <vt:lpstr>Презентация PowerPoint</vt:lpstr>
      <vt:lpstr>Презентация PowerPoint</vt:lpstr>
      <vt:lpstr>Исчезновение и возвращение Муму </vt:lpstr>
      <vt:lpstr>Презентация PowerPoint</vt:lpstr>
      <vt:lpstr>Презентация PowerPoint</vt:lpstr>
      <vt:lpstr>Герасим прячет Муму </vt:lpstr>
      <vt:lpstr>Презентация PowerPoint</vt:lpstr>
      <vt:lpstr>Презентация PowerPoint</vt:lpstr>
      <vt:lpstr>Смерть собачки </vt:lpstr>
      <vt:lpstr>Презентация PowerPoint</vt:lpstr>
      <vt:lpstr>Презентация PowerPoint</vt:lpstr>
      <vt:lpstr>Возвращение Герасима в деревню </vt:lpstr>
      <vt:lpstr>Презентация PowerPoint</vt:lpstr>
      <vt:lpstr>В чем разница между героями произведения?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</cp:revision>
  <dcterms:created xsi:type="dcterms:W3CDTF">2023-11-27T07:41:31Z</dcterms:created>
  <dcterms:modified xsi:type="dcterms:W3CDTF">2023-11-27T08:20:26Z</dcterms:modified>
</cp:coreProperties>
</file>