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3" r:id="rId6"/>
    <p:sldId id="264" r:id="rId7"/>
    <p:sldId id="265" r:id="rId8"/>
    <p:sldId id="268" r:id="rId9"/>
    <p:sldId id="269" r:id="rId10"/>
    <p:sldId id="270" r:id="rId11"/>
    <p:sldId id="273" r:id="rId12"/>
    <p:sldId id="274" r:id="rId13"/>
    <p:sldId id="277" r:id="rId1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0100"/>
    <a:srgbClr val="F0CB88"/>
    <a:srgbClr val="EFC67D"/>
    <a:srgbClr val="EAB350"/>
    <a:srgbClr val="FFFFFF"/>
    <a:srgbClr val="3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9E-48C4-AA75-964918B02AC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E62-43B5-8C96-980EC8233FFC}"/>
              </c:ext>
            </c:extLst>
          </c:dPt>
          <c:dLbls>
            <c:dLbl>
              <c:idx val="0"/>
              <c:layout>
                <c:manualLayout>
                  <c:x val="-0.12793066509895754"/>
                  <c:y val="0.1719715132903103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A9E-48C4-AA75-964918B02AC2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0187120577746928"/>
                  <c:y val="-0.3442829557967752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E62-43B5-8C96-980EC8233FF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0.17</c:v>
                </c:pt>
                <c:pt idx="1">
                  <c:v>0.83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62-43B5-8C96-980EC8233FFC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91-4221-B410-F08ABA0F2301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91-4221-B410-F08ABA0F2301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891-4221-B410-F08ABA0F2301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891-4221-B410-F08ABA0F2301}"/>
              </c:ext>
            </c:extLst>
          </c:dPt>
          <c:dLbls>
            <c:dLbl>
              <c:idx val="0"/>
              <c:layout>
                <c:manualLayout>
                  <c:x val="-0.16346753792923929"/>
                  <c:y val="0.1572375443915075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891-4221-B410-F08ABA0F2301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21486890690939089"/>
                  <c:y val="-9.7381929210402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891-4221-B410-F08ABA0F2301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4389659078045258"/>
                  <c:y val="-0.2022307608177889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891-4221-B410-F08ABA0F2301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6982922571490142"/>
                  <c:y val="0.1666488603505765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891-4221-B410-F08ABA0F2301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 плохое воспитание </c:v>
                </c:pt>
                <c:pt idx="1">
                  <c:v>характер</c:v>
                </c:pt>
                <c:pt idx="2">
                  <c:v>давление</c:v>
                </c:pt>
                <c:pt idx="3">
                  <c:v>другое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0.24</c:v>
                </c:pt>
                <c:pt idx="1">
                  <c:v>0.17</c:v>
                </c:pt>
                <c:pt idx="2">
                  <c:v>0.37</c:v>
                </c:pt>
                <c:pt idx="3">
                  <c:v>0.22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A1-4819-8931-6C79AB00C84A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186096573974844E-2"/>
          <c:y val="0.71259955041311562"/>
          <c:w val="0.87526037926876643"/>
          <c:h val="0.273625411149646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2E6-4CDB-B2D6-07DA561DDDE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2E6-4CDB-B2D6-07DA561DDDE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2E6-4CDB-B2D6-07DA561DDDE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12E6-4CDB-B2D6-07DA561DDDE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профилактика</c:v>
                </c:pt>
                <c:pt idx="1">
                  <c:v>наказание 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0.41</c:v>
                </c:pt>
                <c:pt idx="1">
                  <c:v>0.34</c:v>
                </c:pt>
                <c:pt idx="3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E4-4B8F-AE62-0324C8E714CE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15404727409004"/>
          <c:y val="0.10618566303752892"/>
          <c:w val="0.27691887580574742"/>
          <c:h val="0.6386389414611950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A04-4F07-B674-C608D63B57A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A04-4F07-B674-C608D63B57AD}"/>
              </c:ext>
            </c:extLst>
          </c:dPt>
          <c:dLbls>
            <c:dLbl>
              <c:idx val="0"/>
              <c:layout>
                <c:manualLayout>
                  <c:x val="-0.15342649467240627"/>
                  <c:y val="-0.1113429238408630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2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583303351361242"/>
                  <c:y val="0.1534150109137909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 </c:v>
                </c:pt>
                <c:pt idx="1">
                  <c:v>нет 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E2A-4DED-8AC1-7B6E3FEA073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905179625984253"/>
          <c:y val="0.21271762963105131"/>
          <c:w val="0.46939640748031497"/>
          <c:h val="0.7040945679075684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06C-4725-93B8-5C2C4482F8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06C-4725-93B8-5C2C4482F8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да </c:v>
                </c:pt>
                <c:pt idx="1">
                  <c:v>нет 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0.72</c:v>
                </c:pt>
                <c:pt idx="1">
                  <c:v>0.28000000000000003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06C-4725-93B8-5C2C4482F84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70EC6-A847-4248-B4EF-D87AC12C6D31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171D4-DCB3-485F-B033-2108BC012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675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171D4-DCB3-485F-B033-2108BC01293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31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5CEF6DE-369B-8D0E-0D7C-E558D499A3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0042"/>
            <a:ext cx="12209909" cy="6847958"/>
          </a:xfrm>
          <a:prstGeom prst="rect">
            <a:avLst/>
          </a:prstGeom>
          <a:gradFill>
            <a:gsLst>
              <a:gs pos="0">
                <a:srgbClr val="EAB350"/>
              </a:gs>
              <a:gs pos="100000">
                <a:schemeClr val="bg1">
                  <a:alpha val="0"/>
                </a:schemeClr>
              </a:gs>
            </a:gsLst>
            <a:lin ang="2700000" scaled="1"/>
          </a:gradFill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E46867E6-70C8-D088-5E58-5425A9168EAD}"/>
              </a:ext>
            </a:extLst>
          </p:cNvPr>
          <p:cNvSpPr/>
          <p:nvPr userDrawn="1"/>
        </p:nvSpPr>
        <p:spPr>
          <a:xfrm>
            <a:off x="0" y="0"/>
            <a:ext cx="12207239" cy="6858000"/>
          </a:xfrm>
          <a:prstGeom prst="rect">
            <a:avLst/>
          </a:prstGeom>
          <a:gradFill>
            <a:gsLst>
              <a:gs pos="0">
                <a:srgbClr val="F0CB88"/>
              </a:gs>
              <a:gs pos="100000">
                <a:schemeClr val="bg1"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ln>
                <a:noFill/>
              </a:ln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2C1C88-666F-D8A5-C7A9-3B012CBEA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564" y="522000"/>
            <a:ext cx="8128000" cy="2387455"/>
          </a:xfrm>
        </p:spPr>
        <p:txBody>
          <a:bodyPr anchor="b">
            <a:normAutofit/>
          </a:bodyPr>
          <a:lstStyle>
            <a:lvl1pPr algn="l">
              <a:defRPr sz="7200" b="1">
                <a:solidFill>
                  <a:srgbClr val="300000"/>
                </a:solidFill>
                <a:latin typeface="+mn-lt"/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2356A5F-F35C-60E8-0110-046E38ACF2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873" y="2977213"/>
            <a:ext cx="8125691" cy="1068314"/>
          </a:xfrm>
        </p:spPr>
        <p:txBody>
          <a:bodyPr/>
          <a:lstStyle>
            <a:lvl1pPr marL="0" indent="0" algn="l">
              <a:buNone/>
              <a:defRPr sz="2400" b="1">
                <a:solidFill>
                  <a:srgbClr val="3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x-none" dirty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E90D919-5869-7742-E1CC-069755F10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A46056-D9F4-A2A9-4F92-92B0278EA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11A82B-F3EC-CF39-C715-4706129A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2910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6E8768-5AB1-C23E-5164-A298E97A1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C7440F2-7D7C-22C0-F275-E468B5F9E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49B4FB8-30F7-4360-BA6F-5548EBE77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2270E0-3227-F1A3-0AC5-2DF69D84D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E0283F9-F574-70A3-C49D-F07145DF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99827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D69F0DF-AEC9-4702-9787-435718B03E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B08B692-537B-F092-26FA-2F8FD6DC8F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29D6DD9-FF28-73AD-052C-64568A35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461A943-6763-93BE-48B7-7D59DFEFC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0262DB0-01CA-063D-4B4B-8C7F63939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3655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DF8FE0-8256-CE4B-F264-F9F868447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50100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372ED6-4602-058D-A4F7-440754A35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B45398-F028-45E5-7BC0-26F1C93C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4A5DC0-C52B-4AF1-0A02-FD9AC1733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6018D9E-CCC9-BEB7-784E-674431B3D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5965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1EBA39-796E-02BC-7B87-8DC6A0553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05CBA1F-123E-EEA8-0747-3FBFCCCEB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A4FEA35-BFFA-B11B-DE26-CFC575B2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17C1A8-F522-7CFD-D18C-C49F75F7E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CDFE67C-909C-6A16-50EC-D9706364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1842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D3CCD4-9A7B-68AC-B845-5C10C45EB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954517F-0811-7216-8331-65EFCF2342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787A856-E3BD-A38C-4BF8-1E0C5AAD2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ABFA886-94FA-4470-CC73-1324F4AB4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CACD936-67B3-6D9F-1CCF-A23BB830E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894FEB3-842E-53CB-0F2D-1BCA4235C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02715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F44ED0-9531-C04A-0D7C-9DB444214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7C5CD6E-7B49-91FE-D9B0-69E2CBCD0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83FDBC7-A384-6194-9425-8B681D17D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192C1B4-0529-DDEF-499C-1577481880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EDA5505-5A6C-3DB3-54DC-959E0EAC0B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BC3E1240-44D9-4725-9DCF-C5D44A399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AB44879-19AC-7FD5-6F84-FA3E4E69B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C194025-AD49-A4E3-0273-8E336DFF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57865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E253EB2-7831-07FD-D7D6-8B5285700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2F1A62A-EF4E-7564-6550-8B5100671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7B495B1-DAA7-8F11-C90C-A32420E54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94ED05C-5538-F792-5809-85A9A976F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8986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46624B1-A77A-8A52-9C00-F1B11340C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6AF8490-609C-8F77-A4F8-1C8EC4A6C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66A8DB1-A87F-FA69-674A-5106DAC42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8768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F8EE82-C17E-6974-2596-6B6555827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A21D444-3E03-9557-5A8A-E07A864ED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FC3BABA-ADEC-978A-4E08-AA1DC1682C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711F64B-EF2A-4313-9290-33AFD64A2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1C3242B-57EB-A5A2-8602-4F54D3E7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63B8094-F865-77A3-612B-236C25EA9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8157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A97A8F7-78B2-1C54-14FE-7DF4F366D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2740892-549A-E82B-9506-BB2F2B8E9F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82CE35F-E191-3930-9074-A4392AFF58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8CB4874-68E2-8F06-B14F-2ADD68C12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0CE2382-4466-7E91-63DB-AFDEA1C73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678B3F5-F3C5-F689-FDE9-357F2696D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4446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1E07212-48CC-4A56-3FCC-BE6FBE45687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42"/>
            <a:ext cx="12192000" cy="68525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505569-32AD-C12A-D767-FB7163C79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628" y="272765"/>
            <a:ext cx="9654309" cy="429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3F1B41F-EFC8-5014-FF04-40BA3791E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9B42D8-8E7E-1F9B-A235-130BE60D3B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C19EE-6E32-46F6-8FA9-9917390CD7F9}" type="datetimeFigureOut">
              <a:rPr lang="x-none" smtClean="0"/>
              <a:t>23.03.2023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E015D36-D6A3-91E9-0E43-89218EE69E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D26CA75-46CA-81F9-6110-4BC39715E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1F7FC-9D68-43C3-96C8-33BE307969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4980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FA02E1-8A24-91F3-EC5A-7188063DF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3283" y="644133"/>
            <a:ext cx="7345499" cy="2387455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solidFill>
                  <a:schemeClr val="tx1"/>
                </a:solidFill>
              </a:rPr>
              <a:t>«Подростковая преступность. Особенности юридической ответственности несовершеннолетних</a:t>
            </a:r>
            <a:r>
              <a:rPr lang="ru-RU" sz="3200" i="1" dirty="0"/>
              <a:t>»</a:t>
            </a:r>
            <a:endParaRPr lang="x-none" sz="3200" i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832F401-453F-21CD-9FA7-6021E4CF9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284" y="3348527"/>
            <a:ext cx="7058896" cy="1068314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Проектная работа </a:t>
            </a:r>
            <a:endParaRPr lang="x-none" sz="20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CBD2045-0CA7-C7B1-8F1A-8D8BF8AB1684}"/>
              </a:ext>
            </a:extLst>
          </p:cNvPr>
          <p:cNvSpPr txBox="1"/>
          <p:nvPr/>
        </p:nvSpPr>
        <p:spPr>
          <a:xfrm>
            <a:off x="993283" y="366190"/>
            <a:ext cx="812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imes New Roman "/>
              </a:rPr>
              <a:t>Департамент образования Администрации города Новый Уренгой </a:t>
            </a:r>
          </a:p>
          <a:p>
            <a:pPr algn="ctr"/>
            <a:r>
              <a:rPr lang="ru-RU" sz="1200" dirty="0">
                <a:latin typeface="Times New Roman "/>
              </a:rPr>
              <a:t>Муниципальные автономное общеобразовательное учреждение </a:t>
            </a:r>
          </a:p>
          <a:p>
            <a:pPr algn="ctr"/>
            <a:r>
              <a:rPr lang="ru-RU" sz="1200" dirty="0">
                <a:latin typeface="Times New Roman "/>
              </a:rPr>
              <a:t>«Средняя общеобразовательная школа №3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C47993EF-4E1E-C8BC-7087-FDC448FF4443}"/>
              </a:ext>
            </a:extLst>
          </p:cNvPr>
          <p:cNvSpPr txBox="1"/>
          <p:nvPr/>
        </p:nvSpPr>
        <p:spPr>
          <a:xfrm>
            <a:off x="3971499" y="4206656"/>
            <a:ext cx="37121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/>
              <a:t>      </a:t>
            </a:r>
            <a:r>
              <a:rPr lang="ru-RU" sz="2000" b="1" dirty="0">
                <a:latin typeface="Times New Roman "/>
              </a:rPr>
              <a:t>Выполнила</a:t>
            </a:r>
            <a:r>
              <a:rPr lang="ru-RU" sz="2000" dirty="0"/>
              <a:t>: Вербицкая Мария </a:t>
            </a:r>
          </a:p>
          <a:p>
            <a:pPr lvl="3" algn="r"/>
            <a:r>
              <a:rPr lang="ru-RU" sz="2000" dirty="0"/>
              <a:t>Ученица 9 А класса </a:t>
            </a:r>
          </a:p>
          <a:p>
            <a:pPr lvl="3" algn="r"/>
            <a:r>
              <a:rPr lang="ru-RU" sz="2000" dirty="0"/>
              <a:t>МАОУ СОШ №3</a:t>
            </a:r>
          </a:p>
          <a:p>
            <a:pPr algn="r"/>
            <a:r>
              <a:rPr lang="ru-RU" sz="2000" b="1" dirty="0">
                <a:latin typeface="Times New Roman "/>
              </a:rPr>
              <a:t>Руководитель:</a:t>
            </a:r>
            <a:r>
              <a:rPr lang="ru-RU" sz="2000" dirty="0"/>
              <a:t> Иманова Н.В</a:t>
            </a:r>
          </a:p>
        </p:txBody>
      </p:sp>
    </p:spTree>
    <p:extLst>
      <p:ext uri="{BB962C8B-B14F-4D97-AF65-F5344CB8AC3E}">
        <p14:creationId xmlns:p14="http://schemas.microsoft.com/office/powerpoint/2010/main" val="129547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55CC99-FB47-B5D0-2D0F-38698554B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Дисциплинарная ответственность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FA407A8-3591-C6CA-F805-F7369E423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5746" y="1069144"/>
            <a:ext cx="8920089" cy="4024606"/>
          </a:xfrm>
        </p:spPr>
        <p:txBody>
          <a:bodyPr/>
          <a:lstStyle/>
          <a:p>
            <a:r>
              <a:rPr lang="ru-RU" i="1" dirty="0"/>
              <a:t>Увольнение</a:t>
            </a:r>
          </a:p>
          <a:p>
            <a:r>
              <a:rPr lang="ru-RU" i="1" dirty="0"/>
              <a:t>Выговор </a:t>
            </a:r>
          </a:p>
          <a:p>
            <a:r>
              <a:rPr lang="ru-RU" i="1" dirty="0"/>
              <a:t>Замечание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0ABC1C8-DDB4-1639-BD2B-3AEA964030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009" y="744483"/>
            <a:ext cx="3709824" cy="27823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3C3932C-2AC9-D7BE-8BDF-1B53E89003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407" y="2170500"/>
            <a:ext cx="4278751" cy="284971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B12C9E5-92CC-72F8-CF96-5DE568F59C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52" y="3894028"/>
            <a:ext cx="4227145" cy="264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34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79C3BC7-C7DF-931C-00D4-A5248C2A5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338" y="154745"/>
            <a:ext cx="10515599" cy="547221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Результаты анкетирования учащихся 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9 А класса МАОУ СОШ № 3</a:t>
            </a:r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8AEABBD-CA35-8681-0812-D3FFBA500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3716" y="873778"/>
            <a:ext cx="6922477" cy="31266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 "/>
              </a:rPr>
              <a:t>Сталкивались ли вы с преступностью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="" xmlns:a16="http://schemas.microsoft.com/office/drawing/2014/main" id="{45010288-DF69-2BC3-0E1A-6431472433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8451885"/>
              </p:ext>
            </p:extLst>
          </p:nvPr>
        </p:nvGraphicFramePr>
        <p:xfrm>
          <a:off x="697338" y="2401094"/>
          <a:ext cx="5157552" cy="4204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E6A46B5-9BD2-2EF6-4626-15263366395E}"/>
              </a:ext>
            </a:extLst>
          </p:cNvPr>
          <p:cNvSpPr txBox="1"/>
          <p:nvPr/>
        </p:nvSpPr>
        <p:spPr>
          <a:xfrm>
            <a:off x="6794696" y="786333"/>
            <a:ext cx="4867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 "/>
              </a:rPr>
              <a:t>Причины подростковой преступности </a:t>
            </a:r>
          </a:p>
        </p:txBody>
      </p:sp>
      <p:graphicFrame>
        <p:nvGraphicFramePr>
          <p:cNvPr id="15" name="Диаграмма 14">
            <a:extLst>
              <a:ext uri="{FF2B5EF4-FFF2-40B4-BE49-F238E27FC236}">
                <a16:creationId xmlns="" xmlns:a16="http://schemas.microsoft.com/office/drawing/2014/main" id="{FB4BD935-3457-8214-84A4-8E81EE020C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8244726"/>
              </p:ext>
            </p:extLst>
          </p:nvPr>
        </p:nvGraphicFramePr>
        <p:xfrm>
          <a:off x="6345518" y="1326255"/>
          <a:ext cx="4867419" cy="5531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1033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23E96C-EC70-833E-1A2D-EC78E112F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311" y="545909"/>
            <a:ext cx="2934268" cy="450378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 "/>
              </a:rPr>
              <a:t>Наиболее эффективный метод борьбы 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="" xmlns:a16="http://schemas.microsoft.com/office/drawing/2014/main" id="{3166FB4A-ED29-3A89-156E-8FD32F16D5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67601"/>
              </p:ext>
            </p:extLst>
          </p:nvPr>
        </p:nvGraphicFramePr>
        <p:xfrm>
          <a:off x="2328938" y="421631"/>
          <a:ext cx="5281683" cy="3181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A3FC03C-F567-D873-03D5-BCD57772FFC5}"/>
              </a:ext>
            </a:extLst>
          </p:cNvPr>
          <p:cNvSpPr txBox="1"/>
          <p:nvPr/>
        </p:nvSpPr>
        <p:spPr>
          <a:xfrm>
            <a:off x="7610621" y="230562"/>
            <a:ext cx="3885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 "/>
              </a:rPr>
              <a:t>Знаете ли вы особенности юридической ответственности несовершеннолетних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9D4A301B-9450-7105-3BA6-6F9339A60C21}"/>
              </a:ext>
            </a:extLst>
          </p:cNvPr>
          <p:cNvSpPr txBox="1"/>
          <p:nvPr/>
        </p:nvSpPr>
        <p:spPr>
          <a:xfrm>
            <a:off x="1237198" y="3396308"/>
            <a:ext cx="4192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 "/>
              </a:rPr>
              <a:t>Считаете ли вы необходимым проведение профилактических занятий </a:t>
            </a:r>
          </a:p>
        </p:txBody>
      </p:sp>
      <p:graphicFrame>
        <p:nvGraphicFramePr>
          <p:cNvPr id="16" name="Диаграмма 15">
            <a:extLst>
              <a:ext uri="{FF2B5EF4-FFF2-40B4-BE49-F238E27FC236}">
                <a16:creationId xmlns="" xmlns:a16="http://schemas.microsoft.com/office/drawing/2014/main" id="{86867190-783E-985C-8F32-4EE6A863A9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6732369"/>
              </p:ext>
            </p:extLst>
          </p:nvPr>
        </p:nvGraphicFramePr>
        <p:xfrm>
          <a:off x="2101756" y="4285038"/>
          <a:ext cx="5508866" cy="2426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="" xmlns:a16="http://schemas.microsoft.com/office/drawing/2014/main" id="{3CACAC4C-7C8E-1CDC-D288-63ACDC2A55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8323034"/>
              </p:ext>
            </p:extLst>
          </p:nvPr>
        </p:nvGraphicFramePr>
        <p:xfrm>
          <a:off x="7038885" y="1919982"/>
          <a:ext cx="4293771" cy="3552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7030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5FFC89-E46B-B06D-CA67-EA6D377C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ВАЖНО ПОМНИТЬ!!!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2565D7B-AC7A-E581-5197-428081611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4646" y="1038173"/>
            <a:ext cx="9870831" cy="38855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Уголовная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ответственность наступает с 16 лет (особо тяжкие преступления –14 лет), административная с 16 лет. До этого возраста всю ответственность за несовершеннолетнего несут родители или законные представители.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Лучше найти хобби, чем общаться с сомнительными сверстниками на улице.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Недопустимо ни физическое, ни психологическое давление на человека.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Прежде чем что-то делать, нужно думать о последствиях этих действий.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Если в ходе общения с родителями невозможно обсудить те или иные вопросы, лучше обратиться на общероссийский детский телефон доверия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400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8 800 2000 122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B870693-B4E5-85C8-DF0C-CED1C9E0884C}"/>
              </a:ext>
            </a:extLst>
          </p:cNvPr>
          <p:cNvSpPr txBox="1"/>
          <p:nvPr/>
        </p:nvSpPr>
        <p:spPr>
          <a:xfrm>
            <a:off x="2124221" y="4825218"/>
            <a:ext cx="8454683" cy="14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228600" algn="just">
              <a:lnSpc>
                <a:spcPct val="115000"/>
              </a:lnSpc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«Дело не в том, в какую ситуацию попадает человек, — это часто от него не зависит. Дело в том, как человек выходит из этой ситуации, — это </a:t>
            </a:r>
            <a:r>
              <a:rPr lang="ru-RU" sz="2000" b="1" i="1" dirty="0"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всегда зависит только от него</a:t>
            </a:r>
            <a:r>
              <a:rPr lang="ru-RU" sz="2000" b="1" i="1" cap="all" dirty="0">
                <a:solidFill>
                  <a:srgbClr val="000000"/>
                </a:solidFill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2000" b="1" dirty="0">
              <a:effectLst/>
              <a:latin typeface="Times New Roman 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r">
              <a:lnSpc>
                <a:spcPct val="115000"/>
              </a:lnSpc>
              <a:spcAft>
                <a:spcPts val="1000"/>
              </a:spcAft>
            </a:pPr>
            <a:r>
              <a:rPr lang="ru-RU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(Анатолий Рыбаков)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46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FEFC432A-7D11-47D4-280A-D6DBBF46DA18}"/>
              </a:ext>
            </a:extLst>
          </p:cNvPr>
          <p:cNvSpPr txBox="1"/>
          <p:nvPr/>
        </p:nvSpPr>
        <p:spPr>
          <a:xfrm>
            <a:off x="2335237" y="1026942"/>
            <a:ext cx="7723163" cy="319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Подростковая преступность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одна из самых актуальных проблем современного общества, которая в наше время приобретает большие масштабы.  Эта проблема требует внимания несмотря на то, что в последние годы количество преступлений уменьшается, но эти изменения незначительны.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85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EE3FEE2-D470-968F-FE7B-85DAB3009519}"/>
              </a:ext>
            </a:extLst>
          </p:cNvPr>
          <p:cNvSpPr txBox="1"/>
          <p:nvPr/>
        </p:nvSpPr>
        <p:spPr>
          <a:xfrm>
            <a:off x="2084625" y="157685"/>
            <a:ext cx="8710753" cy="6341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Гипотеза: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низкий уровень правовой культуры – основная причина подростковой преступности.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обучающиеся 9 А класса, МАОУ СОШ № 3.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работы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исследовать причины распространения подростковой преступности, особенности ответственности несовершеннолетних за совершенные преступления и проступки.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endParaRPr lang="ru-RU" sz="24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анкетирование среди учащихся МАОУ «СОШ № 3».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Проанализировав полученные данные, предложить эффективный и доступный метод решения поставленной проблемы.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памятку для несовершеннолетних и их родителей, в которой описываются причины подростковой преступности и даются специальные рекомендации.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63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>
            <a:extLst>
              <a:ext uri="{FF2B5EF4-FFF2-40B4-BE49-F238E27FC236}">
                <a16:creationId xmlns="" xmlns:a16="http://schemas.microsoft.com/office/drawing/2014/main" id="{C2D12D6B-AAF9-D4B6-4BD2-DB0767E0F3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1" y="3411940"/>
            <a:ext cx="4230964" cy="2821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14D46C-1D23-8547-BB33-F0756F88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Преступность −</a:t>
            </a:r>
            <a:endParaRPr lang="x-none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AE505756-969D-C08C-41BB-198F001D2952}"/>
              </a:ext>
            </a:extLst>
          </p:cNvPr>
          <p:cNvSpPr txBox="1"/>
          <p:nvPr/>
        </p:nvSpPr>
        <p:spPr>
          <a:xfrm>
            <a:off x="2579077" y="701966"/>
            <a:ext cx="815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явление отклоняющегося поведения, представляющее высокую опасность для социума и потому преследуемое по закону. </a:t>
            </a:r>
            <a:endParaRPr lang="ru-RU" sz="2400" dirty="0"/>
          </a:p>
        </p:txBody>
      </p:sp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B828B21A-D14D-AE7A-45BB-17B9101A25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210" y="2716297"/>
            <a:ext cx="5385618" cy="302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6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255D80F-540D-0E01-0E37-EE9D10297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628" y="272765"/>
            <a:ext cx="9654309" cy="1815342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Причины подростковой преступности: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4FEA2E6-9334-3181-4F76-08529AB8CAC1}"/>
              </a:ext>
            </a:extLst>
          </p:cNvPr>
          <p:cNvSpPr txBox="1"/>
          <p:nvPr/>
        </p:nvSpPr>
        <p:spPr>
          <a:xfrm>
            <a:off x="2574388" y="2224585"/>
            <a:ext cx="7661433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Отсутствие должного контроля над времяпровождением и связями несовершеннолетнего со стороны родителей (90%).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Отрицательный пример членов семьи (30 - 40% от всех преступлений).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Подстрекательство взрослыми авторитетами преступной среды (30%).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Недостаточное материальное обеспечение подростков.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Длительная незанятость, отсутствие учебной деятельности.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effectLst/>
                <a:latin typeface="Times New Roman "/>
                <a:ea typeface="Calibri" panose="020F0502020204030204" pitchFamily="34" charset="0"/>
                <a:cs typeface="Times New Roman" panose="02020603050405020304" pitchFamily="18" charset="0"/>
              </a:rPr>
              <a:t>Пропаганда в литературе, искусстве, СМИ отклоняющегося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77120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14794A-E0CC-C661-13F1-8AB0DD6DA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endParaRPr lang="ru-RU" dirty="0">
              <a:latin typeface="Times New Roman 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F0AFFE3-7EC2-8AF3-0CC5-0A0EDC139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6764" y="1371464"/>
            <a:ext cx="8498058" cy="437629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юридической ответственности:</a:t>
            </a:r>
          </a:p>
          <a:p>
            <a:r>
              <a:rPr lang="ru-RU" i="1" dirty="0"/>
              <a:t>Уголовной</a:t>
            </a:r>
          </a:p>
          <a:p>
            <a:r>
              <a:rPr lang="ru-RU" i="1" dirty="0"/>
              <a:t>Административной </a:t>
            </a:r>
          </a:p>
          <a:p>
            <a:r>
              <a:rPr lang="ru-RU" i="1" dirty="0"/>
              <a:t>Гражданско-правовой </a:t>
            </a:r>
          </a:p>
          <a:p>
            <a:r>
              <a:rPr lang="ru-RU" i="1" dirty="0"/>
              <a:t>Дисциплинарной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8D5DF0B-C861-B2B7-6731-05394F4B39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357" y="3814873"/>
            <a:ext cx="4626465" cy="260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3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0E159A-1259-8C49-430B-41E68A0A0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440" y="286832"/>
            <a:ext cx="9654309" cy="46379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 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 "/>
              </a:rPr>
            </a:br>
            <a:r>
              <a:rPr lang="ru-RU" sz="3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Уголовная ответственность несовершеннолетних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DC13099-7E06-711B-C5DD-20A4CC2AF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8105" y="1294228"/>
            <a:ext cx="7427742" cy="516284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Статьи, за нарушение которых возраст уголовной ответственности снижается до 14 лет:</a:t>
            </a:r>
            <a:endParaRPr lang="ru-RU" sz="32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убийство (ст. 105);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умышленное причинение тяжкого вреда здоровью (ст. 111); умышленное причинение средней тяжести вреда здоровью (ст. 112);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изнасилование (ст. 131); насильственные действия сексуального характера (ст. 132);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кража (ст. 158), грабеж (ст. 161), разбой (ст. 162), вымогательство (ст. 163);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умышленное уничтожение или повреждение имущества при отягчающих обстоятельствах (ч. 2 ст. 167);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терроризм (ст. 205), захват заложника (ст. 206), заведомо ложное сообщение об акте терроризма (ст. 207);</a:t>
            </a:r>
          </a:p>
          <a:p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5120304-2014-29EF-AC7D-C9F44538D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06" y="1403568"/>
            <a:ext cx="3942178" cy="262599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E6875E0-4865-4AFA-258F-33E6997897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12" y="4280372"/>
            <a:ext cx="3649367" cy="243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0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7FA64A-AA51-6918-2617-F5EBD88B4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Административная ответственность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7AD1FF3-4439-FC0F-76CA-2A6271F52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9272" y="1108172"/>
            <a:ext cx="10084953" cy="3829588"/>
          </a:xfrm>
        </p:spPr>
        <p:txBody>
          <a:bodyPr>
            <a:normAutofit fontScale="77500" lnSpcReduction="20000"/>
          </a:bodyPr>
          <a:lstStyle/>
          <a:p>
            <a:r>
              <a:rPr lang="ru-RU" i="0" dirty="0">
                <a:solidFill>
                  <a:srgbClr val="000000"/>
                </a:solidFill>
                <a:effectLst/>
                <a:latin typeface="Times New Roman "/>
              </a:rPr>
              <a:t>Статья 20.1. Мелкое хулиганство</a:t>
            </a:r>
          </a:p>
          <a:p>
            <a:endParaRPr lang="ru-RU" i="0" dirty="0">
              <a:solidFill>
                <a:srgbClr val="000000"/>
              </a:solidFill>
              <a:effectLst/>
              <a:latin typeface="Times New Roman "/>
            </a:endParaRPr>
          </a:p>
          <a:p>
            <a:r>
              <a:rPr lang="ru-RU" i="0" dirty="0">
                <a:solidFill>
                  <a:srgbClr val="000000"/>
                </a:solidFill>
                <a:effectLst/>
                <a:latin typeface="Times New Roman "/>
              </a:rPr>
              <a:t>Статья 20.22. Нахождение в состоянии опьянения несовершеннолетних, потребление (распитие) ими алкогольной и спиртосодержащей продукции либо потребление ими наркотических средств или психотропных веществ, новых потенциально опасных психоактивных веществ или одурманивающих веществ</a:t>
            </a:r>
          </a:p>
          <a:p>
            <a:endParaRPr lang="ru-RU" dirty="0">
              <a:solidFill>
                <a:srgbClr val="000000"/>
              </a:solidFill>
              <a:latin typeface="Times New Roman "/>
            </a:endParaRPr>
          </a:p>
          <a:p>
            <a:r>
              <a:rPr lang="ru-RU" i="0" dirty="0">
                <a:solidFill>
                  <a:srgbClr val="000000"/>
                </a:solidFill>
                <a:effectLst/>
                <a:latin typeface="Times New Roman "/>
              </a:rPr>
              <a:t>Статья 21.5. Неисполнение гражданами обязанностей по воинскому учету</a:t>
            </a:r>
          </a:p>
          <a:p>
            <a:r>
              <a:rPr lang="ru-RU" i="0" dirty="0">
                <a:solidFill>
                  <a:srgbClr val="000000"/>
                </a:solidFill>
                <a:effectLst/>
                <a:latin typeface="Times New Roman "/>
              </a:rPr>
              <a:t>Статья 21.7. Умышленные порча или утрата документов воинского учета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0F59444-1D66-1B51-21A5-025C0FCAA2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693" y="4393087"/>
            <a:ext cx="3643952" cy="242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80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964FF7-7D7D-9C66-D682-BDD8123DB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 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 "/>
              </a:rPr>
            </a:br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"/>
              </a:rPr>
              <a:t>Гражданско-правовая ответственность несовершеннолетних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F5BE11A-B2D9-A354-81E3-104C000B9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6763" y="1382150"/>
            <a:ext cx="10705516" cy="468454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400" b="1" i="0" dirty="0">
                <a:solidFill>
                  <a:srgbClr val="000000"/>
                </a:solidFill>
                <a:effectLst/>
                <a:latin typeface="Times New Roman "/>
              </a:rPr>
              <a:t>Материальная ответственность несовершенно летних</a:t>
            </a:r>
          </a:p>
          <a:p>
            <a:pPr marL="0" indent="0">
              <a:buNone/>
            </a:pPr>
            <a:r>
              <a:rPr lang="ru-RU" sz="3400" b="1" dirty="0">
                <a:latin typeface="Times New Roman "/>
              </a:rPr>
              <a:t/>
            </a:r>
            <a:br>
              <a:rPr lang="ru-RU" sz="3400" b="1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Малолетние (до 14 лет):</a:t>
            </a:r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Ответственность несут родители , независимо от того кто совершил сделку - сам ребенок или от его</a:t>
            </a:r>
            <a:r>
              <a:rPr lang="ru-RU" dirty="0">
                <a:latin typeface="Times New Roman "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имени родители</a:t>
            </a:r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Причиненный вред подлежит возмещению </a:t>
            </a:r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Оба родителя (независимо от того, с кем живет ребенок) имеют равные права на обязанности,</a:t>
            </a:r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связанные с воспитанием. т.е. ответственность за вред. причиненный ребенком</a:t>
            </a:r>
          </a:p>
          <a:p>
            <a:pPr marL="0" indent="0">
              <a:buNone/>
            </a:pPr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Несовершеннолетние от 1 4 до 18 лет:</a:t>
            </a:r>
          </a:p>
          <a:p>
            <a:pPr marL="0" indent="0">
              <a:buNone/>
            </a:pPr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Самостоятельно несут имущественную  ответственность по сделки (ст. 26 ГК РФ)</a:t>
            </a:r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Самостоятельно несут ответственность за причиненный вред (ст. Т074 ГК РФ)</a:t>
            </a:r>
            <a:r>
              <a:rPr lang="ru-RU" dirty="0">
                <a:latin typeface="Times New Roman "/>
              </a:rPr>
              <a:t/>
            </a:r>
            <a:br>
              <a:rPr lang="ru-RU" dirty="0">
                <a:latin typeface="Times New Roman 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Times New Roman "/>
              </a:rPr>
              <a:t>Если имущества несовершеннолетнего недостаточно, тогда дополнительную ответственность несут</a:t>
            </a:r>
            <a:endParaRPr lang="ru-RU" dirty="0">
              <a:latin typeface="Times New Roman 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="" xmlns:a16="http://schemas.microsoft.com/office/drawing/2014/main" id="{757F38FC-0349-F16E-33E1-28021ACCF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87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696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585</Words>
  <Application>Microsoft Office PowerPoint</Application>
  <PresentationFormat>Широкоэкранный</PresentationFormat>
  <Paragraphs>75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Times New Roman </vt:lpstr>
      <vt:lpstr>Тема Office</vt:lpstr>
      <vt:lpstr>«Подростковая преступность. Особенности юридической ответственности несовершеннолетних»</vt:lpstr>
      <vt:lpstr>Презентация PowerPoint</vt:lpstr>
      <vt:lpstr>Презентация PowerPoint</vt:lpstr>
      <vt:lpstr>Преступность −</vt:lpstr>
      <vt:lpstr>Причины подростковой преступности: </vt:lpstr>
      <vt:lpstr> </vt:lpstr>
      <vt:lpstr> Уголовная ответственность несовершеннолетних </vt:lpstr>
      <vt:lpstr>Административная ответственность </vt:lpstr>
      <vt:lpstr> Гражданско-правовая ответственность несовершеннолетних</vt:lpstr>
      <vt:lpstr>Дисциплинарная ответственность </vt:lpstr>
      <vt:lpstr>Результаты анкетирования учащихся 9 А класса МАОУ СОШ № 3</vt:lpstr>
      <vt:lpstr>Наиболее эффективный метод борьбы </vt:lpstr>
      <vt:lpstr>ВАЖНО ПОМНИТЬ!!!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Марина Маркасьян</dc:creator>
  <cp:lastModifiedBy>Учитель</cp:lastModifiedBy>
  <cp:revision>17</cp:revision>
  <dcterms:created xsi:type="dcterms:W3CDTF">2023-02-06T21:09:25Z</dcterms:created>
  <dcterms:modified xsi:type="dcterms:W3CDTF">2023-03-23T08:06:59Z</dcterms:modified>
</cp:coreProperties>
</file>