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ink/ink4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3"/>
  </p:notesMasterIdLst>
  <p:sldIdLst>
    <p:sldId id="257" r:id="rId2"/>
    <p:sldId id="285" r:id="rId3"/>
    <p:sldId id="258" r:id="rId4"/>
    <p:sldId id="270" r:id="rId5"/>
    <p:sldId id="272" r:id="rId6"/>
    <p:sldId id="288" r:id="rId7"/>
    <p:sldId id="278" r:id="rId8"/>
    <p:sldId id="271" r:id="rId9"/>
    <p:sldId id="286" r:id="rId10"/>
    <p:sldId id="269" r:id="rId11"/>
    <p:sldId id="259" r:id="rId12"/>
    <p:sldId id="275" r:id="rId13"/>
    <p:sldId id="277" r:id="rId14"/>
    <p:sldId id="260" r:id="rId15"/>
    <p:sldId id="284" r:id="rId16"/>
    <p:sldId id="274" r:id="rId17"/>
    <p:sldId id="262" r:id="rId18"/>
    <p:sldId id="263" r:id="rId19"/>
    <p:sldId id="290" r:id="rId20"/>
    <p:sldId id="289" r:id="rId21"/>
    <p:sldId id="280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0A7"/>
    <a:srgbClr val="FF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2T06:32:33.6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2T06:32:37.06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2T06:39:36.3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551 0,'-5'2,"0"1,-1-2,1 1,-1 0,1-1,-1 0,1-1,-1 1,0-1,1 0,-8-1,2-1,0 1,-1 0,1 0,-20 2,3 5,-13 6,-15 4,-72 27,72-22,7-1,11-4,32-12,6-3,0-1,0 0,0 0,0 0,0 0,0 0,1 0,-1 0,0 0,0 1,0-1,0 0,0 0,0 0,0 0,0 0,0 0,0 0,0 0,1 0,-1 0,0 0,0 0,0 0,0 0,0 1,0-1,0 0,0 0,1 0,-1 0,0 0,0 0,0 0,0 0,0 0,0-1,0 1,1 0,-1 0,6-1,0 0,0 0,8-4,50-17,-36 12,0 2,57-11,-19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1-22T06:43:17.6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668BF0-B98F-44B2-85E5-9F42A3F64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668BF0-B98F-44B2-85E5-9F42A3F6484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08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B981F-2F96-41AA-A505-C8F0B97F37BB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ED8685B-DE90-420C-84C8-BC5B233F94AC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2F37EC6-9A79-4CA9-95BB-1D3CD77BA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16AB694-5D33-4169-823D-368F21BD1D91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850EEF5-94C1-4072-961C-97E7A7F09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C09768B-B012-406C-AD5C-8733F646C66B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78D1B15-A9F3-4820-B22D-52B7EB4C4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351DF05-049B-4920-A3FC-3365CAF07EF4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7933ACC-8945-4BF2-A9D7-EEA419A41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2CE9115-40C3-4C13-B20B-713D0C07E5BE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C11E6AA-D884-4C5D-B2C8-B411E0320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E4ECA40-50CE-4531-8C71-1D80C288B0D7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6CBA773-1E62-422E-B43C-32F27A813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EBF7739-1DD9-4CBD-A9DD-AD955AA184EC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D3419E3-E597-4541-A4F8-CA9EEB264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FDC11A9-EFA9-4B4C-A156-94EF03C9D825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69FB149-10D7-422B-BFE4-A90CE0047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911D8E1-5E7F-407C-AA24-0194F2FA301F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BEECD85-BF2C-4BCC-8054-2428FB4E3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BCCA6A0-E2B0-46FF-A6BF-08B8EEDA75BC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55978B7-5814-45B7-88B5-B1E53AF7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0A305E3-146A-4E89-9B0B-BECBD1463301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E2696E2-430C-4841-AF4B-4F49D924B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entury Schoolbook"/>
              </a:defRPr>
            </a:lvl1pPr>
          </a:lstStyle>
          <a:p>
            <a:pPr>
              <a:defRPr/>
            </a:pPr>
            <a:fld id="{72FF7E9F-FD9C-46BA-AFC3-A5566A4FA0F5}" type="datetimeFigureOut">
              <a:rPr lang="ru-RU"/>
              <a:pPr>
                <a:defRPr/>
              </a:pPr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Schoolbook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entury Schoolbook"/>
              </a:defRPr>
            </a:lvl1pPr>
          </a:lstStyle>
          <a:p>
            <a:pPr>
              <a:defRPr/>
            </a:pPr>
            <a:fld id="{B1274E9D-6B0E-4B49-BBD1-B793581D2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hyperlink" Target="http://school-collection.edu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55.carguru.ru/37/14/41437/8/1136808/6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4.xml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ustomXml" Target="../ink/ink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838200"/>
            <a:ext cx="5257800" cy="2209800"/>
          </a:xfrm>
        </p:spPr>
        <p:txBody>
          <a:bodyPr/>
          <a:lstStyle/>
          <a:p>
            <a:r>
              <a:rPr lang="ru-RU" b="1" i="1">
                <a:solidFill>
                  <a:srgbClr val="C00000"/>
                </a:solidFill>
                <a:latin typeface="Verdana" pitchFamily="34" charset="0"/>
              </a:rPr>
              <a:t>Деепричастие </a:t>
            </a:r>
            <a:br>
              <a:rPr lang="ru-RU" b="1" i="1">
                <a:solidFill>
                  <a:srgbClr val="C00000"/>
                </a:solidFill>
                <a:latin typeface="Verdana" pitchFamily="34" charset="0"/>
              </a:rPr>
            </a:br>
            <a:r>
              <a:rPr lang="ru-RU" b="1" i="1">
                <a:solidFill>
                  <a:srgbClr val="C00000"/>
                </a:solidFill>
                <a:latin typeface="Verdana" pitchFamily="34" charset="0"/>
              </a:rPr>
              <a:t>как часть речи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828800" y="3352800"/>
            <a:ext cx="5562600" cy="923330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Автор презентации – учитель русского языка и литературы МАОУ  СОШ № 32»  </a:t>
            </a:r>
            <a:r>
              <a:rPr lang="ru-RU" b="1" dirty="0" err="1">
                <a:solidFill>
                  <a:srgbClr val="0000FF"/>
                </a:solidFill>
              </a:rPr>
              <a:t>Коробенкова</a:t>
            </a:r>
            <a:r>
              <a:rPr lang="ru-RU" b="1" dirty="0">
                <a:solidFill>
                  <a:srgbClr val="0000FF"/>
                </a:solidFill>
              </a:rPr>
              <a:t> Наталья Николаевна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2286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2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Грамматические признаки</a:t>
            </a:r>
          </a:p>
          <a:p>
            <a:pPr algn="l">
              <a:spcBef>
                <a:spcPct val="50000"/>
              </a:spcBef>
              <a:defRPr/>
            </a:pPr>
            <a:r>
              <a:rPr lang="ru-RU" sz="32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деепричастий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914400" y="1752600"/>
            <a:ext cx="3352800" cy="1143000"/>
          </a:xfrm>
          <a:prstGeom prst="downArrowCallout">
            <a:avLst>
              <a:gd name="adj1" fmla="val 73333"/>
              <a:gd name="adj2" fmla="val 73333"/>
              <a:gd name="adj3" fmla="val 16667"/>
              <a:gd name="adj4" fmla="val 66667"/>
            </a:avLst>
          </a:prstGeom>
          <a:solidFill>
            <a:srgbClr val="E3E0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5181600" y="1828800"/>
            <a:ext cx="3352800" cy="1143000"/>
          </a:xfrm>
          <a:prstGeom prst="downArrowCallout">
            <a:avLst>
              <a:gd name="adj1" fmla="val 73333"/>
              <a:gd name="adj2" fmla="val 73333"/>
              <a:gd name="adj3" fmla="val 16667"/>
              <a:gd name="adj4" fmla="val 66667"/>
            </a:avLst>
          </a:prstGeom>
          <a:solidFill>
            <a:srgbClr val="E3E0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90600" y="2057400"/>
            <a:ext cx="3048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800" b="1" i="1">
                <a:latin typeface="Verdana" pitchFamily="34" charset="0"/>
              </a:rPr>
              <a:t>Глагольные 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486400" y="2057400"/>
            <a:ext cx="2895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800" b="1" i="1">
                <a:latin typeface="Verdana" pitchFamily="34" charset="0"/>
              </a:rPr>
              <a:t>Наречные 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57200" y="3048000"/>
            <a:ext cx="3886200" cy="2586038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ru-RU" i="1">
                <a:latin typeface="Verdana" pitchFamily="34" charset="0"/>
              </a:rPr>
              <a:t>Образуются только от глаголов (улыбаться – улыбаясь, глядеть - глядя)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ru-RU" i="1">
                <a:latin typeface="Verdana" pitchFamily="34" charset="0"/>
              </a:rPr>
              <a:t>Вид (выглядывая – несов.в.; выглянув – сов.в.)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ru-RU" i="1">
                <a:latin typeface="Verdana" pitchFamily="34" charset="0"/>
              </a:rPr>
              <a:t>Имеют зависимые слова (падать на землю – падая на землю)</a:t>
            </a:r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5410200" y="35814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800600" y="3048000"/>
            <a:ext cx="3886200" cy="2862263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ru-RU" i="1">
                <a:latin typeface="Verdana" pitchFamily="34" charset="0"/>
              </a:rPr>
              <a:t>Неизменяемость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ru-RU" i="1">
                <a:latin typeface="Verdana" pitchFamily="34" charset="0"/>
              </a:rPr>
              <a:t>Синтаксическая роль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endParaRPr lang="ru-RU" i="1">
              <a:latin typeface="Verdana" pitchFamily="34" charset="0"/>
            </a:endParaRP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ru-RU" i="1">
                <a:latin typeface="Verdana" pitchFamily="34" charset="0"/>
              </a:rPr>
              <a:t>  Рассказывает улыбаясь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endParaRPr lang="ru-RU" i="1">
              <a:latin typeface="Verdana" pitchFamily="34" charset="0"/>
            </a:endParaRP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ru-RU" i="1">
                <a:latin typeface="Verdana" pitchFamily="34" charset="0"/>
              </a:rPr>
              <a:t>  Рассказывает с улыбкой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endParaRPr lang="ru-RU" i="1">
              <a:latin typeface="Verdana" pitchFamily="34" charset="0"/>
            </a:endParaRP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V="1">
            <a:off x="6781800" y="4572000"/>
            <a:ext cx="12192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V="1">
            <a:off x="6705600" y="5410200"/>
            <a:ext cx="1371600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6553200" y="3733800"/>
            <a:ext cx="708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Как?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6477000" y="4572000"/>
            <a:ext cx="708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Как?</a:t>
            </a:r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 flipH="1" flipV="1">
            <a:off x="6019800" y="4114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 flipV="1">
            <a:off x="5943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5943600" y="4876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6019800" y="4114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7391400" y="4114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6" grpId="0" animBg="1"/>
      <p:bldP spid="21519" grpId="0" animBg="1"/>
      <p:bldP spid="21520" grpId="0" animBg="1"/>
      <p:bldP spid="21521" grpId="0"/>
      <p:bldP spid="21523" grpId="0"/>
      <p:bldP spid="21525" grpId="0" animBg="1"/>
      <p:bldP spid="21526" grpId="0" animBg="1"/>
      <p:bldP spid="21527" grpId="0" animBg="1"/>
      <p:bldP spid="21528" grpId="0" animBg="1"/>
      <p:bldP spid="21529" grpId="0" animBg="1"/>
      <p:bldP spid="215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2"/>
                </a:solidFill>
                <a:latin typeface="Verdana" pitchFamily="34" charset="0"/>
              </a:rPr>
              <a:t>Выводы</a:t>
            </a:r>
          </a:p>
        </p:txBody>
      </p:sp>
      <p:sp>
        <p:nvSpPr>
          <p:cNvPr id="23555" name="Rectangle 16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b="1" i="1" dirty="0">
                <a:latin typeface="Verdana" pitchFamily="34" charset="0"/>
              </a:rPr>
              <a:t>Деепричастие – самостоятельная часть речи, которая обозначает добавочное действие при основном, выраженном глаголом.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b="1" i="1" dirty="0">
                <a:latin typeface="Verdana" pitchFamily="34" charset="0"/>
              </a:rPr>
              <a:t>Деепричастие не изменяется. Деепричастия бывают совершенного и несовершенного вида.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b="1" i="1" dirty="0">
                <a:latin typeface="Verdana" pitchFamily="34" charset="0"/>
              </a:rPr>
              <a:t>В предложении деепричастие является обстоятельством.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  <a:t>Употребление деепричастий </a:t>
            </a:r>
            <a:b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</a:br>
            <a: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  <a:t>в речи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 flipH="1" flipV="1">
            <a:off x="2057399" y="2285996"/>
            <a:ext cx="45719" cy="45719"/>
          </a:xfrm>
        </p:spPr>
        <p:txBody>
          <a:bodyPr rtlCol="0">
            <a:normAutofit fontScale="250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i="1" dirty="0"/>
          </a:p>
        </p:txBody>
      </p:sp>
      <p:sp>
        <p:nvSpPr>
          <p:cNvPr id="24580" name="Text Box 15"/>
          <p:cNvSpPr txBox="1">
            <a:spLocks noChangeArrowheads="1"/>
          </p:cNvSpPr>
          <p:nvPr/>
        </p:nvSpPr>
        <p:spPr bwMode="auto">
          <a:xfrm>
            <a:off x="228600" y="5029200"/>
            <a:ext cx="685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b="1">
                <a:solidFill>
                  <a:schemeClr val="tx2"/>
                </a:solidFill>
              </a:rPr>
              <a:t>Прочитайте отрывок из сказки-были М.М.Пришвина. </a:t>
            </a:r>
          </a:p>
          <a:p>
            <a:pPr algn="l"/>
            <a:r>
              <a:rPr lang="ru-RU" sz="2000" b="1">
                <a:solidFill>
                  <a:schemeClr val="tx2"/>
                </a:solidFill>
              </a:rPr>
              <a:t>Какими средствами языка создается яркое, образное описание сросшихся деревьев?</a:t>
            </a: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152400" y="4724400"/>
            <a:ext cx="6858000" cy="1384300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 i="1" dirty="0">
                <a:solidFill>
                  <a:schemeClr val="hlink"/>
                </a:solidFill>
                <a:latin typeface="Verdana" pitchFamily="34" charset="0"/>
              </a:rPr>
              <a:t>Функция деепричастия в речи – дописывать, дорисовывать основное действие.</a:t>
            </a:r>
          </a:p>
        </p:txBody>
      </p:sp>
      <p:pic>
        <p:nvPicPr>
          <p:cNvPr id="13329" name="Picture 19" descr="&amp;Scy;&amp;rcy;&amp;ocy;&amp;scy;&amp;shcy;&amp;icy;&amp;iecy;&amp;scy;&amp;yacy; &amp;dcy;&amp;iecy;&amp;rcy;&amp;iecy;&amp;vcy;&amp;softcy;&amp;yacy;. &amp;CHcy;&amp;iecy;&amp;mcy; &amp;ocy;&amp;tcy;&amp;lcy;&amp;icy;&amp;chcy;&amp;acy;&amp;iecy;&amp;tcy;&amp;scy;&amp;yacy; &amp;fcy;&amp;ocy;&amp;tcy;&amp;ocy;&amp;gcy;&amp;rcy;&amp;acy;&amp;fcy;&amp;icy;&amp;yacy; &amp;ocy;&amp;tcy; &amp;ocy;&amp;pcy;&amp;icy;&amp;scy;&amp;acy;&amp;ncy;&amp;icy;&amp;yacy; &amp;iecy;&amp;lcy;&amp;icy; &amp;icy; &amp;scy;&amp;ocy;&amp;scy;&amp;ncy;&amp;ycy;, &amp;dcy;&amp;acy;&amp;ncy;&amp;ncy;&amp;ocy;&amp;gcy;&amp;ocy; &amp;Pcy;&amp;rcy;&amp;icy;&amp;shcy;&amp;vcy;&amp;icy;&amp;ncy;&amp;ycy;&amp;mcy;?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6096000" y="1600200"/>
            <a:ext cx="2324100" cy="2705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229600" cy="4525963"/>
          </a:xfrm>
        </p:spPr>
        <p:txBody>
          <a:bodyPr/>
          <a:lstStyle/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b="1" i="1" dirty="0">
                <a:latin typeface="Verdana" pitchFamily="34" charset="0"/>
              </a:rPr>
              <a:t>Торопиться, торопит, торопясь, торопившийся.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endParaRPr lang="ru-RU" sz="2800" b="1" i="1" dirty="0">
              <a:latin typeface="Verdana" pitchFamily="34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b="1" i="1" dirty="0">
                <a:latin typeface="Verdana" pitchFamily="34" charset="0"/>
              </a:rPr>
              <a:t>Дождаться, дождавшись, дождавшийся, дожидается.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endParaRPr lang="ru-RU" sz="2800" b="1" i="1" dirty="0">
              <a:latin typeface="Verdana" pitchFamily="34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b="1" i="1" dirty="0">
                <a:latin typeface="Verdana" pitchFamily="34" charset="0"/>
              </a:rPr>
              <a:t>Передвинуть, передвинувшийся, передвигающийся, передвигая. 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762000" y="304800"/>
            <a:ext cx="61150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  <a:t>Среди данных слов найдите </a:t>
            </a:r>
          </a:p>
          <a:p>
            <a:pPr algn="l"/>
            <a: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  <a:t>деепричастия</a:t>
            </a:r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V="1">
            <a:off x="5334000" y="1752600"/>
            <a:ext cx="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3200400" y="3200400"/>
            <a:ext cx="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4876800" y="5105400"/>
            <a:ext cx="0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3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animBg="1"/>
      <p:bldP spid="53255" grpId="0" animBg="1"/>
      <p:bldP spid="532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chemeClr val="accent2"/>
                </a:solidFill>
                <a:latin typeface="Verdana" pitchFamily="34" charset="0"/>
              </a:rPr>
              <a:t>Выпишите предложения, в которых употреблены деепричастия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Мать сидела, откинувшись в кресле.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Брат склонил голову и писал что-то.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Я открыл окно и залюбовался видом.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Выйдя из дома, человек направился к машине.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Человек, вышедший из дома, направился к машине.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Берега, окружающие озеро, густо поросли камышом.</a:t>
            </a:r>
          </a:p>
          <a:p>
            <a:pPr marL="533400" indent="-5334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800" i="1" dirty="0">
                <a:latin typeface="Verdana" pitchFamily="34" charset="0"/>
              </a:rPr>
              <a:t>Разложив игры, дети сели в кружок.</a:t>
            </a:r>
          </a:p>
        </p:txBody>
      </p:sp>
      <p:sp>
        <p:nvSpPr>
          <p:cNvPr id="9" name="Пятно 1 8"/>
          <p:cNvSpPr/>
          <p:nvPr/>
        </p:nvSpPr>
        <p:spPr>
          <a:xfrm rot="19837261">
            <a:off x="147612" y="1243921"/>
            <a:ext cx="611187" cy="762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152400" y="2667000"/>
            <a:ext cx="685800" cy="6858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228600" y="5181600"/>
            <a:ext cx="609600" cy="762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chemeClr val="accent2"/>
                </a:solidFill>
                <a:latin typeface="Verdana" pitchFamily="34" charset="0"/>
              </a:rPr>
              <a:t>Найдите лишнее деепричастие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33400" y="1143000"/>
            <a:ext cx="7924800" cy="4530725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Times New Roman" pitchFamily="18" charset="0"/>
              <a:buAutoNum type="arabicParenR"/>
              <a:defRPr/>
            </a:pPr>
            <a:r>
              <a:rPr lang="ru-RU" b="1" dirty="0">
                <a:latin typeface="Verdana" pitchFamily="34" charset="0"/>
              </a:rPr>
              <a:t>Нахлынув, растаяв, колдуя, загоревшись.</a:t>
            </a: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Times New Roman" pitchFamily="18" charset="0"/>
              <a:buAutoNum type="arabicParenR"/>
              <a:defRPr/>
            </a:pPr>
            <a:r>
              <a:rPr lang="ru-RU" b="1" dirty="0">
                <a:latin typeface="Verdana" pitchFamily="34" charset="0"/>
              </a:rPr>
              <a:t>Нахмурившись, встречаясь, приняв, заблудившись.</a:t>
            </a: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Times New Roman" pitchFamily="18" charset="0"/>
              <a:buAutoNum type="arabicParenR"/>
              <a:defRPr/>
            </a:pPr>
            <a:r>
              <a:rPr lang="ru-RU" b="1" dirty="0">
                <a:latin typeface="Verdana" pitchFamily="34" charset="0"/>
              </a:rPr>
              <a:t>Гуляя, взлетая, касаясь, посвятив. </a:t>
            </a:r>
          </a:p>
        </p:txBody>
      </p:sp>
      <p:cxnSp>
        <p:nvCxnSpPr>
          <p:cNvPr id="7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5943600" y="1828800"/>
            <a:ext cx="0" cy="0"/>
          </a:xfrm>
          <a:prstGeom prst="line">
            <a:avLst/>
          </a:prstGeom>
          <a:noFill/>
          <a:ln w="6350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>
            <a:off x="1219200" y="5410200"/>
            <a:ext cx="0" cy="0"/>
          </a:xfrm>
          <a:prstGeom prst="line">
            <a:avLst/>
          </a:prstGeom>
          <a:noFill/>
          <a:ln w="6350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10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5029200" y="3276600"/>
            <a:ext cx="0" cy="0"/>
          </a:xfrm>
          <a:prstGeom prst="line">
            <a:avLst/>
          </a:prstGeom>
          <a:noFill/>
          <a:ln w="63500" algn="ctr">
            <a:solidFill>
              <a:srgbClr val="C00000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Собери пословицы, укажи в них деепричастия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8600" y="1600200"/>
            <a:ext cx="4572000" cy="4530725"/>
          </a:xfrm>
        </p:spPr>
        <p:txBody>
          <a:bodyPr/>
          <a:lstStyle/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Не зная броду,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Трус хвастает уходя,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Не замочив руки,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Зная сердце змеи,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Говорить не думая –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Кто не подумав говорит,</a:t>
            </a:r>
          </a:p>
          <a:p>
            <a:pPr marL="268288" indent="-268288">
              <a:buClr>
                <a:schemeClr val="tx1"/>
              </a:buClr>
              <a:buSzPct val="80000"/>
              <a:buFont typeface="Wingdings" pitchFamily="2" charset="2"/>
              <a:buAutoNum type="arabicParenR"/>
            </a:pPr>
            <a:r>
              <a:rPr lang="ru-RU" sz="2400" i="1" dirty="0"/>
              <a:t>Не развязав мешок,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72000" y="1600200"/>
            <a:ext cx="441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не умоешься.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не узнаешь, что в нем.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тот вечно вздор твердит.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что стрелять не целясь.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не суйся в воду.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а смелый – возвращаясь.</a:t>
            </a:r>
          </a:p>
          <a:p>
            <a:pPr>
              <a:buFont typeface="Wingdings" pitchFamily="2" charset="2"/>
              <a:buNone/>
            </a:pPr>
            <a:r>
              <a:rPr lang="ru-RU" sz="2400" i="1" dirty="0">
                <a:solidFill>
                  <a:srgbClr val="0000FF"/>
                </a:solidFill>
              </a:rPr>
              <a:t>бог лишил её ног.</a:t>
            </a:r>
          </a:p>
          <a:p>
            <a:pPr>
              <a:buFont typeface="Wingdings" pitchFamily="2" charset="2"/>
              <a:buNone/>
            </a:pPr>
            <a:endParaRPr lang="ru-RU" sz="2400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00538 0.1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-0.00555 L -0.00086 0.319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00382 0.194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00191 0.063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22222E-6 L -0.00104 -0.255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2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0191 -0.252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2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L -0.00052 -0.19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Можно ли так говорить?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229600" cy="3886200"/>
          </a:xfrm>
        </p:spPr>
        <p:txBody>
          <a:bodyPr/>
          <a:lstStyle/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400" b="1" i="1" dirty="0">
                <a:latin typeface="Verdana" pitchFamily="34" charset="0"/>
              </a:rPr>
              <a:t>Идя из школы, пошел дождь.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endParaRPr lang="ru-RU" sz="2400" b="1" i="1" dirty="0">
              <a:latin typeface="Verdana" pitchFamily="34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400" b="1" i="1" dirty="0">
                <a:latin typeface="Verdana" pitchFamily="34" charset="0"/>
              </a:rPr>
              <a:t>Возвращаясь домой, меня застала гроза.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endParaRPr lang="ru-RU" sz="2400" b="1" i="1" dirty="0">
              <a:latin typeface="Verdana" pitchFamily="34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400" b="1" i="1" dirty="0">
                <a:latin typeface="Verdana" pitchFamily="34" charset="0"/>
              </a:rPr>
              <a:t>Включив телевизор, он показывал футбольный матч. </a:t>
            </a: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endParaRPr lang="ru-RU" sz="2400" b="1" i="1" dirty="0">
              <a:latin typeface="Verdana" pitchFamily="34" charset="0"/>
            </a:endParaRPr>
          </a:p>
          <a:p>
            <a:pPr marL="533400" indent="-533400">
              <a:buClr>
                <a:schemeClr val="tx1"/>
              </a:buClr>
              <a:buFont typeface="Wingdings" pitchFamily="2" charset="2"/>
              <a:buAutoNum type="arabicParenR"/>
            </a:pPr>
            <a:r>
              <a:rPr lang="ru-RU" sz="2400" b="1" i="1" dirty="0">
                <a:latin typeface="Verdana" pitchFamily="34" charset="0"/>
              </a:rPr>
              <a:t>Открывая книгу, из неё выпал листок.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4876800"/>
            <a:ext cx="6477000" cy="1200150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 dirty="0">
                <a:solidFill>
                  <a:schemeClr val="hlink"/>
                </a:solidFill>
                <a:latin typeface="Verdana" pitchFamily="34" charset="0"/>
              </a:rPr>
              <a:t>Основное действие и добавочное действие относятся к одному и тому же лицу.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build="p"/>
      <p:bldP spid="143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Итоги урока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/>
              <a:defRPr/>
            </a:pPr>
            <a:r>
              <a:rPr lang="ru-RU" sz="2250" b="1" i="1" dirty="0">
                <a:latin typeface="Verdana" pitchFamily="34" charset="0"/>
              </a:rPr>
              <a:t>Самостоятельная часть речи, обозначающая добавочное действие, называется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2"/>
              <a:defRPr/>
            </a:pPr>
            <a:r>
              <a:rPr lang="ru-RU" sz="2250" b="1" i="1" dirty="0">
                <a:latin typeface="Verdana" pitchFamily="34" charset="0"/>
              </a:rPr>
              <a:t>Деепричастие отвечает на вопросы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3"/>
              <a:defRPr/>
            </a:pPr>
            <a:r>
              <a:rPr lang="ru-RU" sz="2250" b="1" i="1" dirty="0">
                <a:latin typeface="Verdana" pitchFamily="34" charset="0"/>
              </a:rPr>
              <a:t>Деепричастие образуется от … с помощью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3"/>
              <a:defRPr/>
            </a:pPr>
            <a:r>
              <a:rPr lang="ru-RU" sz="2250" b="1" i="1" dirty="0">
                <a:latin typeface="Verdana" pitchFamily="34" charset="0"/>
              </a:rPr>
              <a:t>Деепричастие имеет признаки … и признаки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3"/>
              <a:defRPr/>
            </a:pPr>
            <a:r>
              <a:rPr lang="ru-RU" sz="2250" b="1" i="1" dirty="0">
                <a:latin typeface="Verdana" pitchFamily="34" charset="0"/>
              </a:rPr>
              <a:t>Подчеркивается в предложении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3"/>
              <a:defRPr/>
            </a:pPr>
            <a:r>
              <a:rPr lang="ru-RU" sz="2250" b="1" i="1" dirty="0">
                <a:latin typeface="Verdana" pitchFamily="34" charset="0"/>
              </a:rPr>
              <a:t>Вопрос к деепричастию задается от …</a:t>
            </a:r>
          </a:p>
          <a:p>
            <a:pPr marL="457200" indent="-4572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AutoNum type="arabicParenR" startAt="3"/>
              <a:defRPr/>
            </a:pPr>
            <a:endParaRPr lang="ru-RU" sz="2400" b="1" i="1" dirty="0">
              <a:latin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990599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3434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Я ЗНАЮ…</a:t>
            </a:r>
          </a:p>
          <a:p>
            <a:r>
              <a:rPr lang="ru-RU" dirty="0" smtClean="0"/>
              <a:t> </a:t>
            </a:r>
            <a:r>
              <a:rPr lang="ru-RU" dirty="0" smtClean="0"/>
              <a:t>Я УМЕЮ…</a:t>
            </a:r>
          </a:p>
          <a:p>
            <a:r>
              <a:rPr lang="ru-RU" dirty="0" smtClean="0"/>
              <a:t> </a:t>
            </a:r>
            <a:r>
              <a:rPr lang="ru-RU" dirty="0" smtClean="0"/>
              <a:t>Я ПОНЯЛ(А)…</a:t>
            </a:r>
          </a:p>
          <a:p>
            <a:r>
              <a:rPr lang="ru-RU" dirty="0" smtClean="0"/>
              <a:t> </a:t>
            </a:r>
            <a:r>
              <a:rPr lang="ru-RU" dirty="0" smtClean="0"/>
              <a:t>Я УБЕДИЛСЯ(ЛАСЬ)…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itchFamily="34" charset="0"/>
              </a:rPr>
              <a:t>Задачи урока:</a:t>
            </a:r>
            <a:br>
              <a:rPr lang="ru-RU" sz="3200" b="1" dirty="0" smtClean="0">
                <a:solidFill>
                  <a:srgbClr val="FF0000"/>
                </a:solidFill>
                <a:latin typeface="Verdana" pitchFamily="34" charset="0"/>
              </a:rPr>
            </a:br>
            <a:endParaRPr lang="ru-RU" sz="3200" b="1" i="1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90600"/>
            <a:ext cx="8077200" cy="4530725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b="1" dirty="0">
              <a:latin typeface="Verdana" pitchFamily="34" charset="0"/>
            </a:endParaRPr>
          </a:p>
          <a:p>
            <a:r>
              <a:rPr lang="ru-RU" sz="2400" i="1" u="sng" dirty="0" smtClean="0"/>
              <a:t>Знать:</a:t>
            </a:r>
            <a:endParaRPr lang="ru-RU" sz="2400" dirty="0" smtClean="0"/>
          </a:p>
          <a:p>
            <a:r>
              <a:rPr lang="ru-RU" sz="2400" dirty="0" smtClean="0"/>
              <a:t>1) что такое деепричастие; основные признаки деепричастия; типичные суффиксы деепричастий;</a:t>
            </a:r>
          </a:p>
          <a:p>
            <a:r>
              <a:rPr lang="ru-RU" sz="2400" dirty="0" smtClean="0"/>
              <a:t>2) признаки глагола и наречия, свойственные деепричастию.</a:t>
            </a:r>
          </a:p>
          <a:p>
            <a:r>
              <a:rPr lang="ru-RU" sz="2400" i="1" u="sng" dirty="0" smtClean="0"/>
              <a:t>Уметь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1) отличать деепричастие от причастия;</a:t>
            </a:r>
          </a:p>
          <a:p>
            <a:r>
              <a:rPr lang="ru-RU" sz="2400" dirty="0" smtClean="0"/>
              <a:t>2) разграничивать основное и добавочное действие;</a:t>
            </a:r>
          </a:p>
          <a:p>
            <a:r>
              <a:rPr lang="ru-RU" sz="2400" dirty="0" smtClean="0"/>
              <a:t>3) опознавать деепричастия по значению, вопросу, типичным суффиксам и морфологическим признакам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1066799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7924800" cy="4343400"/>
          </a:xfrm>
        </p:spPr>
        <p:txBody>
          <a:bodyPr/>
          <a:lstStyle/>
          <a:p>
            <a:r>
              <a:rPr lang="ru-RU" dirty="0" smtClean="0"/>
              <a:t>Напишите фразеологизмы, в которых встречаются деепричастия.</a:t>
            </a:r>
          </a:p>
          <a:p>
            <a:r>
              <a:rPr lang="ru-RU" dirty="0" err="1" smtClean="0"/>
              <a:t>Упр</a:t>
            </a:r>
            <a:r>
              <a:rPr lang="ru-RU" smtClean="0"/>
              <a:t>  187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solidFill>
                  <a:schemeClr val="accent2"/>
                </a:solidFill>
                <a:latin typeface="Verdana" pitchFamily="34" charset="0"/>
              </a:rPr>
              <a:t>Использованная литература 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/>
              <a:t>Богданова Г.А. Уроки русского языка: 7 кл.: Кн. для учителя: Из опыта работы. – М.: Просвещение, 1987</a:t>
            </a:r>
          </a:p>
          <a:p>
            <a:pPr>
              <a:buFont typeface="Wingdings" pitchFamily="2" charset="2"/>
              <a:buChar char="Ø"/>
            </a:pPr>
            <a:r>
              <a:rPr lang="ru-RU" sz="1800"/>
              <a:t>Горашова Н.Г. Поурочное планирование по русскому языку. – М.: Экзамен, 2007</a:t>
            </a:r>
          </a:p>
          <a:p>
            <a:pPr>
              <a:buFont typeface="Wingdings" pitchFamily="2" charset="2"/>
              <a:buChar char="Ø"/>
            </a:pPr>
            <a:r>
              <a:rPr lang="ru-RU" sz="1800"/>
              <a:t>Контрольно-измерительные материалы. Русский язык: 7 класс/ Сост.Н.В.Егорова. – М.: ВАКО, 2012</a:t>
            </a:r>
          </a:p>
          <a:p>
            <a:pPr>
              <a:buFont typeface="Wingdings" pitchFamily="2" charset="2"/>
              <a:buChar char="Ø"/>
            </a:pPr>
            <a:r>
              <a:rPr lang="en-US" sz="1800">
                <a:hlinkClick r:id="rId2"/>
              </a:rPr>
              <a:t>http://school-collection.edu.ru/</a:t>
            </a:r>
            <a:endParaRPr lang="ru-RU" sz="1800"/>
          </a:p>
          <a:p>
            <a:pPr>
              <a:buFont typeface="Wingdings" pitchFamily="2" charset="2"/>
              <a:buChar char="Ø"/>
            </a:pPr>
            <a:r>
              <a:rPr lang="en-US" sz="1800">
                <a:hlinkClick r:id="rId3"/>
              </a:rPr>
              <a:t>http://elenaranko.ucoz.ru/</a:t>
            </a:r>
            <a:endParaRPr lang="ru-RU" sz="1800"/>
          </a:p>
          <a:p>
            <a:pPr>
              <a:buFont typeface="Wingdings" pitchFamily="2" charset="2"/>
              <a:buChar char="Ø"/>
            </a:pPr>
            <a:r>
              <a:rPr lang="en-US" sz="1800">
                <a:hlinkClick r:id="rId4"/>
              </a:rPr>
              <a:t>http://i55.carguru.ru/37/14/41437/8/1136808/6.png</a:t>
            </a:r>
            <a:endParaRPr lang="ru-RU" sz="1800"/>
          </a:p>
          <a:p>
            <a:pPr>
              <a:buFont typeface="Wingdings" pitchFamily="2" charset="2"/>
              <a:buChar char="Ø"/>
            </a:pPr>
            <a:endParaRPr lang="ru-RU" sz="1800"/>
          </a:p>
          <a:p>
            <a:pPr>
              <a:buFont typeface="Wingdings" pitchFamily="2" charset="2"/>
              <a:buChar char="Ø"/>
            </a:pPr>
            <a:endParaRPr lang="ru-RU" sz="18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Орфографическая</a:t>
            </a:r>
            <a:r>
              <a:rPr lang="ru-RU" sz="3200" b="1" dirty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разминка</a:t>
            </a:r>
          </a:p>
        </p:txBody>
      </p:sp>
      <p:sp>
        <p:nvSpPr>
          <p:cNvPr id="4099" name="Rectangle 14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305800" cy="4530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/>
              <a:t> </a:t>
            </a:r>
            <a:r>
              <a:rPr lang="ru-RU" sz="2800" i="1" dirty="0">
                <a:latin typeface="Verdana" pitchFamily="34" charset="0"/>
              </a:rPr>
              <a:t>Запишите слова, вставляя пропущенные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i="1" dirty="0">
                <a:latin typeface="Verdana" pitchFamily="34" charset="0"/>
              </a:rPr>
              <a:t>буквы. Укажите части речи. </a:t>
            </a:r>
            <a:endParaRPr lang="ru-RU" sz="2800" dirty="0">
              <a:latin typeface="Verdana" pitchFamily="34" charset="0"/>
            </a:endParaRPr>
          </a:p>
          <a:p>
            <a:pPr marL="0" indent="54000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>
                <a:latin typeface="Verdana" pitchFamily="34" charset="0"/>
              </a:rPr>
              <a:t> </a:t>
            </a:r>
            <a:r>
              <a:rPr lang="ru-RU" sz="2400" b="1" dirty="0">
                <a:latin typeface="Verdana" pitchFamily="34" charset="0"/>
              </a:rPr>
              <a:t>Св..</a:t>
            </a:r>
            <a:r>
              <a:rPr lang="ru-RU" sz="2400" b="1" dirty="0" err="1">
                <a:latin typeface="Verdana" pitchFamily="34" charset="0"/>
              </a:rPr>
              <a:t>сающие</a:t>
            </a:r>
            <a:r>
              <a:rPr lang="ru-RU" sz="2400" b="1" dirty="0">
                <a:latin typeface="Verdana" pitchFamily="34" charset="0"/>
              </a:rPr>
              <a:t> гирлянды, </a:t>
            </a:r>
            <a:r>
              <a:rPr lang="ru-RU" sz="2400" b="1" dirty="0" err="1">
                <a:latin typeface="Verdana" pitchFamily="34" charset="0"/>
              </a:rPr>
              <a:t>отр</a:t>
            </a:r>
            <a:r>
              <a:rPr lang="ru-RU" sz="2400" b="1" dirty="0">
                <a:latin typeface="Verdana" pitchFamily="34" charset="0"/>
              </a:rPr>
              <a:t>..</a:t>
            </a:r>
            <a:r>
              <a:rPr lang="ru-RU" sz="2400" b="1" dirty="0" err="1">
                <a:latin typeface="Verdana" pitchFamily="34" charset="0"/>
              </a:rPr>
              <a:t>жающий</a:t>
            </a:r>
            <a:r>
              <a:rPr lang="ru-RU" sz="2400" b="1" dirty="0">
                <a:latin typeface="Verdana" pitchFamily="34" charset="0"/>
              </a:rPr>
              <a:t> наступление, пр..</a:t>
            </a:r>
            <a:r>
              <a:rPr lang="ru-RU" sz="2400" b="1" dirty="0" err="1">
                <a:latin typeface="Verdana" pitchFamily="34" charset="0"/>
              </a:rPr>
              <a:t>сутствовавшие</a:t>
            </a:r>
            <a:r>
              <a:rPr lang="ru-RU" sz="2400" b="1" dirty="0">
                <a:latin typeface="Verdana" pitchFamily="34" charset="0"/>
              </a:rPr>
              <a:t> на собрании, пр..ехавший </a:t>
            </a:r>
            <a:r>
              <a:rPr lang="ru-RU" sz="2400" b="1" dirty="0" err="1">
                <a:latin typeface="Verdana" pitchFamily="34" charset="0"/>
              </a:rPr>
              <a:t>тро</a:t>
            </a:r>
            <a:r>
              <a:rPr lang="ru-RU" sz="2400" b="1" dirty="0">
                <a:latin typeface="Verdana" pitchFamily="34" charset="0"/>
              </a:rPr>
              <a:t>(л, </a:t>
            </a:r>
            <a:r>
              <a:rPr lang="ru-RU" sz="2400" b="1" dirty="0" err="1">
                <a:latin typeface="Verdana" pitchFamily="34" charset="0"/>
              </a:rPr>
              <a:t>лл</a:t>
            </a:r>
            <a:r>
              <a:rPr lang="ru-RU" sz="2400" b="1" dirty="0">
                <a:latin typeface="Verdana" pitchFamily="34" charset="0"/>
              </a:rPr>
              <a:t>)</a:t>
            </a:r>
            <a:r>
              <a:rPr lang="ru-RU" sz="2400" b="1" dirty="0" err="1">
                <a:latin typeface="Verdana" pitchFamily="34" charset="0"/>
              </a:rPr>
              <a:t>ейбус</a:t>
            </a:r>
            <a:r>
              <a:rPr lang="ru-RU" sz="2400" b="1" dirty="0">
                <a:latin typeface="Verdana" pitchFamily="34" charset="0"/>
              </a:rPr>
              <a:t>, вышедший на те(</a:t>
            </a:r>
            <a:r>
              <a:rPr lang="ru-RU" sz="2400" b="1" dirty="0" err="1">
                <a:latin typeface="Verdana" pitchFamily="34" charset="0"/>
              </a:rPr>
              <a:t>р</a:t>
            </a:r>
            <a:r>
              <a:rPr lang="ru-RU" sz="2400" b="1" dirty="0">
                <a:latin typeface="Verdana" pitchFamily="34" charset="0"/>
              </a:rPr>
              <a:t>, </a:t>
            </a:r>
            <a:r>
              <a:rPr lang="ru-RU" sz="2400" b="1" dirty="0" err="1">
                <a:latin typeface="Verdana" pitchFamily="34" charset="0"/>
              </a:rPr>
              <a:t>рр</a:t>
            </a:r>
            <a:r>
              <a:rPr lang="ru-RU" sz="2400" b="1" dirty="0">
                <a:latin typeface="Verdana" pitchFamily="34" charset="0"/>
              </a:rPr>
              <a:t>)асу, пр..одолевая трудности.</a:t>
            </a:r>
            <a:endParaRPr lang="ru-RU" sz="2400" b="1" i="1" dirty="0">
              <a:latin typeface="Verdana" pitchFamily="34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09600" y="4724400"/>
            <a:ext cx="6356350" cy="584200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b="1" i="1" dirty="0">
                <a:solidFill>
                  <a:srgbClr val="0000FF"/>
                </a:solidFill>
              </a:rPr>
              <a:t>Преодолевая – деепричастие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Verdana" pitchFamily="34" charset="0"/>
              </a:rPr>
              <a:t>Понятие  о деепричастии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8600" y="914400"/>
            <a:ext cx="8534400" cy="1981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hlink"/>
                </a:solidFill>
                <a:latin typeface="Verdana" pitchFamily="34" charset="0"/>
              </a:rPr>
              <a:t>Сравните предложения. 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hlink"/>
                </a:solidFill>
                <a:latin typeface="Verdana" pitchFamily="34" charset="0"/>
              </a:rPr>
              <a:t>Назовите основы предложений.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hlink"/>
                </a:solidFill>
                <a:latin typeface="Verdana" pitchFamily="34" charset="0"/>
              </a:rPr>
              <a:t>В каком предложении выделенные слова обозначают 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hlink"/>
                </a:solidFill>
                <a:latin typeface="Verdana" pitchFamily="34" charset="0"/>
              </a:rPr>
              <a:t>равноправные действия,  а в каком –  неравноправные: 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>
                <a:solidFill>
                  <a:schemeClr val="hlink"/>
                </a:solidFill>
                <a:latin typeface="Verdana" pitchFamily="34" charset="0"/>
              </a:rPr>
              <a:t>одно основное, а другое добавочное?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85800" y="2819400"/>
            <a:ext cx="7620000" cy="1938338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1" i="1" dirty="0">
                <a:latin typeface="Verdana" pitchFamily="34" charset="0"/>
              </a:rPr>
              <a:t>Лунные тени постепенно </a:t>
            </a:r>
            <a:r>
              <a:rPr lang="ru-RU" sz="2400" b="1" i="1" dirty="0">
                <a:solidFill>
                  <a:srgbClr val="0000FF"/>
                </a:solidFill>
                <a:latin typeface="Verdana" pitchFamily="34" charset="0"/>
              </a:rPr>
              <a:t>теряли</a:t>
            </a:r>
            <a:r>
              <a:rPr lang="ru-RU" sz="2400" b="1" i="1" dirty="0">
                <a:latin typeface="Verdana" pitchFamily="34" charset="0"/>
              </a:rPr>
              <a:t> голубой свет и бесследно </a:t>
            </a:r>
            <a:r>
              <a:rPr lang="ru-RU" sz="2400" b="1" i="1" dirty="0">
                <a:solidFill>
                  <a:srgbClr val="0000FF"/>
                </a:solidFill>
                <a:latin typeface="Verdana" pitchFamily="34" charset="0"/>
              </a:rPr>
              <a:t>таяли</a:t>
            </a:r>
            <a:r>
              <a:rPr lang="ru-RU" sz="2400" b="1" i="1" dirty="0">
                <a:latin typeface="Verdana" pitchFamily="34" charset="0"/>
              </a:rPr>
              <a:t>.</a:t>
            </a:r>
          </a:p>
          <a:p>
            <a:pPr algn="l"/>
            <a:endParaRPr lang="ru-RU" sz="2400" b="1" i="1" dirty="0">
              <a:latin typeface="Verdana" pitchFamily="34" charset="0"/>
            </a:endParaRPr>
          </a:p>
          <a:p>
            <a:pPr algn="l"/>
            <a:r>
              <a:rPr lang="ru-RU" sz="2400" b="1" i="1" dirty="0">
                <a:latin typeface="Verdana" pitchFamily="34" charset="0"/>
              </a:rPr>
              <a:t>Лунные тени, постепенно </a:t>
            </a:r>
            <a:r>
              <a:rPr lang="ru-RU" sz="2400" b="1" i="1" dirty="0">
                <a:solidFill>
                  <a:srgbClr val="0000FF"/>
                </a:solidFill>
                <a:latin typeface="Verdana" pitchFamily="34" charset="0"/>
              </a:rPr>
              <a:t>теряя</a:t>
            </a:r>
            <a:r>
              <a:rPr lang="ru-RU" sz="2400" b="1" i="1" dirty="0">
                <a:latin typeface="Verdana" pitchFamily="34" charset="0"/>
              </a:rPr>
              <a:t> голубой свет, бесследно </a:t>
            </a:r>
            <a:r>
              <a:rPr lang="ru-RU" sz="2400" b="1" i="1" dirty="0">
                <a:solidFill>
                  <a:srgbClr val="0000FF"/>
                </a:solidFill>
                <a:latin typeface="Verdana" pitchFamily="34" charset="0"/>
              </a:rPr>
              <a:t>таяли</a:t>
            </a:r>
            <a:r>
              <a:rPr lang="ru-RU" sz="2400" b="1" i="1" dirty="0">
                <a:latin typeface="Verdana" pitchFamily="34" charset="0"/>
              </a:rPr>
              <a:t>. 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solidFill>
                  <a:srgbClr val="FF0000"/>
                </a:solidFill>
                <a:latin typeface="Verdana" pitchFamily="34" charset="0"/>
              </a:rPr>
              <a:t>Сравни предложения</a:t>
            </a:r>
          </a:p>
        </p:txBody>
      </p:sp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914400" y="2057400"/>
            <a:ext cx="7818438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i="1"/>
              <a:t>Белочка распушила хвост и прыгала по веткам.</a:t>
            </a:r>
          </a:p>
          <a:p>
            <a:pPr algn="l"/>
            <a:endParaRPr lang="ru-RU" sz="2800" b="1" i="1"/>
          </a:p>
          <a:p>
            <a:pPr algn="l"/>
            <a:r>
              <a:rPr lang="ru-RU" sz="2400" b="1" i="1"/>
              <a:t>Белочка, </a:t>
            </a:r>
            <a:r>
              <a:rPr lang="ru-RU" sz="2400" b="1" i="1">
                <a:solidFill>
                  <a:srgbClr val="0000FF"/>
                </a:solidFill>
              </a:rPr>
              <a:t>распушив </a:t>
            </a:r>
            <a:r>
              <a:rPr lang="ru-RU" sz="2400" b="1" i="1"/>
              <a:t>хвост, прыгала по веткам</a:t>
            </a:r>
            <a:r>
              <a:rPr lang="ru-RU" sz="2800" b="1" i="1"/>
              <a:t>.</a:t>
            </a:r>
          </a:p>
          <a:p>
            <a:pPr algn="l"/>
            <a:endParaRPr lang="ru-RU" sz="2800" b="1" i="1"/>
          </a:p>
          <a:p>
            <a:pPr algn="l"/>
            <a:r>
              <a:rPr lang="ru-RU" sz="2400" b="1" i="1"/>
              <a:t>Белочка распушила хвост, </a:t>
            </a:r>
            <a:r>
              <a:rPr lang="ru-RU" sz="2400" b="1" i="1">
                <a:solidFill>
                  <a:srgbClr val="0000FF"/>
                </a:solidFill>
              </a:rPr>
              <a:t>прыгая </a:t>
            </a:r>
            <a:r>
              <a:rPr lang="ru-RU" sz="2400" b="1" i="1"/>
              <a:t>по</a:t>
            </a:r>
            <a:r>
              <a:rPr lang="ru-RU" sz="2400" b="1" i="1">
                <a:solidFill>
                  <a:srgbClr val="0000FF"/>
                </a:solidFill>
              </a:rPr>
              <a:t> </a:t>
            </a:r>
            <a:r>
              <a:rPr lang="ru-RU" sz="2400" b="1" i="1"/>
              <a:t>веткам.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09600" y="1447800"/>
            <a:ext cx="8001000" cy="3354388"/>
          </a:xfrm>
          <a:prstGeom prst="rect">
            <a:avLst/>
          </a:prstGeom>
          <a:solidFill>
            <a:srgbClr val="E3E0A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dirty="0">
                <a:solidFill>
                  <a:srgbClr val="FF0000"/>
                </a:solidFill>
              </a:rPr>
              <a:t>     </a:t>
            </a:r>
            <a:r>
              <a:rPr lang="ru-RU" sz="3200" b="1" i="1" dirty="0">
                <a:solidFill>
                  <a:srgbClr val="FF0000"/>
                </a:solidFill>
              </a:rPr>
              <a:t>Деепричастие, обозначая добавочное действие,  в первую очередь используется для того, чтобы одно из действий отодвинуть на второй план по сравнению с другим.</a:t>
            </a:r>
            <a:endParaRPr lang="ru-RU" sz="2000" b="1" i="1" dirty="0">
              <a:solidFill>
                <a:schemeClr val="bg2"/>
              </a:solidFill>
            </a:endParaRPr>
          </a:p>
          <a:p>
            <a:pPr algn="l"/>
            <a:endParaRPr lang="ru-RU" sz="2000" b="1" i="1" dirty="0">
              <a:solidFill>
                <a:schemeClr val="bg2"/>
              </a:solidFill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2895600" y="1676400"/>
            <a:ext cx="309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Равноправные действия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5257800" y="2590800"/>
            <a:ext cx="1373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Основное</a:t>
            </a:r>
            <a:r>
              <a:rPr lang="ru-RU" b="1"/>
              <a:t> 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2514600" y="2590800"/>
            <a:ext cx="163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Добавочное</a:t>
            </a:r>
            <a:r>
              <a:rPr lang="ru-RU"/>
              <a:t> 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2514600" y="3429000"/>
            <a:ext cx="1373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Основное</a:t>
            </a:r>
            <a:r>
              <a:rPr lang="ru-RU"/>
              <a:t> 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5029200" y="3429000"/>
            <a:ext cx="163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/>
              <a:t>Добавочное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  <p:bldP spid="37899" grpId="0" build="allAtOnce"/>
      <p:bldP spid="37899" grpId="1" build="allAtOnce"/>
      <p:bldP spid="37905" grpId="0"/>
      <p:bldP spid="37905" grpId="1"/>
      <p:bldP spid="37906" grpId="0"/>
      <p:bldP spid="37906" grpId="1"/>
      <p:bldP spid="37907" grpId="0"/>
      <p:bldP spid="37907" grpId="1"/>
      <p:bldP spid="37908" grpId="0"/>
      <p:bldP spid="3790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761999"/>
          </a:xfrm>
        </p:spPr>
        <p:txBody>
          <a:bodyPr/>
          <a:lstStyle/>
          <a:p>
            <a:r>
              <a:rPr lang="ru-RU" b="1" dirty="0" smtClean="0"/>
              <a:t>Деепричастие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953000"/>
          </a:xfrm>
        </p:spPr>
        <p:txBody>
          <a:bodyPr/>
          <a:lstStyle/>
          <a:p>
            <a:r>
              <a:rPr lang="ru-RU" dirty="0" smtClean="0"/>
              <a:t>Самостоятельная часть речи, обозначает добавочное действие,</a:t>
            </a:r>
          </a:p>
          <a:p>
            <a:r>
              <a:rPr lang="ru-RU" dirty="0" smtClean="0"/>
              <a:t>                отвечает на вопросы: что делая? что сделав?</a:t>
            </a:r>
          </a:p>
          <a:p>
            <a:r>
              <a:rPr lang="ru-RU" b="1" dirty="0" smtClean="0"/>
              <a:t>Признаки глагола          </a:t>
            </a:r>
            <a:endParaRPr lang="ru-RU" dirty="0" smtClean="0"/>
          </a:p>
          <a:p>
            <a:r>
              <a:rPr lang="ru-RU" b="1" dirty="0" smtClean="0"/>
              <a:t>Признаки наречия</a:t>
            </a:r>
            <a:endParaRPr lang="ru-RU" dirty="0" smtClean="0"/>
          </a:p>
          <a:p>
            <a:r>
              <a:rPr lang="ru-RU" dirty="0" smtClean="0"/>
              <a:t>Совершенный и несовершенный вид</a:t>
            </a:r>
          </a:p>
          <a:p>
            <a:r>
              <a:rPr lang="ru-RU" dirty="0" smtClean="0"/>
              <a:t>Не изменяется</a:t>
            </a:r>
          </a:p>
          <a:p>
            <a:r>
              <a:rPr lang="ru-RU" dirty="0" smtClean="0"/>
              <a:t>В предложении является обстоятельством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2"/>
                </a:solidFill>
                <a:latin typeface="Verdana" pitchFamily="34" charset="0"/>
              </a:rPr>
              <a:t>Образование деепричастий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371600"/>
            <a:ext cx="7620000" cy="990600"/>
          </a:xfrm>
          <a:solidFill>
            <a:srgbClr val="E3E0A7"/>
          </a:solidFill>
        </p:spPr>
        <p:txBody>
          <a:bodyPr/>
          <a:lstStyle/>
          <a:p>
            <a:pPr marL="363538" indent="-363538">
              <a:buFont typeface="Wingdings" pitchFamily="2" charset="2"/>
              <a:buNone/>
            </a:pPr>
            <a:r>
              <a:rPr lang="ru-RU" sz="2400" b="1" i="1" dirty="0">
                <a:latin typeface="Verdana" pitchFamily="34" charset="0"/>
              </a:rPr>
              <a:t>Деепричастия образуются от глаголов с </a:t>
            </a:r>
          </a:p>
          <a:p>
            <a:pPr marL="363538" indent="-363538">
              <a:buFont typeface="Wingdings" pitchFamily="2" charset="2"/>
              <a:buNone/>
            </a:pPr>
            <a:r>
              <a:rPr lang="ru-RU" sz="2400" b="1" i="1" dirty="0">
                <a:latin typeface="Verdana" pitchFamily="34" charset="0"/>
              </a:rPr>
              <a:t>помощью суффиксов </a:t>
            </a:r>
            <a:endParaRPr lang="ru-RU" sz="2100" b="1" i="1" dirty="0">
              <a:latin typeface="Verdana" pitchFamily="34" charset="0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267200" y="2362200"/>
            <a:ext cx="3733800" cy="2667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latin typeface="Verdana" pitchFamily="34" charset="0"/>
              </a:rPr>
              <a:t>крич</a:t>
            </a:r>
            <a:r>
              <a:rPr lang="ru-RU" b="1" i="1" dirty="0">
                <a:solidFill>
                  <a:srgbClr val="0000FF"/>
                </a:solidFill>
                <a:latin typeface="Verdana" pitchFamily="34" charset="0"/>
              </a:rPr>
              <a:t>а</a:t>
            </a:r>
            <a:r>
              <a:rPr lang="ru-RU" b="1" i="1" dirty="0">
                <a:latin typeface="Verdana" pitchFamily="34" charset="0"/>
              </a:rPr>
              <a:t>, гляд</a:t>
            </a:r>
            <a:r>
              <a:rPr lang="ru-RU" b="1" i="1" dirty="0">
                <a:solidFill>
                  <a:srgbClr val="0000FF"/>
                </a:solidFill>
                <a:latin typeface="Verdana" pitchFamily="34" charset="0"/>
              </a:rPr>
              <a:t>я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latin typeface="Verdana" pitchFamily="34" charset="0"/>
              </a:rPr>
              <a:t>выскочи</a:t>
            </a:r>
            <a:r>
              <a:rPr lang="ru-RU" b="1" i="1" dirty="0">
                <a:solidFill>
                  <a:srgbClr val="0000FF"/>
                </a:solidFill>
                <a:latin typeface="Verdana" pitchFamily="34" charset="0"/>
              </a:rPr>
              <a:t>в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latin typeface="Verdana" pitchFamily="34" charset="0"/>
              </a:rPr>
              <a:t>замахну</a:t>
            </a:r>
            <a:r>
              <a:rPr lang="ru-RU" b="1" i="1" dirty="0">
                <a:solidFill>
                  <a:srgbClr val="0000FF"/>
                </a:solidFill>
                <a:latin typeface="Verdana" pitchFamily="34" charset="0"/>
              </a:rPr>
              <a:t>вши</a:t>
            </a:r>
            <a:r>
              <a:rPr lang="ru-RU" b="1" i="1" dirty="0">
                <a:latin typeface="Verdana" pitchFamily="34" charset="0"/>
              </a:rPr>
              <a:t>сь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>
                <a:latin typeface="Verdana" pitchFamily="34" charset="0"/>
              </a:rPr>
              <a:t>испёк</a:t>
            </a:r>
            <a:r>
              <a:rPr lang="ru-RU" b="1" i="1" dirty="0">
                <a:solidFill>
                  <a:srgbClr val="0000FF"/>
                </a:solidFill>
                <a:latin typeface="Verdana" pitchFamily="34" charset="0"/>
              </a:rPr>
              <a:t>ши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i="1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/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2438400" y="2971800"/>
            <a:ext cx="151765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0000FF"/>
                </a:solidFill>
                <a:latin typeface="Verdana" pitchFamily="34" charset="0"/>
              </a:rPr>
              <a:t>-а (-я)</a:t>
            </a:r>
          </a:p>
          <a:p>
            <a:r>
              <a:rPr lang="ru-RU" sz="2800" b="1" i="1" dirty="0">
                <a:solidFill>
                  <a:srgbClr val="0000FF"/>
                </a:solidFill>
                <a:latin typeface="Verdana" pitchFamily="34" charset="0"/>
              </a:rPr>
              <a:t>-в</a:t>
            </a:r>
          </a:p>
          <a:p>
            <a:r>
              <a:rPr lang="ru-RU" sz="2800" b="1" i="1" dirty="0">
                <a:solidFill>
                  <a:srgbClr val="0000FF"/>
                </a:solidFill>
                <a:latin typeface="Verdana" pitchFamily="34" charset="0"/>
              </a:rPr>
              <a:t>-вши</a:t>
            </a:r>
          </a:p>
          <a:p>
            <a:r>
              <a:rPr lang="ru-RU" sz="2800" b="1" i="1" dirty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ru-RU" sz="2800" b="1" i="1" dirty="0" err="1">
                <a:solidFill>
                  <a:srgbClr val="0000FF"/>
                </a:solidFill>
                <a:latin typeface="Verdana" pitchFamily="34" charset="0"/>
              </a:rPr>
              <a:t>ши</a:t>
            </a:r>
            <a:endParaRPr lang="ru-RU" sz="2800" b="1" i="1" dirty="0">
              <a:solidFill>
                <a:srgbClr val="0000FF"/>
              </a:solidFill>
              <a:latin typeface="Verdana" pitchFamily="34" charset="0"/>
            </a:endParaRPr>
          </a:p>
          <a:p>
            <a:endParaRPr lang="ru-RU" sz="2800" b="1" i="1" dirty="0">
              <a:latin typeface="Verdana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2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F2FC4881-8B88-4FCD-B9A0-4C1082EBF29C}"/>
                  </a:ext>
                </a:extLst>
              </p14:cNvPr>
              <p14:cNvContentPartPr/>
              <p14:nvPr/>
            </p14:nvContentPartPr>
            <p14:xfrm>
              <a:off x="2612242" y="3975277"/>
              <a:ext cx="360" cy="360"/>
            </p14:xfrm>
          </p:contentPart>
        </mc:Choice>
        <mc:Fallback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xmlns="" id="{F2FC4881-8B88-4FCD-B9A0-4C1082EBF29C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03602" y="396663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55480EE8-0A4F-4618-AF54-FC9566E4F72B}"/>
                  </a:ext>
                </a:extLst>
              </p14:cNvPr>
              <p14:cNvContentPartPr/>
              <p14:nvPr/>
            </p14:nvContentPartPr>
            <p14:xfrm>
              <a:off x="1648522" y="4602037"/>
              <a:ext cx="360" cy="360"/>
            </p14:xfrm>
          </p:contentPart>
        </mc:Choice>
        <mc:Fallback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xmlns="" id="{55480EE8-0A4F-4618-AF54-FC9566E4F72B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639522" y="459303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0000"/>
                </a:solidFill>
                <a:latin typeface="Verdana" pitchFamily="34" charset="0"/>
              </a:rPr>
              <a:t>Общее значение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143000" y="1828800"/>
            <a:ext cx="1905000" cy="685800"/>
          </a:xfrm>
          <a:solidFill>
            <a:srgbClr val="E3E0A7"/>
          </a:solidFill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/>
              <a:t>  Глагол 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762000" y="4114800"/>
            <a:ext cx="2895600" cy="457200"/>
          </a:xfrm>
          <a:solidFill>
            <a:srgbClr val="E3E0A7"/>
          </a:solidFill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i="1" dirty="0"/>
              <a:t>Деепричастие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72000" y="1828800"/>
            <a:ext cx="329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i="1"/>
              <a:t>Основное действие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343400" y="3048000"/>
            <a:ext cx="3709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i="1"/>
              <a:t>Добавочное действие</a:t>
            </a:r>
            <a:r>
              <a:rPr lang="ru-RU"/>
              <a:t>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302125" y="3886200"/>
            <a:ext cx="4841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i="1" dirty="0"/>
              <a:t>Относится к тому же слову, </a:t>
            </a:r>
          </a:p>
          <a:p>
            <a:pPr algn="l"/>
            <a:r>
              <a:rPr lang="ru-RU" sz="2400" b="1" i="1" dirty="0"/>
              <a:t>что и основное действие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495800" y="5257800"/>
            <a:ext cx="2198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i="1"/>
              <a:t>Что делая?</a:t>
            </a:r>
          </a:p>
          <a:p>
            <a:pPr algn="l"/>
            <a:r>
              <a:rPr lang="ru-RU" sz="2400" b="1" i="1"/>
              <a:t>Что сделав?</a:t>
            </a:r>
          </a:p>
        </p:txBody>
      </p:sp>
      <p:sp>
        <p:nvSpPr>
          <p:cNvPr id="9225" name="Line 11"/>
          <p:cNvSpPr>
            <a:spLocks noChangeShapeType="1"/>
          </p:cNvSpPr>
          <p:nvPr/>
        </p:nvSpPr>
        <p:spPr bwMode="auto">
          <a:xfrm>
            <a:off x="3048000" y="2133600"/>
            <a:ext cx="1524000" cy="0"/>
          </a:xfrm>
          <a:prstGeom prst="line">
            <a:avLst/>
          </a:prstGeom>
          <a:noFill/>
          <a:ln w="53975">
            <a:solidFill>
              <a:srgbClr val="00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2"/>
          <p:cNvSpPr>
            <a:spLocks noChangeShapeType="1"/>
          </p:cNvSpPr>
          <p:nvPr/>
        </p:nvSpPr>
        <p:spPr bwMode="auto">
          <a:xfrm>
            <a:off x="3657600" y="4343400"/>
            <a:ext cx="762000" cy="0"/>
          </a:xfrm>
          <a:prstGeom prst="line">
            <a:avLst/>
          </a:prstGeom>
          <a:noFill/>
          <a:ln w="53975">
            <a:solidFill>
              <a:srgbClr val="00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V="1">
            <a:off x="3657600" y="3505200"/>
            <a:ext cx="762000" cy="609600"/>
          </a:xfrm>
          <a:prstGeom prst="line">
            <a:avLst/>
          </a:prstGeom>
          <a:noFill/>
          <a:ln w="53975">
            <a:solidFill>
              <a:srgbClr val="00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4"/>
          <p:cNvSpPr>
            <a:spLocks noChangeShapeType="1"/>
          </p:cNvSpPr>
          <p:nvPr/>
        </p:nvSpPr>
        <p:spPr bwMode="auto">
          <a:xfrm>
            <a:off x="3657600" y="4572000"/>
            <a:ext cx="990600" cy="762000"/>
          </a:xfrm>
          <a:prstGeom prst="line">
            <a:avLst/>
          </a:prstGeom>
          <a:noFill/>
          <a:ln w="53975">
            <a:solidFill>
              <a:srgbClr val="00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  <p:bldP spid="9224" grpId="0"/>
      <p:bldP spid="9225" grpId="0" animBg="1"/>
      <p:bldP spid="9226" grpId="0" animBg="1"/>
      <p:bldP spid="9227" grpId="0" animBg="1"/>
      <p:bldP spid="92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838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648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0"/>
            <a:ext cx="1127760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xmlns=""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138DEDBD-41DF-4F15-AF36-38B8F70179A4}"/>
                  </a:ext>
                </a:extLst>
              </p14:cNvPr>
              <p14:cNvContentPartPr/>
              <p14:nvPr/>
            </p14:nvContentPartPr>
            <p14:xfrm>
              <a:off x="2222362" y="1929037"/>
              <a:ext cx="198720" cy="54000"/>
            </p14:xfrm>
          </p:contentPart>
        </mc:Choice>
        <mc:Fallback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xmlns="" id="{138DEDBD-41DF-4F15-AF36-38B8F70179A4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213362" y="1920037"/>
                <a:ext cx="216360" cy="7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6F68DE45-2E9D-4184-AE1D-181ED6344E65}"/>
                  </a:ext>
                </a:extLst>
              </p14:cNvPr>
              <p14:cNvContentPartPr/>
              <p14:nvPr/>
            </p14:nvContentPartPr>
            <p14:xfrm>
              <a:off x="8772562" y="3136489"/>
              <a:ext cx="360" cy="36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xmlns="" id="{6F68DE45-2E9D-4184-AE1D-181ED6344E65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8763922" y="3127489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</TotalTime>
  <Words>782</Words>
  <Application>Microsoft Office PowerPoint</Application>
  <PresentationFormat>Экран (4:3)</PresentationFormat>
  <Paragraphs>159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Деепричастие  как часть речи</vt:lpstr>
      <vt:lpstr>Задачи урока: </vt:lpstr>
      <vt:lpstr>Орфографическая разминка</vt:lpstr>
      <vt:lpstr>Понятие  о деепричастии</vt:lpstr>
      <vt:lpstr>Сравни предложения</vt:lpstr>
      <vt:lpstr>Деепричастие</vt:lpstr>
      <vt:lpstr>Образование деепричастий</vt:lpstr>
      <vt:lpstr>Общее значение</vt:lpstr>
      <vt:lpstr>Слайд 9</vt:lpstr>
      <vt:lpstr>Слайд 10</vt:lpstr>
      <vt:lpstr>Выводы</vt:lpstr>
      <vt:lpstr>Употребление деепричастий  в речи</vt:lpstr>
      <vt:lpstr>Слайд 13</vt:lpstr>
      <vt:lpstr>Выпишите предложения, в которых употреблены деепричастия</vt:lpstr>
      <vt:lpstr>Найдите лишнее деепричастие</vt:lpstr>
      <vt:lpstr>Собери пословицы, укажи в них деепричастия</vt:lpstr>
      <vt:lpstr>Можно ли так говорить?</vt:lpstr>
      <vt:lpstr>Итоги урока </vt:lpstr>
      <vt:lpstr>Рефлексия</vt:lpstr>
      <vt:lpstr>Домашнее задание</vt:lpstr>
      <vt:lpstr>Использованная литература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83</cp:revision>
  <cp:lastPrinted>1601-01-01T00:00:00Z</cp:lastPrinted>
  <dcterms:created xsi:type="dcterms:W3CDTF">1601-01-01T00:00:00Z</dcterms:created>
  <dcterms:modified xsi:type="dcterms:W3CDTF">2023-11-29T03:31:50Z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