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83" r:id="rId2"/>
    <p:sldId id="256" r:id="rId3"/>
    <p:sldId id="257" r:id="rId4"/>
    <p:sldId id="258" r:id="rId5"/>
    <p:sldId id="259" r:id="rId6"/>
    <p:sldId id="265" r:id="rId7"/>
    <p:sldId id="262" r:id="rId8"/>
    <p:sldId id="290" r:id="rId9"/>
    <p:sldId id="266" r:id="rId10"/>
    <p:sldId id="267" r:id="rId11"/>
    <p:sldId id="280" r:id="rId12"/>
    <p:sldId id="300" r:id="rId13"/>
    <p:sldId id="274" r:id="rId14"/>
    <p:sldId id="29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92" autoAdjust="0"/>
    <p:restoredTop sz="96733" autoAdjust="0"/>
  </p:normalViewPr>
  <p:slideViewPr>
    <p:cSldViewPr snapToGrid="0">
      <p:cViewPr varScale="1">
        <p:scale>
          <a:sx n="85" d="100"/>
          <a:sy n="85" d="100"/>
        </p:scale>
        <p:origin x="3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CA530-90A5-4ECD-824C-B40BCE59BACA}" type="datetimeFigureOut">
              <a:rPr lang="ru-RU" smtClean="0"/>
              <a:t>01.12.2023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D534B-4B73-4375-8F86-863894B9CA9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45093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CA530-90A5-4ECD-824C-B40BCE59BACA}" type="datetimeFigureOut">
              <a:rPr lang="ru-RU" smtClean="0"/>
              <a:t>01.12.2023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D534B-4B73-4375-8F86-863894B9CA9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54244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CA530-90A5-4ECD-824C-B40BCE59BACA}" type="datetimeFigureOut">
              <a:rPr lang="ru-RU" smtClean="0"/>
              <a:t>01.12.2023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D534B-4B73-4375-8F86-863894B9CA9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652773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CA530-90A5-4ECD-824C-B40BCE59BACA}" type="datetimeFigureOut">
              <a:rPr lang="ru-RU" smtClean="0"/>
              <a:t>01.12.2023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D534B-4B73-4375-8F86-863894B9CA9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19388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CA530-90A5-4ECD-824C-B40BCE59BACA}" type="datetimeFigureOut">
              <a:rPr lang="ru-RU" smtClean="0"/>
              <a:t>01.12.2023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D534B-4B73-4375-8F86-863894B9CA9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166882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CA530-90A5-4ECD-824C-B40BCE59BACA}" type="datetimeFigureOut">
              <a:rPr lang="ru-RU" smtClean="0"/>
              <a:t>01.12.2023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D534B-4B73-4375-8F86-863894B9CA9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52367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CA530-90A5-4ECD-824C-B40BCE59BACA}" type="datetimeFigureOut">
              <a:rPr lang="ru-RU" smtClean="0"/>
              <a:t>01.12.2023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D534B-4B73-4375-8F86-863894B9CA9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92891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CA530-90A5-4ECD-824C-B40BCE59BACA}" type="datetimeFigureOut">
              <a:rPr lang="ru-RU" smtClean="0"/>
              <a:t>01.12.2023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D534B-4B73-4375-8F86-863894B9CA9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1670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CA530-90A5-4ECD-824C-B40BCE59BACA}" type="datetimeFigureOut">
              <a:rPr lang="ru-RU" smtClean="0"/>
              <a:t>01.12.2023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D534B-4B73-4375-8F86-863894B9CA9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86838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CA530-90A5-4ECD-824C-B40BCE59BACA}" type="datetimeFigureOut">
              <a:rPr lang="ru-RU" smtClean="0"/>
              <a:t>01.12.2023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D534B-4B73-4375-8F86-863894B9CA9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649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CA530-90A5-4ECD-824C-B40BCE59BACA}" type="datetimeFigureOut">
              <a:rPr lang="ru-RU" smtClean="0"/>
              <a:t>01.12.2023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D534B-4B73-4375-8F86-863894B9CA9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3152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CA530-90A5-4ECD-824C-B40BCE59BACA}" type="datetimeFigureOut">
              <a:rPr lang="ru-RU" smtClean="0"/>
              <a:t>01.12.2023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D534B-4B73-4375-8F86-863894B9CA9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6732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CA530-90A5-4ECD-824C-B40BCE59BACA}" type="datetimeFigureOut">
              <a:rPr lang="ru-RU" smtClean="0"/>
              <a:t>01.12.2023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D534B-4B73-4375-8F86-863894B9CA9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9211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CA530-90A5-4ECD-824C-B40BCE59BACA}" type="datetimeFigureOut">
              <a:rPr lang="ru-RU" smtClean="0"/>
              <a:t>01.12.2023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D534B-4B73-4375-8F86-863894B9CA9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8987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CA530-90A5-4ECD-824C-B40BCE59BACA}" type="datetimeFigureOut">
              <a:rPr lang="ru-RU" smtClean="0"/>
              <a:t>01.12.2023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D534B-4B73-4375-8F86-863894B9CA9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397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CA530-90A5-4ECD-824C-B40BCE59BACA}" type="datetimeFigureOut">
              <a:rPr lang="ru-RU" smtClean="0"/>
              <a:t>01.12.2023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D534B-4B73-4375-8F86-863894B9CA9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6852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CCA530-90A5-4ECD-824C-B40BCE59BACA}" type="datetimeFigureOut">
              <a:rPr lang="ru-RU" smtClean="0"/>
              <a:t>01.12.2023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17D534B-4B73-4375-8F86-863894B9CA9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5133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11200" y="508000"/>
            <a:ext cx="8948615" cy="3542836"/>
          </a:xfrm>
        </p:spPr>
        <p:txBody>
          <a:bodyPr/>
          <a:lstStyle/>
          <a:p>
            <a:pPr algn="ctr"/>
            <a:r>
              <a:rPr lang="ru-RU" dirty="0" smtClean="0"/>
              <a:t>Предметная </a:t>
            </a:r>
            <a:r>
              <a:rPr lang="ru-RU" dirty="0"/>
              <a:t>область «Искусство»: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современный </a:t>
            </a:r>
            <a:r>
              <a:rPr lang="ru-RU" dirty="0"/>
              <a:t>урок и внеурочная </a:t>
            </a:r>
            <a:r>
              <a:rPr lang="ru-RU" dirty="0" smtClean="0"/>
              <a:t>деятельность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-204395" y="4697046"/>
            <a:ext cx="10488706" cy="2160953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/>
              <a:t>СЕКЦИЯ УЧИТЕЛЕЙ ПРЕДМЕТНОЙ ОБЛАСТИ </a:t>
            </a:r>
            <a:r>
              <a:rPr lang="ru-RU" sz="3600" b="1" i="1" dirty="0" smtClean="0"/>
              <a:t>«ИСКУССТВО»</a:t>
            </a:r>
          </a:p>
          <a:p>
            <a:pPr algn="ctr"/>
            <a:r>
              <a:rPr lang="ru-RU" sz="3600" b="1" dirty="0" smtClean="0"/>
              <a:t>26 АВГУСТА 2023 ГОДА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930039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677" y="211828"/>
            <a:ext cx="11072446" cy="68912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ФЕДЕРАЛЬНЫЙ </a:t>
            </a:r>
            <a:r>
              <a:rPr lang="ru-RU" dirty="0"/>
              <a:t>КАЛЕНДАРНЫЙ УЧЕБНЫЙ ГРАФИК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6517" y="1215614"/>
            <a:ext cx="11672047" cy="5642385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186054"/>
              </p:ext>
            </p:extLst>
          </p:nvPr>
        </p:nvGraphicFramePr>
        <p:xfrm>
          <a:off x="63901" y="1005839"/>
          <a:ext cx="12128100" cy="52230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54065">
                  <a:extLst>
                    <a:ext uri="{9D8B030D-6E8A-4147-A177-3AD203B41FA5}">
                      <a16:colId xmlns:a16="http://schemas.microsoft.com/office/drawing/2014/main" val="2543760697"/>
                    </a:ext>
                  </a:extLst>
                </a:gridCol>
                <a:gridCol w="4774035">
                  <a:extLst>
                    <a:ext uri="{9D8B030D-6E8A-4147-A177-3AD203B41FA5}">
                      <a16:colId xmlns:a16="http://schemas.microsoft.com/office/drawing/2014/main" val="2536070216"/>
                    </a:ext>
                  </a:extLst>
                </a:gridCol>
              </a:tblGrid>
              <a:tr h="5223023">
                <a:tc>
                  <a:txBody>
                    <a:bodyPr/>
                    <a:lstStyle/>
                    <a:p>
                      <a:r>
                        <a:rPr lang="ru-RU" dirty="0" smtClean="0"/>
                        <a:t>ФЕДЕРАЛЬНЫЙ КАЛЕНДАРНЫЙ УЧЕБНЫЙ ГРАФИК</a:t>
                      </a:r>
                    </a:p>
                    <a:p>
                      <a:r>
                        <a:rPr lang="ru-RU" u="sng" dirty="0" smtClean="0"/>
                        <a:t>Организация образовательной деятельности </a:t>
                      </a:r>
                      <a:r>
                        <a:rPr lang="ru-RU" dirty="0" smtClean="0"/>
                        <a:t>–</a:t>
                      </a:r>
                    </a:p>
                    <a:p>
                      <a:r>
                        <a:rPr lang="ru-RU" dirty="0" smtClean="0"/>
                        <a:t>по учебным четвертям/ триместрам</a:t>
                      </a:r>
                    </a:p>
                    <a:p>
                      <a:r>
                        <a:rPr lang="ru-RU" u="sng" dirty="0" smtClean="0"/>
                        <a:t>Продолжительность учебного года </a:t>
                      </a:r>
                      <a:r>
                        <a:rPr lang="ru-RU" dirty="0" smtClean="0"/>
                        <a:t>— 34 недели,</a:t>
                      </a:r>
                    </a:p>
                    <a:p>
                      <a:r>
                        <a:rPr lang="ru-RU" dirty="0" smtClean="0"/>
                        <a:t>в 1 классе - 33 недели.</a:t>
                      </a:r>
                    </a:p>
                    <a:p>
                      <a:r>
                        <a:rPr lang="ru-RU" u="sng" dirty="0" smtClean="0"/>
                        <a:t>Продолжительность учебных четвертей</a:t>
                      </a:r>
                      <a:r>
                        <a:rPr lang="ru-RU" dirty="0" smtClean="0"/>
                        <a:t>:</a:t>
                      </a:r>
                    </a:p>
                    <a:p>
                      <a:r>
                        <a:rPr lang="ru-RU" dirty="0" smtClean="0"/>
                        <a:t>1 четверть – 8 учебных недель;</a:t>
                      </a:r>
                    </a:p>
                    <a:p>
                      <a:r>
                        <a:rPr lang="ru-RU" dirty="0" smtClean="0"/>
                        <a:t>2 четверть – 8 учебных недель;</a:t>
                      </a:r>
                    </a:p>
                    <a:p>
                      <a:r>
                        <a:rPr lang="ru-RU" dirty="0" smtClean="0"/>
                        <a:t>3 четверть – 10 учебных недель (для 2-11 классов),</a:t>
                      </a:r>
                    </a:p>
                    <a:p>
                      <a:r>
                        <a:rPr lang="ru-RU" dirty="0" smtClean="0"/>
                        <a:t>9 учебных недель (для 1 классов);</a:t>
                      </a:r>
                    </a:p>
                    <a:p>
                      <a:r>
                        <a:rPr lang="ru-RU" dirty="0" smtClean="0"/>
                        <a:t>4 четверть – 8 учебных недель.</a:t>
                      </a:r>
                    </a:p>
                    <a:p>
                      <a:r>
                        <a:rPr lang="ru-RU" u="sng" dirty="0" smtClean="0"/>
                        <a:t>Продолжительность каникул:</a:t>
                      </a:r>
                    </a:p>
                    <a:p>
                      <a:r>
                        <a:rPr lang="ru-RU" dirty="0" smtClean="0"/>
                        <a:t>по окончании 1, 2, 3 четверти - 9 календарных дней,</a:t>
                      </a:r>
                    </a:p>
                    <a:p>
                      <a:r>
                        <a:rPr lang="ru-RU" dirty="0" smtClean="0"/>
                        <a:t>дополнительные каникулы – 9 календарных дней (для 1 классов);</a:t>
                      </a:r>
                    </a:p>
                    <a:p>
                      <a:r>
                        <a:rPr lang="ru-RU" dirty="0" smtClean="0"/>
                        <a:t>по окончании учебного года (летние каникулы) – не менее 8 недель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КАЛЕНДАРНЫЙ УЧЕБНЫЙ ГРАФИК ОУ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• Даты начала и окончания учебного года</a:t>
                      </a:r>
                    </a:p>
                    <a:p>
                      <a:r>
                        <a:rPr lang="ru-RU" dirty="0" smtClean="0"/>
                        <a:t>• Продолжительность учебного года</a:t>
                      </a:r>
                    </a:p>
                    <a:p>
                      <a:r>
                        <a:rPr lang="ru-RU" dirty="0" smtClean="0"/>
                        <a:t>• Продолжительность учебной недели</a:t>
                      </a:r>
                    </a:p>
                    <a:p>
                      <a:r>
                        <a:rPr lang="ru-RU" dirty="0" smtClean="0"/>
                        <a:t>• Продолжительность учебных периодов</a:t>
                      </a:r>
                    </a:p>
                    <a:p>
                      <a:r>
                        <a:rPr lang="ru-RU" dirty="0" smtClean="0"/>
                        <a:t>• Сроки и продолжительность каникул</a:t>
                      </a:r>
                    </a:p>
                    <a:p>
                      <a:r>
                        <a:rPr lang="ru-RU" dirty="0" smtClean="0"/>
                        <a:t>• Продолжительность урока</a:t>
                      </a:r>
                    </a:p>
                    <a:p>
                      <a:r>
                        <a:rPr lang="ru-RU" dirty="0" smtClean="0"/>
                        <a:t>• Продолжительность перемен между уроками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(расписание звонков)</a:t>
                      </a:r>
                    </a:p>
                    <a:p>
                      <a:r>
                        <a:rPr lang="ru-RU" dirty="0" smtClean="0"/>
                        <a:t>• Время начала и окончания учебных занятий</a:t>
                      </a:r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84735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79432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62523" y="0"/>
            <a:ext cx="11441723" cy="1013212"/>
          </a:xfrm>
        </p:spPr>
        <p:txBody>
          <a:bodyPr>
            <a:normAutofit/>
          </a:bodyPr>
          <a:lstStyle/>
          <a:p>
            <a:r>
              <a:rPr lang="ru-RU" sz="2800" dirty="0"/>
              <a:t>Федеральный календарный план воспитательной работы –</a:t>
            </a:r>
            <a:br>
              <a:rPr lang="ru-RU" sz="2800" dirty="0"/>
            </a:br>
            <a:r>
              <a:rPr lang="ru-RU" sz="2800" dirty="0"/>
              <a:t>основа деятельности советников директора по воспитанию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0350" y="1293081"/>
            <a:ext cx="8596668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579916"/>
              </p:ext>
            </p:extLst>
          </p:nvPr>
        </p:nvGraphicFramePr>
        <p:xfrm>
          <a:off x="0" y="874880"/>
          <a:ext cx="12106032" cy="59256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53016">
                  <a:extLst>
                    <a:ext uri="{9D8B030D-6E8A-4147-A177-3AD203B41FA5}">
                      <a16:colId xmlns:a16="http://schemas.microsoft.com/office/drawing/2014/main" val="2300774848"/>
                    </a:ext>
                  </a:extLst>
                </a:gridCol>
                <a:gridCol w="6053016">
                  <a:extLst>
                    <a:ext uri="{9D8B030D-6E8A-4147-A177-3AD203B41FA5}">
                      <a16:colId xmlns:a16="http://schemas.microsoft.com/office/drawing/2014/main" val="2724556381"/>
                    </a:ext>
                  </a:extLst>
                </a:gridCol>
              </a:tblGrid>
              <a:tr h="5925624">
                <a:tc>
                  <a:txBody>
                    <a:bodyPr/>
                    <a:lstStyle/>
                    <a:p>
                      <a:r>
                        <a:rPr lang="ru-RU" sz="1500" dirty="0" smtClean="0"/>
                        <a:t>Сентябрь:</a:t>
                      </a:r>
                      <a:r>
                        <a:rPr lang="ru-RU" sz="1500" baseline="0" dirty="0" smtClean="0"/>
                        <a:t> </a:t>
                      </a:r>
                      <a:r>
                        <a:rPr lang="ru-RU" sz="1500" dirty="0" smtClean="0"/>
                        <a:t>1 сентября: День знаний;</a:t>
                      </a:r>
                    </a:p>
                    <a:p>
                      <a:r>
                        <a:rPr lang="ru-RU" sz="1500" dirty="0" smtClean="0"/>
                        <a:t>3 сентября: День окончания Второй мировой войны, День солидарности в</a:t>
                      </a:r>
                      <a:r>
                        <a:rPr lang="ru-RU" sz="1500" baseline="0" dirty="0" smtClean="0"/>
                        <a:t> </a:t>
                      </a:r>
                      <a:r>
                        <a:rPr lang="ru-RU" sz="1500" dirty="0" smtClean="0"/>
                        <a:t>борьбе с терроризмом;</a:t>
                      </a:r>
                    </a:p>
                    <a:p>
                      <a:r>
                        <a:rPr lang="ru-RU" sz="1500" dirty="0" smtClean="0"/>
                        <a:t>8 сентября: Международный день распространения грамотности.</a:t>
                      </a:r>
                    </a:p>
                    <a:p>
                      <a:r>
                        <a:rPr lang="ru-RU" sz="1500" dirty="0" smtClean="0"/>
                        <a:t>Октябрь:1 октября: Международный день пожилых людей; Международный день музыки;</a:t>
                      </a:r>
                    </a:p>
                    <a:p>
                      <a:r>
                        <a:rPr lang="ru-RU" sz="1500" dirty="0" smtClean="0"/>
                        <a:t>4 октября: День защиты животных;</a:t>
                      </a:r>
                    </a:p>
                    <a:p>
                      <a:r>
                        <a:rPr lang="ru-RU" sz="1500" dirty="0" smtClean="0"/>
                        <a:t>5 октября: День учителя;</a:t>
                      </a:r>
                    </a:p>
                    <a:p>
                      <a:r>
                        <a:rPr lang="ru-RU" sz="1500" dirty="0" smtClean="0"/>
                        <a:t>25 октября: Международный день школьных библиотек;</a:t>
                      </a:r>
                    </a:p>
                    <a:p>
                      <a:r>
                        <a:rPr lang="ru-RU" sz="1500" dirty="0" smtClean="0"/>
                        <a:t>Третье воскресенье октября: День отца.</a:t>
                      </a:r>
                    </a:p>
                    <a:p>
                      <a:r>
                        <a:rPr lang="ru-RU" sz="1500" dirty="0" smtClean="0"/>
                        <a:t>Ноябрь:4 ноября: День народного единства</a:t>
                      </a:r>
                    </a:p>
                    <a:p>
                      <a:r>
                        <a:rPr lang="ru-RU" sz="1500" dirty="0" smtClean="0"/>
                        <a:t>8 ноября: День памяти погибших при исполнении служебных обязанностей</a:t>
                      </a:r>
                      <a:r>
                        <a:rPr lang="ru-RU" sz="1500" baseline="0" dirty="0" smtClean="0"/>
                        <a:t> </a:t>
                      </a:r>
                      <a:r>
                        <a:rPr lang="ru-RU" sz="1500" dirty="0" smtClean="0"/>
                        <a:t>сотрудников органов внутренних дел России;</a:t>
                      </a:r>
                    </a:p>
                    <a:p>
                      <a:r>
                        <a:rPr lang="ru-RU" sz="1500" dirty="0" smtClean="0"/>
                        <a:t>Последнее воскресенье ноября: День Матери;</a:t>
                      </a:r>
                    </a:p>
                    <a:p>
                      <a:r>
                        <a:rPr lang="ru-RU" sz="1500" dirty="0" smtClean="0"/>
                        <a:t>30 ноября: День Государственного герба РФ.</a:t>
                      </a:r>
                    </a:p>
                    <a:p>
                      <a:r>
                        <a:rPr lang="ru-RU" sz="1500" dirty="0" smtClean="0"/>
                        <a:t>Декабрь:3 декабря: День неизвестного солдата; Международный день инвалидов;</a:t>
                      </a:r>
                    </a:p>
                    <a:p>
                      <a:r>
                        <a:rPr lang="ru-RU" sz="1500" dirty="0" smtClean="0"/>
                        <a:t>5 декабря: День добровольца (волонтера) в России;</a:t>
                      </a:r>
                    </a:p>
                    <a:p>
                      <a:r>
                        <a:rPr lang="ru-RU" sz="1500" dirty="0" smtClean="0"/>
                        <a:t>9 декабря: День Героев Отечества;</a:t>
                      </a:r>
                    </a:p>
                    <a:p>
                      <a:r>
                        <a:rPr lang="ru-RU" sz="1500" dirty="0" smtClean="0"/>
                        <a:t>12 декабря: День Конституции РФ.</a:t>
                      </a:r>
                    </a:p>
                    <a:p>
                      <a:r>
                        <a:rPr lang="ru-RU" sz="1500" dirty="0" smtClean="0"/>
                        <a:t>Январь:25 января: День российского студенчества;</a:t>
                      </a:r>
                    </a:p>
                    <a:p>
                      <a:r>
                        <a:rPr lang="ru-RU" sz="1500" dirty="0" smtClean="0"/>
                        <a:t>27 января: День снятия блокады Ленинграда, День освобождения Красной</a:t>
                      </a:r>
                      <a:r>
                        <a:rPr lang="ru-RU" sz="1500" baseline="0" dirty="0" smtClean="0"/>
                        <a:t> </a:t>
                      </a:r>
                      <a:r>
                        <a:rPr lang="ru-RU" sz="1500" dirty="0" smtClean="0"/>
                        <a:t>армией крупнейшего лагеря смерти Освенцим – День</a:t>
                      </a:r>
                      <a:r>
                        <a:rPr lang="ru-RU" sz="1500" baseline="0" dirty="0" smtClean="0"/>
                        <a:t> </a:t>
                      </a:r>
                      <a:r>
                        <a:rPr lang="ru-RU" sz="1500" dirty="0" smtClean="0"/>
                        <a:t>памяти жертв Холокоста.</a:t>
                      </a:r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00" dirty="0" smtClean="0"/>
                        <a:t>Февраль:</a:t>
                      </a:r>
                      <a:r>
                        <a:rPr lang="ru-RU" sz="1500" baseline="0" dirty="0" smtClean="0"/>
                        <a:t> </a:t>
                      </a:r>
                      <a:r>
                        <a:rPr lang="ru-RU" sz="1500" dirty="0" smtClean="0"/>
                        <a:t>2 февраля: День разгрома советскими войсками немецко-фашистских</a:t>
                      </a:r>
                      <a:r>
                        <a:rPr lang="ru-RU" sz="1500" baseline="0" dirty="0" smtClean="0"/>
                        <a:t> </a:t>
                      </a:r>
                      <a:r>
                        <a:rPr lang="ru-RU" sz="1500" dirty="0" smtClean="0"/>
                        <a:t>войск в Сталинградской битве;</a:t>
                      </a:r>
                    </a:p>
                    <a:p>
                      <a:r>
                        <a:rPr lang="ru-RU" sz="1500" dirty="0" smtClean="0"/>
                        <a:t>8 февраля: День российской науки;</a:t>
                      </a:r>
                    </a:p>
                    <a:p>
                      <a:r>
                        <a:rPr lang="ru-RU" sz="1500" dirty="0" smtClean="0"/>
                        <a:t>15 февраля: День памяти о россиянах, исполнявших служебный долг за пределами</a:t>
                      </a:r>
                      <a:r>
                        <a:rPr lang="ru-RU" sz="1500" baseline="0" dirty="0" smtClean="0"/>
                        <a:t> </a:t>
                      </a:r>
                      <a:r>
                        <a:rPr lang="ru-RU" sz="1500" dirty="0" smtClean="0"/>
                        <a:t>Отечества;</a:t>
                      </a:r>
                    </a:p>
                    <a:p>
                      <a:r>
                        <a:rPr lang="ru-RU" sz="1500" dirty="0" smtClean="0"/>
                        <a:t>21 февраля: Международный день родного языка;</a:t>
                      </a:r>
                    </a:p>
                    <a:p>
                      <a:r>
                        <a:rPr lang="ru-RU" sz="1500" dirty="0" smtClean="0"/>
                        <a:t>23 февраля: День защитника Отечества.</a:t>
                      </a:r>
                    </a:p>
                    <a:p>
                      <a:r>
                        <a:rPr lang="ru-RU" sz="1500" dirty="0" smtClean="0"/>
                        <a:t>Март:</a:t>
                      </a:r>
                      <a:r>
                        <a:rPr lang="ru-RU" sz="1500" baseline="0" dirty="0" smtClean="0"/>
                        <a:t> </a:t>
                      </a:r>
                      <a:r>
                        <a:rPr lang="ru-RU" sz="1500" dirty="0" smtClean="0"/>
                        <a:t>8 марта: Международный женский день;</a:t>
                      </a:r>
                    </a:p>
                    <a:p>
                      <a:r>
                        <a:rPr lang="ru-RU" sz="1500" dirty="0" smtClean="0"/>
                        <a:t>18 марта: День воссоединения Крыма с Россией;</a:t>
                      </a:r>
                    </a:p>
                    <a:p>
                      <a:r>
                        <a:rPr lang="ru-RU" sz="1500" dirty="0" smtClean="0"/>
                        <a:t>27 марта: Всемирный день театра.</a:t>
                      </a:r>
                    </a:p>
                    <a:p>
                      <a:r>
                        <a:rPr lang="ru-RU" sz="1500" dirty="0" smtClean="0"/>
                        <a:t>Апрель:</a:t>
                      </a:r>
                      <a:r>
                        <a:rPr lang="ru-RU" sz="1500" baseline="0" dirty="0" smtClean="0"/>
                        <a:t> </a:t>
                      </a:r>
                      <a:r>
                        <a:rPr lang="ru-RU" sz="1500" dirty="0" smtClean="0"/>
                        <a:t>12 апреля: День космонавтики.</a:t>
                      </a:r>
                    </a:p>
                    <a:p>
                      <a:r>
                        <a:rPr lang="ru-RU" sz="1500" dirty="0" smtClean="0"/>
                        <a:t>Май:</a:t>
                      </a:r>
                      <a:r>
                        <a:rPr lang="ru-RU" sz="1500" baseline="0" dirty="0" smtClean="0"/>
                        <a:t> </a:t>
                      </a:r>
                      <a:r>
                        <a:rPr lang="ru-RU" sz="1500" dirty="0" smtClean="0"/>
                        <a:t>1 мая: Праздник Весны и Труда;</a:t>
                      </a:r>
                    </a:p>
                    <a:p>
                      <a:r>
                        <a:rPr lang="ru-RU" sz="1500" dirty="0" smtClean="0"/>
                        <a:t>9 мая: День Победы;</a:t>
                      </a:r>
                    </a:p>
                    <a:p>
                      <a:r>
                        <a:rPr lang="ru-RU" sz="1500" dirty="0" smtClean="0"/>
                        <a:t>19 мая: День детских общественных организаций России;</a:t>
                      </a:r>
                    </a:p>
                    <a:p>
                      <a:r>
                        <a:rPr lang="ru-RU" sz="1500" dirty="0" smtClean="0"/>
                        <a:t>24 мая: День славянской письменности и культуры.</a:t>
                      </a:r>
                    </a:p>
                    <a:p>
                      <a:r>
                        <a:rPr lang="ru-RU" sz="1500" dirty="0" smtClean="0"/>
                        <a:t>Июнь:</a:t>
                      </a:r>
                      <a:r>
                        <a:rPr lang="ru-RU" sz="1500" baseline="0" dirty="0" smtClean="0"/>
                        <a:t> </a:t>
                      </a:r>
                      <a:r>
                        <a:rPr lang="ru-RU" sz="1500" dirty="0" smtClean="0"/>
                        <a:t>1 июня: День защиты детей;</a:t>
                      </a:r>
                    </a:p>
                    <a:p>
                      <a:r>
                        <a:rPr lang="ru-RU" sz="1500" dirty="0" smtClean="0"/>
                        <a:t>6 июня: День русского языка;</a:t>
                      </a:r>
                    </a:p>
                    <a:p>
                      <a:r>
                        <a:rPr lang="ru-RU" sz="1500" dirty="0" smtClean="0"/>
                        <a:t>12 июня: День России;</a:t>
                      </a:r>
                    </a:p>
                    <a:p>
                      <a:r>
                        <a:rPr lang="ru-RU" sz="1500" dirty="0" smtClean="0"/>
                        <a:t>22 июня: День памяти и скорби;</a:t>
                      </a:r>
                    </a:p>
                    <a:p>
                      <a:r>
                        <a:rPr lang="ru-RU" sz="1500" dirty="0" smtClean="0"/>
                        <a:t>27 июня: День молодежи.</a:t>
                      </a:r>
                    </a:p>
                    <a:p>
                      <a:r>
                        <a:rPr lang="ru-RU" sz="1500" dirty="0" smtClean="0"/>
                        <a:t>Июль:</a:t>
                      </a:r>
                      <a:r>
                        <a:rPr lang="ru-RU" sz="1500" baseline="0" dirty="0" smtClean="0"/>
                        <a:t> </a:t>
                      </a:r>
                      <a:r>
                        <a:rPr lang="ru-RU" sz="1500" dirty="0" smtClean="0"/>
                        <a:t>8 июля: День семьи, любви и верности.</a:t>
                      </a:r>
                    </a:p>
                    <a:p>
                      <a:r>
                        <a:rPr lang="ru-RU" sz="1500" dirty="0" smtClean="0"/>
                        <a:t>Август:12 августа: День физкультурника;</a:t>
                      </a:r>
                    </a:p>
                    <a:p>
                      <a:r>
                        <a:rPr lang="ru-RU" sz="1500" dirty="0" smtClean="0"/>
                        <a:t>22 августа: День Государственного флага Российской Федерации;</a:t>
                      </a:r>
                    </a:p>
                    <a:p>
                      <a:r>
                        <a:rPr lang="ru-RU" sz="1500" dirty="0" smtClean="0"/>
                        <a:t>27 августа: День российского кино.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9828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8411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710" y="152400"/>
            <a:ext cx="9092699" cy="635876"/>
          </a:xfrm>
        </p:spPr>
        <p:txBody>
          <a:bodyPr>
            <a:normAutofit fontScale="90000"/>
          </a:bodyPr>
          <a:lstStyle/>
          <a:p>
            <a:r>
              <a:rPr lang="ru-RU" dirty="0"/>
              <a:t>Направления и цели внеурочной деятельности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6710" y="733097"/>
            <a:ext cx="9987456" cy="6038193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/>
              <a:t>Спортивно-оздоровительная </a:t>
            </a:r>
            <a:r>
              <a:rPr lang="ru-RU" dirty="0"/>
              <a:t>деятельность направлена на физическое развитие обучающегося, углубление знаний об организации жизни и деятельности с учетом соблюдения правил здорового безопасного образа жизни. </a:t>
            </a:r>
            <a:endParaRPr lang="ru-RU" dirty="0" smtClean="0"/>
          </a:p>
          <a:p>
            <a:r>
              <a:rPr lang="ru-RU" b="1" dirty="0" smtClean="0"/>
              <a:t>Проектно-исследовательская </a:t>
            </a:r>
            <a:r>
              <a:rPr lang="ru-RU" dirty="0"/>
              <a:t>деятельность организуется как углубленное изучение учебных предметов в процессе совместной деятельности по выполнению </a:t>
            </a:r>
            <a:r>
              <a:rPr lang="ru-RU" dirty="0" smtClean="0"/>
              <a:t>проектов.</a:t>
            </a:r>
          </a:p>
          <a:p>
            <a:r>
              <a:rPr lang="ru-RU" b="1" dirty="0" smtClean="0"/>
              <a:t>Коммуникативная</a:t>
            </a:r>
            <a:r>
              <a:rPr lang="ru-RU" dirty="0" smtClean="0"/>
              <a:t> </a:t>
            </a:r>
            <a:r>
              <a:rPr lang="ru-RU" dirty="0"/>
              <a:t>деятельность направлена на совершенствование функциональной коммуникативной грамотности, культуры диалогического общения и словесного творчества. </a:t>
            </a:r>
            <a:endParaRPr lang="ru-RU" dirty="0" smtClean="0"/>
          </a:p>
          <a:p>
            <a:r>
              <a:rPr lang="ru-RU" b="1" dirty="0" smtClean="0"/>
              <a:t>Художественно-эстетическая </a:t>
            </a:r>
            <a:r>
              <a:rPr lang="ru-RU" b="1" dirty="0"/>
              <a:t>творческая </a:t>
            </a:r>
            <a:r>
              <a:rPr lang="ru-RU" dirty="0"/>
              <a:t>деятельность организуется как система разнообразных творческих мастерских по развитию художественного творчества, способности к импровизации, драматизации, выразительному чтению, а также становлению умений участвовать в театрализованной деятельности. </a:t>
            </a:r>
          </a:p>
          <a:p>
            <a:r>
              <a:rPr lang="ru-RU" dirty="0" smtClean="0"/>
              <a:t> </a:t>
            </a:r>
            <a:r>
              <a:rPr lang="ru-RU" b="1" dirty="0"/>
              <a:t>Информационная культура</a:t>
            </a:r>
            <a:r>
              <a:rPr lang="ru-RU" dirty="0"/>
              <a:t> предполагает учебные курсы в рамках внеурочной деятельности, которые формируют представления обучающихся о разнообразных современных информационных средствах и навыки выполнения разных видов работ на компьютере. </a:t>
            </a:r>
          </a:p>
          <a:p>
            <a:r>
              <a:rPr lang="ru-RU" dirty="0" smtClean="0"/>
              <a:t> </a:t>
            </a:r>
            <a:r>
              <a:rPr lang="ru-RU" b="1" dirty="0"/>
              <a:t>Интеллектуальные марафоны </a:t>
            </a:r>
            <a:r>
              <a:rPr lang="ru-RU" dirty="0"/>
              <a:t>организуются через систему интеллектуальных соревновательных мероприятий, которые призваны развивать общую культуру и эрудицию обучающегося, его познавательные интересу и способности к самообразованию. </a:t>
            </a:r>
          </a:p>
          <a:p>
            <a:r>
              <a:rPr lang="ru-RU" b="1" dirty="0" smtClean="0"/>
              <a:t>"Учение </a:t>
            </a:r>
            <a:r>
              <a:rPr lang="ru-RU" b="1" dirty="0"/>
              <a:t>с увлечением!" </a:t>
            </a:r>
            <a:r>
              <a:rPr lang="ru-RU" dirty="0"/>
              <a:t>включает систему занятий в зоне ближайшего развития, когда учитель непосредственно помогает обучающемуся преодолеть трудности, возникшие при изучении разных предметов.</a:t>
            </a:r>
          </a:p>
        </p:txBody>
      </p:sp>
    </p:spTree>
    <p:extLst>
      <p:ext uri="{BB962C8B-B14F-4D97-AF65-F5344CB8AC3E}">
        <p14:creationId xmlns:p14="http://schemas.microsoft.com/office/powerpoint/2010/main" val="3416652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42913"/>
          </a:xfrm>
        </p:spPr>
        <p:txBody>
          <a:bodyPr/>
          <a:lstStyle/>
          <a:p>
            <a:r>
              <a:rPr lang="ru-RU" dirty="0" smtClean="0"/>
              <a:t>ВНЕУРОЧНАЯ ДЕЯТЕЛЬНОСТЬ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934815"/>
            <a:ext cx="11965353" cy="5923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8756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-91773" y="0"/>
            <a:ext cx="1145361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1274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819" y="204395"/>
            <a:ext cx="9520517" cy="1151069"/>
          </a:xfrm>
        </p:spPr>
        <p:txBody>
          <a:bodyPr>
            <a:noAutofit/>
          </a:bodyPr>
          <a:lstStyle/>
          <a:p>
            <a:pPr algn="ctr"/>
            <a:r>
              <a:rPr lang="ru-RU" b="1" dirty="0"/>
              <a:t>Цели и </a:t>
            </a:r>
            <a:r>
              <a:rPr lang="ru-RU" b="1" dirty="0" smtClean="0"/>
              <a:t>стратегия </a:t>
            </a:r>
            <a:r>
              <a:rPr lang="ru-RU" b="1" dirty="0"/>
              <a:t>развития образования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в </a:t>
            </a:r>
            <a:r>
              <a:rPr lang="ru-RU" b="1" dirty="0"/>
              <a:t>2023/24 учебном </a:t>
            </a:r>
            <a:r>
              <a:rPr lang="ru-RU" b="1" dirty="0" smtClean="0"/>
              <a:t>году</a:t>
            </a:r>
            <a:endParaRPr lang="ru-RU" b="1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96819" y="1785771"/>
            <a:ext cx="10047642" cy="4793474"/>
          </a:xfrm>
        </p:spPr>
        <p:txBody>
          <a:bodyPr>
            <a:normAutofit fontScale="92500" lnSpcReduction="20000"/>
          </a:bodyPr>
          <a:lstStyle/>
          <a:p>
            <a:r>
              <a:rPr lang="ru-RU" sz="3600" dirty="0"/>
              <a:t>Единое образовательное пространство </a:t>
            </a:r>
            <a:r>
              <a:rPr lang="ru-RU" sz="3600" dirty="0" smtClean="0"/>
              <a:t>РФ</a:t>
            </a:r>
          </a:p>
          <a:p>
            <a:pPr marL="0" indent="0">
              <a:buNone/>
            </a:pPr>
            <a:endParaRPr lang="ru-RU" sz="3600" dirty="0" smtClean="0"/>
          </a:p>
          <a:p>
            <a:r>
              <a:rPr lang="ru-RU" sz="3600" dirty="0"/>
              <a:t>Реализация мероприятий Года педагога и </a:t>
            </a:r>
            <a:r>
              <a:rPr lang="ru-RU" sz="3600" dirty="0" smtClean="0"/>
              <a:t>наставника</a:t>
            </a:r>
            <a:endParaRPr lang="ru-RU" sz="3600" dirty="0"/>
          </a:p>
          <a:p>
            <a:pPr marL="0" indent="0">
              <a:buNone/>
            </a:pPr>
            <a:endParaRPr lang="ru-RU" sz="3600" dirty="0" smtClean="0"/>
          </a:p>
          <a:p>
            <a:r>
              <a:rPr lang="ru-RU" sz="3600" dirty="0"/>
              <a:t>Организация воспитательной </a:t>
            </a:r>
            <a:r>
              <a:rPr lang="ru-RU" sz="3600" dirty="0" smtClean="0"/>
              <a:t>деятельности</a:t>
            </a:r>
          </a:p>
          <a:p>
            <a:pPr marL="0" indent="0">
              <a:buNone/>
            </a:pPr>
            <a:r>
              <a:rPr lang="ru-RU" sz="3600" dirty="0" smtClean="0"/>
              <a:t> </a:t>
            </a:r>
          </a:p>
          <a:p>
            <a:r>
              <a:rPr lang="ru-RU" sz="3600" dirty="0"/>
              <a:t>Система организации профессиональной ориентации </a:t>
            </a:r>
            <a:r>
              <a:rPr lang="ru-RU" sz="3600" dirty="0" smtClean="0"/>
              <a:t>обучающихся 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411978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631"/>
            <a:ext cx="9456616" cy="166467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Миссия Года – признание особого статуса педагогических работников, в том числе выполняющих наставническую деятельность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2" name="Объект 11"/>
          <p:cNvSpPr>
            <a:spLocks noGrp="1"/>
          </p:cNvSpPr>
          <p:nvPr>
            <p:ph idx="1"/>
          </p:nvPr>
        </p:nvSpPr>
        <p:spPr>
          <a:xfrm>
            <a:off x="0" y="1680308"/>
            <a:ext cx="9920456" cy="503310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b="1" dirty="0" smtClean="0"/>
              <a:t>Задачи</a:t>
            </a:r>
            <a:r>
              <a:rPr lang="ru-RU" sz="2400" b="1" dirty="0"/>
              <a:t>: </a:t>
            </a:r>
            <a:r>
              <a:rPr lang="ru-RU" sz="2400" i="1" dirty="0"/>
              <a:t>формирование в общественном сознании представлений о важности труда, значимости и особом статусе педагогических работников и наставников; </a:t>
            </a:r>
          </a:p>
          <a:p>
            <a:pPr marL="0" indent="0" algn="just">
              <a:buNone/>
            </a:pPr>
            <a:r>
              <a:rPr lang="ru-RU" sz="2400" i="1" dirty="0" smtClean="0"/>
              <a:t>популяризация </a:t>
            </a:r>
            <a:r>
              <a:rPr lang="ru-RU" sz="2400" i="1" dirty="0"/>
              <a:t>и повышение престижа педагогических профессий в российском обществе; </a:t>
            </a:r>
            <a:endParaRPr lang="ru-RU" sz="2400" i="1" dirty="0" smtClean="0"/>
          </a:p>
          <a:p>
            <a:pPr marL="0" indent="0" algn="just">
              <a:buNone/>
            </a:pPr>
            <a:r>
              <a:rPr lang="ru-RU" sz="2400" i="1" dirty="0" smtClean="0"/>
              <a:t>совершенствование </a:t>
            </a:r>
            <a:r>
              <a:rPr lang="ru-RU" sz="2400" i="1" dirty="0"/>
              <a:t>организационных механизмов повышения профессионального уровня, поощрения и распространения опыта лучших педагогических работников и наставников; </a:t>
            </a:r>
            <a:endParaRPr lang="ru-RU" sz="2400" i="1" dirty="0" smtClean="0"/>
          </a:p>
          <a:p>
            <a:pPr marL="0" indent="0" algn="just">
              <a:buNone/>
            </a:pPr>
            <a:r>
              <a:rPr lang="ru-RU" sz="2400" i="1" dirty="0" smtClean="0"/>
              <a:t>создание </a:t>
            </a:r>
            <a:r>
              <a:rPr lang="ru-RU" sz="2400" i="1" dirty="0"/>
              <a:t>необходимых инструментов привлечения молодежи в педагогическую профессию; развитие института наставничества.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5706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57908"/>
            <a:ext cx="9753600" cy="206326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ЕДИНОЕ ОБРАЗОВАТЕЛЬНОЕ ПРОСТРАНСТВО -      </a:t>
            </a:r>
            <a:br>
              <a:rPr lang="ru-RU" dirty="0" smtClean="0"/>
            </a:br>
            <a:r>
              <a:rPr lang="ru-RU" dirty="0"/>
              <a:t>    ГАРАНТИЯ РАВЕНСТВА </a:t>
            </a:r>
            <a:r>
              <a:rPr lang="ru-RU" dirty="0" smtClean="0"/>
              <a:t>РЕСУРСОВ, УСЛОВИЙ</a:t>
            </a:r>
            <a:r>
              <a:rPr lang="ru-RU" dirty="0"/>
              <a:t>, ВОЗМОЖНОСТЕЙ И ПОВЫШЕНИЯ КАЧЕСТВА РЕЗУЛЬТАТОВ</a:t>
            </a:r>
            <a:br>
              <a:rPr lang="ru-RU" dirty="0"/>
            </a:br>
            <a:r>
              <a:rPr lang="ru-RU" dirty="0"/>
              <a:t> 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8155" y="2461845"/>
            <a:ext cx="9870830" cy="4173417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Единые подходы к формированию содержания образования и воспитания</a:t>
            </a:r>
          </a:p>
          <a:p>
            <a:r>
              <a:rPr lang="ru-RU" sz="2400" dirty="0" smtClean="0"/>
              <a:t>Единые стандарты образовательного пространства страны </a:t>
            </a:r>
          </a:p>
          <a:p>
            <a:r>
              <a:rPr lang="ru-RU" sz="2400" dirty="0" smtClean="0"/>
              <a:t>Единая система мониторинга эффективности деятельности образовательных организаций, органов управления образованием</a:t>
            </a:r>
            <a:endParaRPr lang="ru-RU" sz="2400" dirty="0"/>
          </a:p>
          <a:p>
            <a:pPr marL="0" lvl="0" indent="0">
              <a:buClr>
                <a:srgbClr val="90C226"/>
              </a:buClr>
              <a:buNone/>
            </a:pPr>
            <a:r>
              <a:rPr lang="ru-RU" sz="2400" i="1" dirty="0">
                <a:solidFill>
                  <a:srgbClr val="90C226"/>
                </a:solidFill>
              </a:rPr>
              <a:t>«Современное качественное образование должно быть доступно каждому» </a:t>
            </a:r>
            <a:endParaRPr lang="ru-RU" sz="2400" i="1" dirty="0" smtClean="0">
              <a:solidFill>
                <a:srgbClr val="90C226"/>
              </a:solidFill>
            </a:endParaRPr>
          </a:p>
          <a:p>
            <a:pPr marL="0" lvl="0" indent="0">
              <a:buClr>
                <a:srgbClr val="90C226"/>
              </a:buClr>
              <a:buNone/>
            </a:pPr>
            <a:r>
              <a:rPr lang="ru-RU" sz="2400" i="1" dirty="0">
                <a:solidFill>
                  <a:srgbClr val="90C226"/>
                </a:solidFill>
              </a:rPr>
              <a:t> </a:t>
            </a:r>
            <a:r>
              <a:rPr lang="ru-RU" sz="2400" i="1" dirty="0" smtClean="0">
                <a:solidFill>
                  <a:srgbClr val="90C226"/>
                </a:solidFill>
              </a:rPr>
              <a:t>                                                                                 В.В</a:t>
            </a:r>
            <a:r>
              <a:rPr lang="ru-RU" sz="2400" i="1" dirty="0">
                <a:solidFill>
                  <a:srgbClr val="90C226"/>
                </a:solidFill>
              </a:rPr>
              <a:t>. Путин</a:t>
            </a:r>
            <a:endParaRPr lang="ru-RU" sz="24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endParaRPr lang="ru-RU" sz="2400" dirty="0" smtClean="0"/>
          </a:p>
          <a:p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7440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5745" y="187571"/>
            <a:ext cx="8929077" cy="79875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Единое образовательное пространство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5760" y="2966772"/>
            <a:ext cx="8290825" cy="38912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b="1" i="1" u="sng" dirty="0" smtClean="0"/>
              <a:t>СОДЕРЖАТЕЛЬНОЕ ОБЕСПЕЧЕНИЕ</a:t>
            </a:r>
            <a:r>
              <a:rPr lang="ru-RU" sz="1800" b="1" i="1" dirty="0" smtClean="0"/>
              <a:t>:</a:t>
            </a:r>
          </a:p>
          <a:p>
            <a:r>
              <a:rPr lang="ru-RU" dirty="0" smtClean="0"/>
              <a:t>100 РАБОЧИХ ПРОГРАММ ПО УЧЕБНЫМ ПРЕДМЕТАМ 1-11 КЛАСС</a:t>
            </a:r>
          </a:p>
          <a:p>
            <a:r>
              <a:rPr lang="ru-RU" dirty="0" smtClean="0"/>
              <a:t>12 РАБОЧИХ ПРОГРАММ ПО ВНЕУРОЧНОЙ ДЕЯТЕЛЬНОСТИ</a:t>
            </a:r>
          </a:p>
          <a:p>
            <a:r>
              <a:rPr lang="ru-RU" dirty="0" smtClean="0"/>
              <a:t>38 МЕТОДИЧЕСКИХ ПОСОБИЙ</a:t>
            </a:r>
          </a:p>
          <a:p>
            <a:pPr marL="0" indent="0">
              <a:buNone/>
            </a:pPr>
            <a:r>
              <a:rPr lang="ru-RU" b="1" i="1" u="sng" dirty="0" smtClean="0"/>
              <a:t>ИНСТРУМЕНТЫ</a:t>
            </a:r>
            <a:r>
              <a:rPr lang="ru-RU" dirty="0" smtClean="0"/>
              <a:t>: ЕДИНЫЙ </a:t>
            </a:r>
            <a:r>
              <a:rPr lang="ru-RU" dirty="0"/>
              <a:t>КОНСТРУКТОР РАБОЧИХ ПРОГРАММ И УЧЕБНЫХ </a:t>
            </a:r>
            <a:r>
              <a:rPr lang="ru-RU" dirty="0" smtClean="0"/>
              <a:t>ПЛАНОВ </a:t>
            </a:r>
          </a:p>
          <a:p>
            <a:pPr marL="0" indent="0">
              <a:buNone/>
            </a:pPr>
            <a:r>
              <a:rPr lang="ru-RU" b="1" i="1" u="sng" dirty="0" smtClean="0"/>
              <a:t>УТВЕРЖДЕН ФЕДЕРАЛЬНЫЙ ПЕРЕЧЕНЬ УЧЕБНИКОВ</a:t>
            </a:r>
          </a:p>
          <a:p>
            <a:pPr marL="0" indent="0" algn="ctr">
              <a:buNone/>
            </a:pPr>
            <a:r>
              <a:rPr lang="ru-RU" sz="2800" b="1" i="1" u="sng" dirty="0"/>
              <a:t>Переход на обновленный ФГОС к 2024/25 учебному году</a:t>
            </a:r>
            <a:endParaRPr lang="ru-RU" sz="2800" b="1" i="1" u="sng" dirty="0" smtClean="0"/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9934292"/>
              </p:ext>
            </p:extLst>
          </p:nvPr>
        </p:nvGraphicFramePr>
        <p:xfrm>
          <a:off x="429846" y="1309090"/>
          <a:ext cx="9144000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91877">
                  <a:extLst>
                    <a:ext uri="{9D8B030D-6E8A-4147-A177-3AD203B41FA5}">
                      <a16:colId xmlns:a16="http://schemas.microsoft.com/office/drawing/2014/main" val="121484908"/>
                    </a:ext>
                  </a:extLst>
                </a:gridCol>
                <a:gridCol w="1180123">
                  <a:extLst>
                    <a:ext uri="{9D8B030D-6E8A-4147-A177-3AD203B41FA5}">
                      <a16:colId xmlns:a16="http://schemas.microsoft.com/office/drawing/2014/main" val="2943349039"/>
                    </a:ext>
                  </a:extLst>
                </a:gridCol>
                <a:gridCol w="2704123">
                  <a:extLst>
                    <a:ext uri="{9D8B030D-6E8A-4147-A177-3AD203B41FA5}">
                      <a16:colId xmlns:a16="http://schemas.microsoft.com/office/drawing/2014/main" val="89061572"/>
                    </a:ext>
                  </a:extLst>
                </a:gridCol>
                <a:gridCol w="1867877">
                  <a:extLst>
                    <a:ext uri="{9D8B030D-6E8A-4147-A177-3AD203B41FA5}">
                      <a16:colId xmlns:a16="http://schemas.microsoft.com/office/drawing/2014/main" val="21422935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ФЕДЕРАЛЬНЫЙ ГОСУДАРСТВЕННЫЙ ОБРАЗОВАТЕЛЬНЫЙ СТАНДАРТ (ФГОС)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НОО</a:t>
                      </a:r>
                    </a:p>
                    <a:p>
                      <a:r>
                        <a:rPr lang="ru-RU" dirty="0" smtClean="0"/>
                        <a:t>ООО</a:t>
                      </a:r>
                    </a:p>
                    <a:p>
                      <a:r>
                        <a:rPr lang="ru-RU" dirty="0" smtClean="0"/>
                        <a:t>СОО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ФЕДЕРАЛЬНАЯ</a:t>
                      </a:r>
                    </a:p>
                    <a:p>
                      <a:r>
                        <a:rPr lang="ru-RU" dirty="0" smtClean="0"/>
                        <a:t>ОСНОВНАЯ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ОБРАЗОВАТЕЛЬНАЯ</a:t>
                      </a:r>
                    </a:p>
                    <a:p>
                      <a:r>
                        <a:rPr lang="ru-RU" dirty="0" smtClean="0"/>
                        <a:t>ПРОГРАММА (ФООП)</a:t>
                      </a:r>
                    </a:p>
                    <a:p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НОО</a:t>
                      </a:r>
                    </a:p>
                    <a:p>
                      <a:r>
                        <a:rPr lang="ru-RU" dirty="0" smtClean="0"/>
                        <a:t>ООО</a:t>
                      </a:r>
                    </a:p>
                    <a:p>
                      <a:r>
                        <a:rPr lang="ru-RU" dirty="0" smtClean="0"/>
                        <a:t>СОО</a:t>
                      </a:r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8665269"/>
                  </a:ext>
                </a:extLst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8526585" y="3094892"/>
            <a:ext cx="221175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/>
              <a:t>Разработаны и размещены</a:t>
            </a:r>
          </a:p>
          <a:p>
            <a:r>
              <a:rPr lang="ru-RU" i="1" dirty="0"/>
              <a:t>на </a:t>
            </a:r>
            <a:r>
              <a:rPr lang="ru-RU" i="1" dirty="0" smtClean="0"/>
              <a:t>портале </a:t>
            </a:r>
            <a:r>
              <a:rPr lang="ru-RU" b="1" i="1" dirty="0" smtClean="0"/>
              <a:t>Единое содержание общего образования</a:t>
            </a:r>
            <a:endParaRPr lang="ru-RU" b="1" i="1" dirty="0"/>
          </a:p>
          <a:p>
            <a:r>
              <a:rPr lang="ru-RU" b="1" i="1" u="sng" dirty="0"/>
              <a:t>https://edsoo.ru/</a:t>
            </a:r>
          </a:p>
        </p:txBody>
      </p:sp>
    </p:spTree>
    <p:extLst>
      <p:ext uri="{BB962C8B-B14F-4D97-AF65-F5344CB8AC3E}">
        <p14:creationId xmlns:p14="http://schemas.microsoft.com/office/powerpoint/2010/main" val="1836635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155" y="179754"/>
            <a:ext cx="9425354" cy="107070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Нормативно-правовые документы  и сроки введения ФООП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78155" y="1344247"/>
            <a:ext cx="9737968" cy="5759938"/>
          </a:xfrm>
        </p:spPr>
        <p:txBody>
          <a:bodyPr/>
          <a:lstStyle/>
          <a:p>
            <a:pPr algn="just"/>
            <a:r>
              <a:rPr lang="ru-RU" sz="2000" dirty="0" smtClean="0"/>
              <a:t>Федеральный закон </a:t>
            </a:r>
            <a:r>
              <a:rPr lang="ru-RU" sz="2000" dirty="0"/>
              <a:t>от 24 сентября 2022 г № 371-ФЗ «О внесении изменений в Федеральный закон «Об образовании в Российской Федерации» </a:t>
            </a:r>
            <a:endParaRPr lang="ru-RU" sz="2000" dirty="0" smtClean="0"/>
          </a:p>
          <a:p>
            <a:pPr algn="just"/>
            <a:endParaRPr lang="ru-RU" sz="2000" b="1" u="sng" dirty="0" smtClean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98132"/>
            <a:ext cx="10916356" cy="4859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831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709" y="78154"/>
            <a:ext cx="9530355" cy="66430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Федеральная общая образовательная программа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754" y="3122766"/>
            <a:ext cx="10464800" cy="292634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2283997"/>
              </p:ext>
            </p:extLst>
          </p:nvPr>
        </p:nvGraphicFramePr>
        <p:xfrm>
          <a:off x="0" y="3908285"/>
          <a:ext cx="10714895" cy="155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1691">
                  <a:extLst>
                    <a:ext uri="{9D8B030D-6E8A-4147-A177-3AD203B41FA5}">
                      <a16:colId xmlns:a16="http://schemas.microsoft.com/office/drawing/2014/main" val="459078535"/>
                    </a:ext>
                  </a:extLst>
                </a:gridCol>
                <a:gridCol w="2138785">
                  <a:extLst>
                    <a:ext uri="{9D8B030D-6E8A-4147-A177-3AD203B41FA5}">
                      <a16:colId xmlns:a16="http://schemas.microsoft.com/office/drawing/2014/main" val="1988539093"/>
                    </a:ext>
                  </a:extLst>
                </a:gridCol>
                <a:gridCol w="2201691">
                  <a:extLst>
                    <a:ext uri="{9D8B030D-6E8A-4147-A177-3AD203B41FA5}">
                      <a16:colId xmlns:a16="http://schemas.microsoft.com/office/drawing/2014/main" val="609522237"/>
                    </a:ext>
                  </a:extLst>
                </a:gridCol>
                <a:gridCol w="2044427">
                  <a:extLst>
                    <a:ext uri="{9D8B030D-6E8A-4147-A177-3AD203B41FA5}">
                      <a16:colId xmlns:a16="http://schemas.microsoft.com/office/drawing/2014/main" val="2294873113"/>
                    </a:ext>
                  </a:extLst>
                </a:gridCol>
                <a:gridCol w="2128301">
                  <a:extLst>
                    <a:ext uri="{9D8B030D-6E8A-4147-A177-3AD203B41FA5}">
                      <a16:colId xmlns:a16="http://schemas.microsoft.com/office/drawing/2014/main" val="103389917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федеральный учебный план</a:t>
                      </a:r>
                    </a:p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федеральный календарный учебный график </a:t>
                      </a:r>
                    </a:p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федеральные рабочие программы учебных предметов, курсов, дисциплин</a:t>
                      </a:r>
                    </a:p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федеральная рабочая программа воспитания </a:t>
                      </a:r>
                    </a:p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федеральный календарный план воспитательной работы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0919500"/>
                  </a:ext>
                </a:extLst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4479809"/>
              </p:ext>
            </p:extLst>
          </p:nvPr>
        </p:nvGraphicFramePr>
        <p:xfrm>
          <a:off x="23447" y="846912"/>
          <a:ext cx="10691448" cy="271437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91417">
                  <a:extLst>
                    <a:ext uri="{9D8B030D-6E8A-4147-A177-3AD203B41FA5}">
                      <a16:colId xmlns:a16="http://schemas.microsoft.com/office/drawing/2014/main" val="1847460928"/>
                    </a:ext>
                  </a:extLst>
                </a:gridCol>
                <a:gridCol w="7600031">
                  <a:extLst>
                    <a:ext uri="{9D8B030D-6E8A-4147-A177-3AD203B41FA5}">
                      <a16:colId xmlns:a16="http://schemas.microsoft.com/office/drawing/2014/main" val="24059873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     ФООП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учебно-методическая </a:t>
                      </a:r>
                      <a:r>
                        <a:rPr lang="ru-RU" sz="2000" dirty="0">
                          <a:effectLst/>
                        </a:rPr>
                        <a:t>документация, определяющая единые для Российской Федерации базовые объем и содержание образования определенного уровня и (или) определенной направленности, планируемые результаты освоения образовательной программы.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69447145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 Уровни</a:t>
                      </a:r>
                      <a:r>
                        <a:rPr lang="ru-RU" sz="2000" baseline="0" dirty="0" smtClean="0">
                          <a:effectLst/>
                        </a:rPr>
                        <a:t> </a:t>
                      </a:r>
                      <a:r>
                        <a:rPr lang="ru-RU" sz="2000" dirty="0" smtClean="0">
                          <a:effectLst/>
                        </a:rPr>
                        <a:t> образования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300" dirty="0">
                          <a:effectLst/>
                        </a:rPr>
                        <a:t>·        </a:t>
                      </a:r>
                      <a:r>
                        <a:rPr lang="ru-RU" sz="1800" dirty="0" smtClean="0">
                          <a:effectLst/>
                        </a:rPr>
                        <a:t>начального </a:t>
                      </a:r>
                      <a:r>
                        <a:rPr lang="ru-RU" sz="1800" dirty="0">
                          <a:effectLst/>
                        </a:rPr>
                        <a:t>общего (1-4 классы)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800" dirty="0">
                          <a:effectLst/>
                        </a:rPr>
                        <a:t>·      </a:t>
                      </a:r>
                      <a:r>
                        <a:rPr lang="ru-RU" sz="1800" dirty="0" smtClean="0">
                          <a:effectLst/>
                        </a:rPr>
                        <a:t>основного </a:t>
                      </a:r>
                      <a:r>
                        <a:rPr lang="ru-RU" sz="1800" dirty="0">
                          <a:effectLst/>
                        </a:rPr>
                        <a:t>общего (5-9 классы)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800" dirty="0">
                          <a:effectLst/>
                        </a:rPr>
                        <a:t>·      </a:t>
                      </a:r>
                      <a:r>
                        <a:rPr lang="ru-RU" sz="1800" dirty="0" smtClean="0">
                          <a:effectLst/>
                        </a:rPr>
                        <a:t>среднего </a:t>
                      </a:r>
                      <a:r>
                        <a:rPr lang="ru-RU" sz="1800" dirty="0">
                          <a:effectLst/>
                        </a:rPr>
                        <a:t>общего (10-11 классы)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021902461"/>
                  </a:ext>
                </a:extLst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79754" y="5606095"/>
            <a:ext cx="981612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u="sng" dirty="0"/>
              <a:t>На каждый уровень образования разрабатывается одна ООП на основе </a:t>
            </a:r>
            <a:r>
              <a:rPr lang="ru-RU" sz="2000" b="1" u="sng" dirty="0" smtClean="0"/>
              <a:t>ФООП</a:t>
            </a:r>
            <a:endParaRPr lang="ru-RU" sz="2000" b="1" u="sng" dirty="0"/>
          </a:p>
        </p:txBody>
      </p:sp>
    </p:spTree>
    <p:extLst>
      <p:ext uri="{BB962C8B-B14F-4D97-AF65-F5344CB8AC3E}">
        <p14:creationId xmlns:p14="http://schemas.microsoft.com/office/powerpoint/2010/main" val="1450959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2523"/>
            <a:ext cx="9818865" cy="123483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ОБЯЗАТЕЛЬНЫЕ ФЕДЕРАЛЬНЫЕ РАБОЧИЕ ПРОГРАММЫ ПО УЧЕБНЫМ ПРЕДМЕТАМ</a:t>
            </a:r>
            <a:endParaRPr lang="ru-RU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6142224"/>
              </p:ext>
            </p:extLst>
          </p:nvPr>
        </p:nvGraphicFramePr>
        <p:xfrm>
          <a:off x="54706" y="1587173"/>
          <a:ext cx="9764158" cy="51496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82079">
                  <a:extLst>
                    <a:ext uri="{9D8B030D-6E8A-4147-A177-3AD203B41FA5}">
                      <a16:colId xmlns:a16="http://schemas.microsoft.com/office/drawing/2014/main" val="66820116"/>
                    </a:ext>
                  </a:extLst>
                </a:gridCol>
                <a:gridCol w="4882079">
                  <a:extLst>
                    <a:ext uri="{9D8B030D-6E8A-4147-A177-3AD203B41FA5}">
                      <a16:colId xmlns:a16="http://schemas.microsoft.com/office/drawing/2014/main" val="238426452"/>
                    </a:ext>
                  </a:extLst>
                </a:gridCol>
              </a:tblGrid>
              <a:tr h="785269">
                <a:tc>
                  <a:txBody>
                    <a:bodyPr/>
                    <a:lstStyle/>
                    <a:p>
                      <a:r>
                        <a:rPr lang="ru-RU" dirty="0" smtClean="0"/>
                        <a:t>НОО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ООО, СОО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551362"/>
                  </a:ext>
                </a:extLst>
              </a:tr>
              <a:tr h="1454807">
                <a:tc>
                  <a:txBody>
                    <a:bodyPr/>
                    <a:lstStyle/>
                    <a:p>
                      <a:r>
                        <a:rPr lang="ru-RU" dirty="0" smtClean="0"/>
                        <a:t>РУССКИЙ ЯЗЫК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РУССКИЙ ЯЗЫК,</a:t>
                      </a:r>
                    </a:p>
                    <a:p>
                      <a:r>
                        <a:rPr lang="ru-RU" dirty="0" smtClean="0"/>
                        <a:t> </a:t>
                      </a:r>
                    </a:p>
                    <a:p>
                      <a:r>
                        <a:rPr lang="ru-RU" dirty="0" smtClean="0"/>
                        <a:t>ЛИТЕРАТУРА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970045"/>
                  </a:ext>
                </a:extLst>
              </a:tr>
              <a:tr h="1454807">
                <a:tc>
                  <a:txBody>
                    <a:bodyPr/>
                    <a:lstStyle/>
                    <a:p>
                      <a:r>
                        <a:rPr lang="ru-RU" dirty="0" smtClean="0"/>
                        <a:t>ЛИТЕРАТУРНОЕ ЧТЕНИЕ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ИСТОРИЯ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ОБЩЕСТВОЗНАНИЕ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5869595"/>
                  </a:ext>
                </a:extLst>
              </a:tr>
              <a:tr h="1454807">
                <a:tc>
                  <a:txBody>
                    <a:bodyPr/>
                    <a:lstStyle/>
                    <a:p>
                      <a:r>
                        <a:rPr lang="ru-RU" dirty="0" smtClean="0"/>
                        <a:t>ОКРУХАЮЩИЙ МИР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ГЕОГРАФИЯ</a:t>
                      </a:r>
                    </a:p>
                    <a:p>
                      <a:r>
                        <a:rPr lang="ru-RU" dirty="0" smtClean="0"/>
                        <a:t> </a:t>
                      </a:r>
                    </a:p>
                    <a:p>
                      <a:r>
                        <a:rPr lang="ru-RU" dirty="0" smtClean="0"/>
                        <a:t>ОБЖ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72263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180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523" y="93969"/>
            <a:ext cx="9050215" cy="114867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СТРУКТУРА  И СОДЕРЖАНИЕ </a:t>
            </a:r>
            <a:br>
              <a:rPr lang="ru-RU" dirty="0" smtClean="0"/>
            </a:br>
            <a:r>
              <a:rPr lang="ru-RU" dirty="0" smtClean="0"/>
              <a:t>ФОП НОО, ООО и СОО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523" y="1242646"/>
            <a:ext cx="11884442" cy="561535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i="1" u="sng" dirty="0" smtClean="0"/>
              <a:t>целевой раздел </a:t>
            </a:r>
          </a:p>
          <a:p>
            <a:pPr marL="0" indent="0">
              <a:buNone/>
            </a:pPr>
            <a:r>
              <a:rPr lang="ru-RU" dirty="0" smtClean="0"/>
              <a:t>• пояснительная записка;</a:t>
            </a:r>
          </a:p>
          <a:p>
            <a:pPr marL="0" indent="0">
              <a:buNone/>
            </a:pPr>
            <a:r>
              <a:rPr lang="ru-RU" dirty="0" smtClean="0"/>
              <a:t> • планируемые результаты освоения обучающимися ФОП;</a:t>
            </a:r>
          </a:p>
          <a:p>
            <a:pPr marL="0" indent="0">
              <a:buNone/>
            </a:pPr>
            <a:r>
              <a:rPr lang="ru-RU" dirty="0" smtClean="0"/>
              <a:t> • система оценки достижения планируемых результатов освоения ФОП</a:t>
            </a:r>
          </a:p>
          <a:p>
            <a:pPr marL="0" indent="0">
              <a:buNone/>
            </a:pPr>
            <a:r>
              <a:rPr lang="en-US" b="1" i="1" u="sng" dirty="0" smtClean="0"/>
              <a:t>c</a:t>
            </a:r>
            <a:r>
              <a:rPr lang="ru-RU" b="1" i="1" u="sng" dirty="0" smtClean="0"/>
              <a:t>одержательный раздел</a:t>
            </a:r>
          </a:p>
          <a:p>
            <a:pPr marL="0" indent="0">
              <a:buNone/>
            </a:pPr>
            <a:r>
              <a:rPr lang="ru-RU" dirty="0" smtClean="0"/>
              <a:t>• </a:t>
            </a:r>
            <a:r>
              <a:rPr lang="ru-RU" dirty="0" smtClean="0">
                <a:solidFill>
                  <a:srgbClr val="FF0000"/>
                </a:solidFill>
              </a:rPr>
              <a:t>федеральные рабочие программы учебных предметов; </a:t>
            </a:r>
          </a:p>
          <a:p>
            <a:pPr marL="0" indent="0">
              <a:buNone/>
            </a:pPr>
            <a:r>
              <a:rPr lang="ru-RU" dirty="0" smtClean="0"/>
              <a:t>• программа формирования универсальных учебных действий у обучающихся; </a:t>
            </a:r>
          </a:p>
          <a:p>
            <a:pPr marL="0" indent="0">
              <a:buNone/>
            </a:pPr>
            <a:r>
              <a:rPr lang="ru-RU" dirty="0" smtClean="0"/>
              <a:t>• </a:t>
            </a:r>
            <a:r>
              <a:rPr lang="ru-RU" dirty="0" smtClean="0">
                <a:solidFill>
                  <a:srgbClr val="FF0000"/>
                </a:solidFill>
              </a:rPr>
              <a:t>федеральная рабочая программа воспитания</a:t>
            </a:r>
          </a:p>
          <a:p>
            <a:pPr marL="0" indent="0">
              <a:buNone/>
            </a:pPr>
            <a:r>
              <a:rPr lang="ru-RU" b="1" i="1" u="sng" dirty="0" smtClean="0"/>
              <a:t>организационный раздел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FF0000"/>
                </a:solidFill>
              </a:rPr>
              <a:t>федеральный учебный план;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 • федеральный план внеурочной деятельности;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 • федеральный календарный учебный график;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 • федеральный календарный план воспитательной работы</a:t>
            </a:r>
          </a:p>
          <a:p>
            <a:pPr marL="0" indent="0"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801910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3925</TotalTime>
  <Words>1148</Words>
  <Application>Microsoft Office PowerPoint</Application>
  <PresentationFormat>Широкоэкранный</PresentationFormat>
  <Paragraphs>166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Times New Roman</vt:lpstr>
      <vt:lpstr>Trebuchet MS</vt:lpstr>
      <vt:lpstr>Wingdings 3</vt:lpstr>
      <vt:lpstr>Аспект</vt:lpstr>
      <vt:lpstr>Предметная область «Искусство»:  современный урок и внеурочная деятельность</vt:lpstr>
      <vt:lpstr>Цели и стратегия развития образования  в 2023/24 учебном году</vt:lpstr>
      <vt:lpstr>Миссия Года – признание особого статуса педагогических работников, в том числе выполняющих наставническую деятельность </vt:lpstr>
      <vt:lpstr>ЕДИНОЕ ОБРАЗОВАТЕЛЬНОЕ ПРОСТРАНСТВО -           ГАРАНТИЯ РАВЕНСТВА РЕСУРСОВ, УСЛОВИЙ, ВОЗМОЖНОСТЕЙ И ПОВЫШЕНИЯ КАЧЕСТВА РЕЗУЛЬТАТОВ   </vt:lpstr>
      <vt:lpstr>Единое образовательное пространство</vt:lpstr>
      <vt:lpstr>Нормативно-правовые документы  и сроки введения ФООП</vt:lpstr>
      <vt:lpstr>Федеральная общая образовательная программа </vt:lpstr>
      <vt:lpstr>ОБЯЗАТЕЛЬНЫЕ ФЕДЕРАЛЬНЫЕ РАБОЧИЕ ПРОГРАММЫ ПО УЧЕБНЫМ ПРЕДМЕТАМ</vt:lpstr>
      <vt:lpstr>СТРУКТУРА  И СОДЕРЖАНИЕ  ФОП НОО, ООО и СОО</vt:lpstr>
      <vt:lpstr>ФЕДЕРАЛЬНЫЙ КАЛЕНДАРНЫЙ УЧЕБНЫЙ ГРАФИК </vt:lpstr>
      <vt:lpstr>Федеральный календарный план воспитательной работы – основа деятельности советников директора по воспитанию </vt:lpstr>
      <vt:lpstr>Направления и цели внеурочной деятельности</vt:lpstr>
      <vt:lpstr>ВНЕУРОЧНАЯ ДЕЯТЕЛЬНОСТЬ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Единое образовательное пространство РФ. Подготовка к комплектованию ОУ на 2023/2024 учебный год</dc:title>
  <dc:creator>User</dc:creator>
  <cp:lastModifiedBy>User</cp:lastModifiedBy>
  <cp:revision>165</cp:revision>
  <dcterms:created xsi:type="dcterms:W3CDTF">2023-07-31T08:06:20Z</dcterms:created>
  <dcterms:modified xsi:type="dcterms:W3CDTF">2023-12-01T20:44:51Z</dcterms:modified>
</cp:coreProperties>
</file>