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89" r:id="rId7"/>
    <p:sldId id="261" r:id="rId8"/>
    <p:sldId id="263" r:id="rId9"/>
    <p:sldId id="290" r:id="rId10"/>
    <p:sldId id="292" r:id="rId11"/>
    <p:sldId id="291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  <p:sldId id="274" r:id="rId22"/>
    <p:sldId id="275" r:id="rId23"/>
    <p:sldId id="276" r:id="rId24"/>
    <p:sldId id="277" r:id="rId25"/>
    <p:sldId id="280" r:id="rId26"/>
    <p:sldId id="278" r:id="rId27"/>
    <p:sldId id="279" r:id="rId28"/>
    <p:sldId id="281" r:id="rId29"/>
    <p:sldId id="284" r:id="rId30"/>
    <p:sldId id="286" r:id="rId31"/>
    <p:sldId id="287" r:id="rId32"/>
    <p:sldId id="285" r:id="rId33"/>
    <p:sldId id="282" r:id="rId34"/>
    <p:sldId id="283" r:id="rId35"/>
    <p:sldId id="294" r:id="rId36"/>
    <p:sldId id="288" r:id="rId37"/>
    <p:sldId id="293" r:id="rId3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73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22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621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80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251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72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341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026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296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80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55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BDBFD-1FE5-41A1-B219-CF522491EBFE}" type="datetimeFigureOut">
              <a:rPr lang="ru-RU" smtClean="0"/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36456-3C33-45BF-B014-4C75C2EA2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95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08869" y="5590308"/>
            <a:ext cx="3116876" cy="126769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indent="449580">
              <a:spcAft>
                <a:spcPts val="0"/>
              </a:spcAft>
            </a:pPr>
            <a:r>
              <a:rPr lang="ru-RU" sz="1400" b="1" i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РАЗРАБОТЧИК ПРОЕКТА:</a:t>
            </a:r>
            <a:endParaRPr lang="ru-RU" sz="1400" dirty="0" smtClean="0"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Барбарина Ольга Александровна, </a:t>
            </a:r>
            <a:endParaRPr lang="ru-RU" sz="1400" dirty="0" smtClean="0"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воспитатель ВКК </a:t>
            </a:r>
            <a:endParaRPr lang="ru-RU" sz="1400" dirty="0" smtClean="0"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МАДОУ ЦРР – детский сад </a:t>
            </a:r>
            <a:endParaRPr lang="ru-RU" sz="1400" dirty="0" smtClean="0"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Проект по курсу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ознакомление детей с родным городом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«Красноуфимск – моя малая родина»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29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005" y="1205865"/>
            <a:ext cx="1167819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Сотрудничество </a:t>
            </a:r>
            <a:r>
              <a:rPr lang="ru-RU" sz="2000" b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с родителями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(оформление папок-передвижек для родителей по теме проекта, подборка фото, литературы.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Анкетирование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родителей на выявление знаний и представлений о родном городе, его истории, 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достопримечательностях.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Беседы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с родителями о необходимости участия в проекте, о серьезном отношении к  воспитательно-образовательному процессу в ДОУ. </a:t>
            </a:r>
            <a:endParaRPr lang="ru-RU" sz="2000" b="1" dirty="0" smtClean="0">
              <a:solidFill>
                <a:srgbClr val="181818"/>
              </a:solidFill>
              <a:latin typeface="Bookman Old Style" panose="0205060405050502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Включение </a:t>
            </a: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родителей и детей в разработку совместного творческого </a:t>
            </a: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проекта.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Консультации </a:t>
            </a: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родителей на тему: «Малая родина – Красноуфимск</a:t>
            </a: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».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Подбор </a:t>
            </a: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фотографий, иллюстраций с видами города, старинными зданиями, памятниками, музея и беседы о </a:t>
            </a: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них.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Составление </a:t>
            </a: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мини-рассказов для детей «Место, где я люблю бывать</a:t>
            </a: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».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Выставка </a:t>
            </a: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совместных работ детей и их родителей на тему: «Любимый </a:t>
            </a: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уголок»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Экскурсия </a:t>
            </a: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в музей Красноуфимска.</a:t>
            </a:r>
          </a:p>
        </p:txBody>
      </p:sp>
    </p:spTree>
    <p:extLst>
      <p:ext uri="{BB962C8B-B14F-4D97-AF65-F5344CB8AC3E}">
        <p14:creationId xmlns:p14="http://schemas.microsoft.com/office/powerpoint/2010/main" val="2506362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135" y="169817"/>
            <a:ext cx="1153450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III</a:t>
            </a:r>
            <a:r>
              <a:rPr lang="ru-RU" b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 этап </a:t>
            </a:r>
            <a:r>
              <a:rPr lang="ru-RU" b="1" dirty="0">
                <a:solidFill>
                  <a:srgbClr val="181818"/>
                </a:solidFill>
                <a:latin typeface="Bookman Old Style" panose="02050604050505020204" pitchFamily="18" charset="0"/>
              </a:rPr>
              <a:t>итог проекта:</a:t>
            </a:r>
            <a:endParaRPr lang="ru-RU" dirty="0">
              <a:solidFill>
                <a:srgbClr val="181818"/>
              </a:solidFill>
              <a:latin typeface="Bookman Old Style" panose="0205060405050502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181818"/>
                </a:solidFill>
                <a:latin typeface="Bookman Old Style" panose="02050604050505020204" pitchFamily="18" charset="0"/>
              </a:rPr>
              <a:t>Презентация «Город, в котором мы живем»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181818"/>
                </a:solidFill>
                <a:latin typeface="Bookman Old Style" panose="02050604050505020204" pitchFamily="18" charset="0"/>
              </a:rPr>
              <a:t>Обобщающая беседа о проделанной работе.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181818"/>
                </a:solidFill>
                <a:latin typeface="Bookman Old Style" panose="02050604050505020204" pitchFamily="18" charset="0"/>
              </a:rPr>
              <a:t>Просмотр видеоролика про Красноуфимск.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181818"/>
                </a:solidFill>
                <a:latin typeface="Bookman Old Style" panose="02050604050505020204" pitchFamily="18" charset="0"/>
              </a:rPr>
              <a:t>Выставка детских работ «Любимый уголок нашего города» (рисунки)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181818"/>
                </a:solidFill>
                <a:latin typeface="Bookman Old Style" panose="02050604050505020204" pitchFamily="18" charset="0"/>
              </a:rPr>
              <a:t>Конкурс чтецов </a:t>
            </a:r>
            <a:r>
              <a:rPr lang="ru-RU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группы «Красноуфимск</a:t>
            </a:r>
            <a:r>
              <a:rPr lang="ru-RU" dirty="0">
                <a:solidFill>
                  <a:srgbClr val="181818"/>
                </a:solidFill>
                <a:latin typeface="Bookman Old Style" panose="02050604050505020204" pitchFamily="18" charset="0"/>
              </a:rPr>
              <a:t>, город лучший на свете!»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Bookman Old Style" panose="02050604050505020204" pitchFamily="18" charset="0"/>
              </a:rPr>
              <a:t>Мини-музей «Национальная деревня»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Bookman Old Style" panose="02050604050505020204" pitchFamily="18" charset="0"/>
              </a:rPr>
              <a:t>Создание коллекции кукол в национальных костюмах.</a:t>
            </a:r>
            <a:endParaRPr lang="ru-RU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Итоговое диагностирование детей.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Повторное анкетирование родителей.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Анализ и обработка полученных данных.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Систематизация результатов работы</a:t>
            </a:r>
            <a:r>
              <a:rPr lang="ru-RU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.</a:t>
            </a:r>
            <a:endParaRPr lang="ru-RU" b="1" dirty="0" smtClean="0">
              <a:solidFill>
                <a:srgbClr val="181818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ru-RU" b="1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Ожидаемые результаты:</a:t>
            </a:r>
            <a:endParaRPr lang="ru-RU" dirty="0" smtClean="0">
              <a:solidFill>
                <a:srgbClr val="181818"/>
              </a:solidFill>
              <a:latin typeface="Bookman Old Style" panose="0205060405050502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Bookman Old Style" panose="02050604050505020204" pitchFamily="18" charset="0"/>
              </a:rPr>
              <a:t>Дети </a:t>
            </a: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</a:rPr>
              <a:t>будут свободно разбираться в </a:t>
            </a:r>
            <a:r>
              <a:rPr lang="ru-RU" dirty="0" smtClean="0">
                <a:solidFill>
                  <a:srgbClr val="000000"/>
                </a:solidFill>
                <a:latin typeface="Bookman Old Style" panose="02050604050505020204" pitchFamily="18" charset="0"/>
              </a:rPr>
              <a:t>достопримечательностях.</a:t>
            </a:r>
            <a:endParaRPr lang="ru-RU" dirty="0">
              <a:solidFill>
                <a:srgbClr val="181818"/>
              </a:solidFill>
              <a:latin typeface="Bookman Old Style" panose="0205060405050502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Bookman Old Style" panose="02050604050505020204" pitchFamily="18" charset="0"/>
              </a:rPr>
              <a:t>Вызвать </a:t>
            </a: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</a:rPr>
              <a:t>у детей интерес посещать интересные уголки </a:t>
            </a:r>
            <a:r>
              <a:rPr lang="ru-RU" dirty="0" smtClean="0">
                <a:solidFill>
                  <a:srgbClr val="000000"/>
                </a:solidFill>
                <a:latin typeface="Bookman Old Style" panose="02050604050505020204" pitchFamily="18" charset="0"/>
              </a:rPr>
              <a:t>Красноуфимска.</a:t>
            </a:r>
            <a:endParaRPr lang="ru-RU" dirty="0">
              <a:solidFill>
                <a:srgbClr val="181818"/>
              </a:solidFill>
              <a:latin typeface="Bookman Old Style" panose="0205060405050502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Обогащенные </a:t>
            </a:r>
            <a:r>
              <a:rPr lang="ru-RU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и систематизированные знания детей об истории города и его культурных ценностях. Сформирован устойчивый интерес к изучению данной </a:t>
            </a:r>
            <a:r>
              <a:rPr lang="ru-RU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проблемы.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Повышение </a:t>
            </a:r>
            <a:r>
              <a:rPr lang="ru-RU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родительской компетентности по представленной проблеме. Участие семей воспитанников в учебно-воспитательном </a:t>
            </a:r>
            <a:r>
              <a:rPr lang="ru-RU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процессе, </a:t>
            </a: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</a:rPr>
              <a:t>помощь в формировании правильного отношения родителей к развитию своего </a:t>
            </a:r>
            <a:r>
              <a:rPr lang="ru-RU" dirty="0" smtClean="0">
                <a:solidFill>
                  <a:srgbClr val="000000"/>
                </a:solidFill>
                <a:latin typeface="Bookman Old Style" panose="02050604050505020204" pitchFamily="18" charset="0"/>
              </a:rPr>
              <a:t>ребенка.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Bookman Old Style" panose="02050604050505020204" pitchFamily="18" charset="0"/>
              </a:rPr>
              <a:t>Приобщение </a:t>
            </a:r>
            <a:r>
              <a:rPr lang="ru-RU" dirty="0">
                <a:solidFill>
                  <a:srgbClr val="000000"/>
                </a:solidFill>
                <a:latin typeface="Bookman Old Style" panose="02050604050505020204" pitchFamily="18" charset="0"/>
              </a:rPr>
              <a:t>родителей вместе с ребенком посещать в выходные дни исторических мест </a:t>
            </a:r>
            <a:r>
              <a:rPr lang="ru-RU" dirty="0" smtClean="0">
                <a:solidFill>
                  <a:srgbClr val="000000"/>
                </a:solidFill>
                <a:latin typeface="Bookman Old Style" panose="02050604050505020204" pitchFamily="18" charset="0"/>
              </a:rPr>
              <a:t>города.</a:t>
            </a:r>
            <a:endParaRPr lang="ru-RU" dirty="0" smtClean="0">
              <a:latin typeface="Bookman Old Style" panose="0205060405050502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Разработанное </a:t>
            </a:r>
            <a:r>
              <a:rPr lang="ru-RU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методическое и дидактическое сопровождение по данному разделу</a:t>
            </a:r>
            <a:r>
              <a:rPr lang="ru-RU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solidFill>
                <a:srgbClr val="181818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79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229741"/>
              </p:ext>
            </p:extLst>
          </p:nvPr>
        </p:nvGraphicFramePr>
        <p:xfrm>
          <a:off x="318654" y="2280155"/>
          <a:ext cx="11554691" cy="339991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82782">
                  <a:extLst>
                    <a:ext uri="{9D8B030D-6E8A-4147-A177-3AD203B41FA5}">
                      <a16:colId xmlns:a16="http://schemas.microsoft.com/office/drawing/2014/main" val="3042178289"/>
                    </a:ext>
                  </a:extLst>
                </a:gridCol>
                <a:gridCol w="7188899">
                  <a:extLst>
                    <a:ext uri="{9D8B030D-6E8A-4147-A177-3AD203B41FA5}">
                      <a16:colId xmlns:a16="http://schemas.microsoft.com/office/drawing/2014/main" val="687673971"/>
                    </a:ext>
                  </a:extLst>
                </a:gridCol>
                <a:gridCol w="3583010">
                  <a:extLst>
                    <a:ext uri="{9D8B030D-6E8A-4147-A177-3AD203B41FA5}">
                      <a16:colId xmlns:a16="http://schemas.microsoft.com/office/drawing/2014/main" val="1089938225"/>
                    </a:ext>
                  </a:extLst>
                </a:gridCol>
              </a:tblGrid>
              <a:tr h="515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неделя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Тема, задачи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Формы работы с детьми и родителями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2512524"/>
                  </a:ext>
                </a:extLst>
              </a:tr>
              <a:tr h="75764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Bookman Old Style" panose="02050604050505020204" pitchFamily="18" charset="0"/>
                        </a:rPr>
                        <a:t>I</a:t>
                      </a:r>
                      <a:r>
                        <a:rPr lang="ru-RU" sz="1200" b="0" dirty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2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Диагностика 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Анкетирование детей и их родителей на тему «Знаем ли мы свой город»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5775297"/>
                  </a:ext>
                </a:extLst>
              </a:tr>
              <a:tr h="1145521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Bookman Old Style" panose="02050604050505020204" pitchFamily="18" charset="0"/>
                        </a:rPr>
                        <a:t>II</a:t>
                      </a:r>
                      <a:r>
                        <a:rPr lang="ru-RU" sz="1200" b="0" dirty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2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«Мой дом»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Закреплять знания детей о жилище, интерьере горницы, предметах народного быта. Побуждать потребность в поддержании красоты, чистоты в доме. Развивать эмоциональную отзывчивость к народному творчеству.  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Развлечение «Горница»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0834836"/>
                  </a:ext>
                </a:extLst>
              </a:tr>
              <a:tr h="859141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Bookman Old Style" panose="02050604050505020204" pitchFamily="18" charset="0"/>
                        </a:rPr>
                        <a:t>III</a:t>
                      </a:r>
                      <a:r>
                        <a:rPr lang="ru-RU" sz="1200" b="0" dirty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2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«История возникновения Красноуфимска»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Конкретизировать первоначальные представления детей об истории зарождения и развития родного города.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Познавательное занятие «Город на реке Уфе»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8234859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310385"/>
            <a:ext cx="121920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II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 этап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 –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 основной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еженедельные занятия с детьми в соответствии с п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роектно-тематическим</a:t>
            </a:r>
            <a:r>
              <a:rPr kumimoji="0" lang="ru-RU" alt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r>
              <a:rPr kumimoji="0" lang="ru-RU" alt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планом программы «Знай и люби свой город» и совместные мероприятия с семьями воспитанников, экскурсии по городу.</a:t>
            </a:r>
            <a:endParaRPr kumimoji="0" lang="ru-RU" alt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Проектно-тематический план по разделу «Знай и люби свой город»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Сентябрь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599940"/>
              </p:ext>
            </p:extLst>
          </p:nvPr>
        </p:nvGraphicFramePr>
        <p:xfrm>
          <a:off x="318654" y="5430339"/>
          <a:ext cx="11554691" cy="141316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03564">
                  <a:extLst>
                    <a:ext uri="{9D8B030D-6E8A-4147-A177-3AD203B41FA5}">
                      <a16:colId xmlns:a16="http://schemas.microsoft.com/office/drawing/2014/main" val="2743316949"/>
                    </a:ext>
                  </a:extLst>
                </a:gridCol>
                <a:gridCol w="7168117">
                  <a:extLst>
                    <a:ext uri="{9D8B030D-6E8A-4147-A177-3AD203B41FA5}">
                      <a16:colId xmlns:a16="http://schemas.microsoft.com/office/drawing/2014/main" val="91911794"/>
                    </a:ext>
                  </a:extLst>
                </a:gridCol>
                <a:gridCol w="3583010">
                  <a:extLst>
                    <a:ext uri="{9D8B030D-6E8A-4147-A177-3AD203B41FA5}">
                      <a16:colId xmlns:a16="http://schemas.microsoft.com/office/drawing/2014/main" val="3345040763"/>
                    </a:ext>
                  </a:extLst>
                </a:gridCol>
              </a:tblGrid>
              <a:tr h="1413163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Bookman Old Style" panose="02050604050505020204" pitchFamily="18" charset="0"/>
                        </a:rPr>
                        <a:t>IV</a:t>
                      </a: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«Первые улицы города»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Формировать элементарные представления о родном городе и его расположении. Учить пользоваться картой. Упражнять детей в умении определять на карте некоторые условные обозначения.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Знакомство с картой </a:t>
                      </a:r>
                      <a:r>
                        <a:rPr lang="ru-RU" sz="1400" b="0" baseline="0" dirty="0" smtClean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1400" b="0" dirty="0" smtClean="0">
                          <a:effectLst/>
                          <a:latin typeface="Bookman Old Style" panose="02050604050505020204" pitchFamily="18" charset="0"/>
                        </a:rPr>
                        <a:t>г.</a:t>
                      </a:r>
                      <a:r>
                        <a:rPr lang="en-US" sz="1400" b="0" dirty="0" smtClean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1400" b="0" dirty="0" smtClean="0">
                          <a:effectLst/>
                          <a:latin typeface="Bookman Old Style" panose="02050604050505020204" pitchFamily="18" charset="0"/>
                        </a:rPr>
                        <a:t>Красноуфимска</a:t>
                      </a:r>
                      <a:r>
                        <a:rPr lang="ru-RU" sz="1400" b="0" baseline="0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1400" b="0" dirty="0" smtClean="0">
                          <a:effectLst/>
                          <a:latin typeface="Bookman Old Style" panose="02050604050505020204" pitchFamily="18" charset="0"/>
                        </a:rPr>
                        <a:t>(старые </a:t>
                      </a: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и новые)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901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330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093042"/>
              </p:ext>
            </p:extLst>
          </p:nvPr>
        </p:nvGraphicFramePr>
        <p:xfrm>
          <a:off x="332508" y="995156"/>
          <a:ext cx="11679382" cy="510285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22475">
                  <a:extLst>
                    <a:ext uri="{9D8B030D-6E8A-4147-A177-3AD203B41FA5}">
                      <a16:colId xmlns:a16="http://schemas.microsoft.com/office/drawing/2014/main" val="2012135475"/>
                    </a:ext>
                  </a:extLst>
                </a:gridCol>
                <a:gridCol w="7238711">
                  <a:extLst>
                    <a:ext uri="{9D8B030D-6E8A-4147-A177-3AD203B41FA5}">
                      <a16:colId xmlns:a16="http://schemas.microsoft.com/office/drawing/2014/main" val="2184534808"/>
                    </a:ext>
                  </a:extLst>
                </a:gridCol>
                <a:gridCol w="3618196">
                  <a:extLst>
                    <a:ext uri="{9D8B030D-6E8A-4147-A177-3AD203B41FA5}">
                      <a16:colId xmlns:a16="http://schemas.microsoft.com/office/drawing/2014/main" val="2489773902"/>
                    </a:ext>
                  </a:extLst>
                </a:gridCol>
              </a:tblGrid>
              <a:tr h="486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неделя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Тема, задачи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Формы работы с детьми и родителями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/>
                </a:tc>
                <a:extLst>
                  <a:ext uri="{0D108BD9-81ED-4DB2-BD59-A6C34878D82A}">
                    <a16:rowId xmlns:a16="http://schemas.microsoft.com/office/drawing/2014/main" val="334585800"/>
                  </a:ext>
                </a:extLst>
              </a:tr>
              <a:tr h="1097888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 «Улица, на которой я живу»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Формировать умения называть и рассказывать о достопримечательностях родной улицы. Дополнить знания детей о родной улице.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Воспитывать любовь и бережное отношение к улицам города.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Рассказ воспитателя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«Как произошли названия улиц»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/>
                </a:tc>
                <a:extLst>
                  <a:ext uri="{0D108BD9-81ED-4DB2-BD59-A6C34878D82A}">
                    <a16:rowId xmlns:a16="http://schemas.microsoft.com/office/drawing/2014/main" val="1455526339"/>
                  </a:ext>
                </a:extLst>
              </a:tr>
              <a:tr h="972054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Bookman Old Style" panose="02050604050505020204" pitchFamily="18" charset="0"/>
                        </a:rPr>
                        <a:t>II</a:t>
                      </a: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                </a:t>
                      </a:r>
                      <a:r>
                        <a:rPr lang="ru-RU" sz="1400" b="0" dirty="0" smtClean="0">
                          <a:effectLst/>
                          <a:latin typeface="Bookman Old Style" panose="02050604050505020204" pitchFamily="18" charset="0"/>
                        </a:rPr>
                        <a:t>неделя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«Традиции города»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Воспитывать чувство гордости от сознания принадлежности к носителям традиций и культуры своей малой родины.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Беседа «Традиции города»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Совместные осенние праздники с участием родителей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/>
                </a:tc>
                <a:extLst>
                  <a:ext uri="{0D108BD9-81ED-4DB2-BD59-A6C34878D82A}">
                    <a16:rowId xmlns:a16="http://schemas.microsoft.com/office/drawing/2014/main" val="2505901313"/>
                  </a:ext>
                </a:extLst>
              </a:tr>
              <a:tr h="955177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«Жилые и административные здания города»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Обобщать и систематизировать знания детей о разнообразии зданий родного города.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Викторина  совместно с родителями «Что за здание такое?»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/>
                </a:tc>
                <a:extLst>
                  <a:ext uri="{0D108BD9-81ED-4DB2-BD59-A6C34878D82A}">
                    <a16:rowId xmlns:a16="http://schemas.microsoft.com/office/drawing/2014/main" val="2485451761"/>
                  </a:ext>
                </a:extLst>
              </a:tr>
              <a:tr h="1458080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  <a:latin typeface="Bookman Old Style" panose="02050604050505020204" pitchFamily="18" charset="0"/>
                        </a:rPr>
                        <a:t>IV</a:t>
                      </a:r>
                      <a:r>
                        <a:rPr lang="ru-RU" sz="1400" b="0" dirty="0" smtClean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«Геральдика города Красноуфимска»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Дать детям элементарные представления о происхождении герба, флага. Познакомить со значением геральдики в современной жизни. Воспитывать уважительное отношение к символам города Красноуфимска.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Рассказ «Символика Красноуфимска»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00" marR="64700" marT="0" marB="0"/>
                </a:tc>
                <a:extLst>
                  <a:ext uri="{0D108BD9-81ED-4DB2-BD59-A6C34878D82A}">
                    <a16:rowId xmlns:a16="http://schemas.microsoft.com/office/drawing/2014/main" val="221973734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23364" y="147843"/>
            <a:ext cx="2733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Октябрь</a:t>
            </a:r>
            <a:r>
              <a:rPr lang="ru-RU" altLang="ru-RU" b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r>
              <a:rPr lang="ru-RU" altLang="ru-RU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14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81945" y="0"/>
            <a:ext cx="20749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Ноябрь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886694"/>
              </p:ext>
            </p:extLst>
          </p:nvPr>
        </p:nvGraphicFramePr>
        <p:xfrm>
          <a:off x="289933" y="993186"/>
          <a:ext cx="11619570" cy="547722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0722">
                  <a:extLst>
                    <a:ext uri="{9D8B030D-6E8A-4147-A177-3AD203B41FA5}">
                      <a16:colId xmlns:a16="http://schemas.microsoft.com/office/drawing/2014/main" val="318160132"/>
                    </a:ext>
                  </a:extLst>
                </a:gridCol>
                <a:gridCol w="7273373">
                  <a:extLst>
                    <a:ext uri="{9D8B030D-6E8A-4147-A177-3AD203B41FA5}">
                      <a16:colId xmlns:a16="http://schemas.microsoft.com/office/drawing/2014/main" val="1620826525"/>
                    </a:ext>
                  </a:extLst>
                </a:gridCol>
                <a:gridCol w="3555475">
                  <a:extLst>
                    <a:ext uri="{9D8B030D-6E8A-4147-A177-3AD203B41FA5}">
                      <a16:colId xmlns:a16="http://schemas.microsoft.com/office/drawing/2014/main" val="2404495687"/>
                    </a:ext>
                  </a:extLst>
                </a:gridCol>
              </a:tblGrid>
              <a:tr h="556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неделя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Тема, задачи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Формы работы с детьми и родителями</a:t>
                      </a:r>
                      <a:endParaRPr lang="ru-RU" sz="14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/>
                </a:tc>
                <a:extLst>
                  <a:ext uri="{0D108BD9-81ED-4DB2-BD59-A6C34878D82A}">
                    <a16:rowId xmlns:a16="http://schemas.microsoft.com/office/drawing/2014/main" val="815338014"/>
                  </a:ext>
                </a:extLst>
              </a:tr>
              <a:tr h="926299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«Река Уфа»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Обогатить знания детей о реке Уфе, ее географическом положении (протяженности)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Развивать логическое мышление, внимание, речь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Развивающее занятие «Уфа красавица река» 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/>
                </a:tc>
                <a:extLst>
                  <a:ext uri="{0D108BD9-81ED-4DB2-BD59-A6C34878D82A}">
                    <a16:rowId xmlns:a16="http://schemas.microsoft.com/office/drawing/2014/main" val="3009777264"/>
                  </a:ext>
                </a:extLst>
              </a:tr>
              <a:tr h="928241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«Достопримечательности города»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Формировать представления детей о прошлом и настоящем зданий.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Воспитывать гордость от сознания принадлежности к носителям традиций и культуры своего края.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Беседа «Старый город»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/>
                </a:tc>
                <a:extLst>
                  <a:ext uri="{0D108BD9-81ED-4DB2-BD59-A6C34878D82A}">
                    <a16:rowId xmlns:a16="http://schemas.microsoft.com/office/drawing/2014/main" val="1142846900"/>
                  </a:ext>
                </a:extLst>
              </a:tr>
              <a:tr h="1389448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«Памятники архитектуры»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Уточнять и систематизировать сведения у детей об особенностях архитектуры некоторых зданий города. Продолжать формировать представления детей о прошлом и настоящем зданий.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Воспитывать гордость от сознания принадлежности к носителям традиций и культуры своего края.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Рассказ воспитателя  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/>
                </a:tc>
                <a:extLst>
                  <a:ext uri="{0D108BD9-81ED-4DB2-BD59-A6C34878D82A}">
                    <a16:rowId xmlns:a16="http://schemas.microsoft.com/office/drawing/2014/main" val="4175895146"/>
                  </a:ext>
                </a:extLst>
              </a:tr>
              <a:tr h="1485186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IV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«Прошлое и настоящее Красноуфимска»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Обобщить знания детей о городе Красноуфимске, его истории, культурных традициях, архитектурных сооружениях.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Развивать логическое мышление, внимание, речь, сообразительность.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Воспитывать умение работать в команде, договариваться друг с другом.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КВН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для детей старшего дошкольного возраста и родителей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52" marR="52552" marT="0" marB="0"/>
                </a:tc>
                <a:extLst>
                  <a:ext uri="{0D108BD9-81ED-4DB2-BD59-A6C34878D82A}">
                    <a16:rowId xmlns:a16="http://schemas.microsoft.com/office/drawing/2014/main" val="4211142175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9933" y="646331"/>
            <a:ext cx="11619570" cy="693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2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38750" y="334880"/>
            <a:ext cx="29206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Декабрь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736459"/>
              </p:ext>
            </p:extLst>
          </p:nvPr>
        </p:nvGraphicFramePr>
        <p:xfrm>
          <a:off x="353292" y="1080655"/>
          <a:ext cx="11617034" cy="504998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93617">
                  <a:extLst>
                    <a:ext uri="{9D8B030D-6E8A-4147-A177-3AD203B41FA5}">
                      <a16:colId xmlns:a16="http://schemas.microsoft.com/office/drawing/2014/main" val="233451741"/>
                    </a:ext>
                  </a:extLst>
                </a:gridCol>
                <a:gridCol w="7166403">
                  <a:extLst>
                    <a:ext uri="{9D8B030D-6E8A-4147-A177-3AD203B41FA5}">
                      <a16:colId xmlns:a16="http://schemas.microsoft.com/office/drawing/2014/main" val="1083717092"/>
                    </a:ext>
                  </a:extLst>
                </a:gridCol>
                <a:gridCol w="3557014">
                  <a:extLst>
                    <a:ext uri="{9D8B030D-6E8A-4147-A177-3AD203B41FA5}">
                      <a16:colId xmlns:a16="http://schemas.microsoft.com/office/drawing/2014/main" val="2680627273"/>
                    </a:ext>
                  </a:extLst>
                </a:gridCol>
              </a:tblGrid>
              <a:tr h="841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неделя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Тема, задачи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Формы работы с детьми и родителями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7054801"/>
                  </a:ext>
                </a:extLst>
              </a:tr>
              <a:tr h="168332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«Знаменитые люди города. Прошлое и настоящее»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Формировать элементарные представления детей о людях, прославивших свой край в истории Российского государства.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Воспитывать чувство признательности, благодарности, уважения к знаменитым людям своего города.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Совместная с родителями экскурсия в библиотеку.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5154230"/>
                  </a:ext>
                </a:extLst>
              </a:tr>
              <a:tr h="126249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«Знаменитые люди города. Прошлое и настоящее»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Продолжать формировать элементарные представления детей о людях, прославивших свой край. Воспитывать чувство признательности, благодарности, уважения к знаменитым людям своего города.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Литературная викторина, занятия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2976946"/>
                  </a:ext>
                </a:extLst>
              </a:tr>
              <a:tr h="126249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III 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«Знаменитые люди города. Прошлое и настоящее» (продолжение темы)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Продолжать формировать элементарные представления детей о людях, прославивших свой край. Воспитывать чувство признательности, благодарности, уважения к знаменитым людям своего города.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Литературная гостиная с участием родителей «Знаменитые земляки»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6529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4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43508" y="355662"/>
            <a:ext cx="2101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Январь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065225"/>
              </p:ext>
            </p:extLst>
          </p:nvPr>
        </p:nvGraphicFramePr>
        <p:xfrm>
          <a:off x="228600" y="940437"/>
          <a:ext cx="11741727" cy="523652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67076">
                  <a:extLst>
                    <a:ext uri="{9D8B030D-6E8A-4147-A177-3AD203B41FA5}">
                      <a16:colId xmlns:a16="http://schemas.microsoft.com/office/drawing/2014/main" val="1246893882"/>
                    </a:ext>
                  </a:extLst>
                </a:gridCol>
                <a:gridCol w="7479457">
                  <a:extLst>
                    <a:ext uri="{9D8B030D-6E8A-4147-A177-3AD203B41FA5}">
                      <a16:colId xmlns:a16="http://schemas.microsoft.com/office/drawing/2014/main" val="1480590834"/>
                    </a:ext>
                  </a:extLst>
                </a:gridCol>
                <a:gridCol w="3595194">
                  <a:extLst>
                    <a:ext uri="{9D8B030D-6E8A-4147-A177-3AD203B41FA5}">
                      <a16:colId xmlns:a16="http://schemas.microsoft.com/office/drawing/2014/main" val="3195179825"/>
                    </a:ext>
                  </a:extLst>
                </a:gridCol>
              </a:tblGrid>
              <a:tr h="4713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effectLst/>
                          <a:latin typeface="Bookman Old Style" panose="02050604050505020204" pitchFamily="18" charset="0"/>
                        </a:rPr>
                        <a:t>неделя</a:t>
                      </a:r>
                      <a:endParaRPr lang="ru-RU" sz="1200" b="0" dirty="0" smtClean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RU" sz="1200" dirty="0">
                        <a:effectLst/>
                        <a:latin typeface="Bookman Old Style" panose="0205060405050502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 panose="02050604050505020204" pitchFamily="18" charset="0"/>
                        </a:rPr>
                        <a:t>Тема, задачи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 panose="02050604050505020204" pitchFamily="18" charset="0"/>
                        </a:rPr>
                        <a:t>Формы работы с детьми и родителями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/>
                </a:tc>
                <a:extLst>
                  <a:ext uri="{0D108BD9-81ED-4DB2-BD59-A6C34878D82A}">
                    <a16:rowId xmlns:a16="http://schemas.microsoft.com/office/drawing/2014/main" val="3827669862"/>
                  </a:ext>
                </a:extLst>
              </a:tr>
              <a:tr h="1885559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«Дорога к храму»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Уточнять и систематизировать сведения у детей об особенностях архитектуры некоторых зданий города (храм Александра Невского).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Продолжать формировать представления детей о прошлом и настоящем здании.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Воспитывать гордость от сознания принадлежности к носителям традиций и культуры своего края.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Рассказ воспитателя «Дорога к храму», о храме Александра Невского 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/>
                </a:tc>
                <a:extLst>
                  <a:ext uri="{0D108BD9-81ED-4DB2-BD59-A6C34878D82A}">
                    <a16:rowId xmlns:a16="http://schemas.microsoft.com/office/drawing/2014/main" val="2302294475"/>
                  </a:ext>
                </a:extLst>
              </a:tr>
              <a:tr h="1649864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«Красноуфимск культурный»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Продолжать знакомить детей с достопримечательностями родного города; расширять знания детей о Доме культуры, дворце творчества детей и молодежи. Формировать познавательный интерес, желание посещать культурные места.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Формировать чувство гордости за свой родной город.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 dirty="0" smtClean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Bookman Old Style" panose="02050604050505020204" pitchFamily="18" charset="0"/>
                        </a:rPr>
                        <a:t>Беседа </a:t>
                      </a: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с детьми «</a:t>
                      </a:r>
                      <a:r>
                        <a:rPr lang="ru-RU" sz="1400" b="0" dirty="0" smtClean="0">
                          <a:effectLst/>
                          <a:latin typeface="Bookman Old Style" panose="02050604050505020204" pitchFamily="18" charset="0"/>
                        </a:rPr>
                        <a:t>Красноуфимск</a:t>
                      </a:r>
                      <a:r>
                        <a:rPr lang="ru-RU" sz="1400" b="0" baseline="0" dirty="0" smtClean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1400" b="0" dirty="0" smtClean="0">
                          <a:effectLst/>
                          <a:latin typeface="Bookman Old Style" panose="02050604050505020204" pitchFamily="18" charset="0"/>
                        </a:rPr>
                        <a:t>культурный</a:t>
                      </a: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/>
                </a:tc>
                <a:extLst>
                  <a:ext uri="{0D108BD9-81ED-4DB2-BD59-A6C34878D82A}">
                    <a16:rowId xmlns:a16="http://schemas.microsoft.com/office/drawing/2014/main" val="2519201212"/>
                  </a:ext>
                </a:extLst>
              </a:tr>
              <a:tr h="1229713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Bookman Old Style" panose="02050604050505020204" pitchFamily="18" charset="0"/>
                        </a:rPr>
                        <a:t>IV</a:t>
                      </a: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«Красноуфимский краеведческий музей»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Расширять и дополнять знания детей о музее. Стимулировать познавательный интерес к краеведческому материалу. Активизировать потребность в обмене информацией и родном крае.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Рассказ воспитателя «Краеведческий музей»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5" marR="63865" marT="0" marB="0"/>
                </a:tc>
                <a:extLst>
                  <a:ext uri="{0D108BD9-81ED-4DB2-BD59-A6C34878D82A}">
                    <a16:rowId xmlns:a16="http://schemas.microsoft.com/office/drawing/2014/main" val="2872563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16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10250" y="168624"/>
            <a:ext cx="20516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Февраль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32631"/>
              </p:ext>
            </p:extLst>
          </p:nvPr>
        </p:nvGraphicFramePr>
        <p:xfrm>
          <a:off x="290945" y="753399"/>
          <a:ext cx="11720945" cy="59585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88769">
                  <a:extLst>
                    <a:ext uri="{9D8B030D-6E8A-4147-A177-3AD203B41FA5}">
                      <a16:colId xmlns:a16="http://schemas.microsoft.com/office/drawing/2014/main" val="736616029"/>
                    </a:ext>
                  </a:extLst>
                </a:gridCol>
                <a:gridCol w="7442272">
                  <a:extLst>
                    <a:ext uri="{9D8B030D-6E8A-4147-A177-3AD203B41FA5}">
                      <a16:colId xmlns:a16="http://schemas.microsoft.com/office/drawing/2014/main" val="1584293424"/>
                    </a:ext>
                  </a:extLst>
                </a:gridCol>
                <a:gridCol w="3589904">
                  <a:extLst>
                    <a:ext uri="{9D8B030D-6E8A-4147-A177-3AD203B41FA5}">
                      <a16:colId xmlns:a16="http://schemas.microsoft.com/office/drawing/2014/main" val="2281704064"/>
                    </a:ext>
                  </a:extLst>
                </a:gridCol>
              </a:tblGrid>
              <a:tr h="4478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anose="02050604050505020204" pitchFamily="18" charset="0"/>
                        </a:rPr>
                        <a:t>неделя</a:t>
                      </a:r>
                      <a:endParaRPr lang="ru-RU" sz="1400" b="0" dirty="0" smtClean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RU" sz="1400" b="0" dirty="0">
                        <a:effectLst/>
                        <a:latin typeface="Bookman Old Style" panose="0205060405050502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Тема, задачи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Формы работы с детьми и родителями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/>
                </a:tc>
                <a:extLst>
                  <a:ext uri="{0D108BD9-81ED-4DB2-BD59-A6C34878D82A}">
                    <a16:rowId xmlns:a16="http://schemas.microsoft.com/office/drawing/2014/main" val="289458698"/>
                  </a:ext>
                </a:extLst>
              </a:tr>
              <a:tr h="1457754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«Памятники природы»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Расширять знания детей опамятниках природыродного города. Формировать познавательный интерес, желание посещать  эти  места.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Формировать чувство гордости за свою родную природу.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Познавательное занятие «Памятники природы»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/>
                </a:tc>
                <a:extLst>
                  <a:ext uri="{0D108BD9-81ED-4DB2-BD59-A6C34878D82A}">
                    <a16:rowId xmlns:a16="http://schemas.microsoft.com/office/drawing/2014/main" val="4020463242"/>
                  </a:ext>
                </a:extLst>
              </a:tr>
              <a:tr h="1061023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«Памятники  природы» (продолжение)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Обобщать и систематизировать знания детей о памятниках природы.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Формировать стремление беречь озера, рощи.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Воспитывать любовь к родному краю. 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Круглый стол совместно с родителями «Зеленый наряд Красноуфимска».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/>
                </a:tc>
                <a:extLst>
                  <a:ext uri="{0D108BD9-81ED-4DB2-BD59-A6C34878D82A}">
                    <a16:rowId xmlns:a16="http://schemas.microsoft.com/office/drawing/2014/main" val="3052889827"/>
                  </a:ext>
                </a:extLst>
              </a:tr>
              <a:tr h="1442377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«Памятники города»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Познакомить детей с историческими памятниками победителям в ВОВ;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Подвести к осознанию миротворческих функций русской армии.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Способствовать воспитанию патриотических чувств и чувства уважения и почитания героев войны.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«Чтим и помним»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Выступление детей с рассказами, стихами  о посещении памятников.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/>
                </a:tc>
                <a:extLst>
                  <a:ext uri="{0D108BD9-81ED-4DB2-BD59-A6C34878D82A}">
                    <a16:rowId xmlns:a16="http://schemas.microsoft.com/office/drawing/2014/main" val="1961888248"/>
                  </a:ext>
                </a:extLst>
              </a:tr>
              <a:tr h="1155292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IV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«Библиотеки города».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Продолжать знакомить детей с достопримечательностями города, расширять знания детей о детской библиотеке города; формировать представления детей о библиотеке, как источнике добывания знаний.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Экскурсия в библиотеку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16" marR="56516" marT="0" marB="0"/>
                </a:tc>
                <a:extLst>
                  <a:ext uri="{0D108BD9-81ED-4DB2-BD59-A6C34878D82A}">
                    <a16:rowId xmlns:a16="http://schemas.microsoft.com/office/drawing/2014/main" val="379899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408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40435" y="162685"/>
            <a:ext cx="13356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Март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624179"/>
              </p:ext>
            </p:extLst>
          </p:nvPr>
        </p:nvGraphicFramePr>
        <p:xfrm>
          <a:off x="345571" y="747460"/>
          <a:ext cx="11513127" cy="60769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25583">
                  <a:extLst>
                    <a:ext uri="{9D8B030D-6E8A-4147-A177-3AD203B41FA5}">
                      <a16:colId xmlns:a16="http://schemas.microsoft.com/office/drawing/2014/main" val="4187072821"/>
                    </a:ext>
                  </a:extLst>
                </a:gridCol>
                <a:gridCol w="7216523">
                  <a:extLst>
                    <a:ext uri="{9D8B030D-6E8A-4147-A177-3AD203B41FA5}">
                      <a16:colId xmlns:a16="http://schemas.microsoft.com/office/drawing/2014/main" val="1631631675"/>
                    </a:ext>
                  </a:extLst>
                </a:gridCol>
                <a:gridCol w="3571021">
                  <a:extLst>
                    <a:ext uri="{9D8B030D-6E8A-4147-A177-3AD203B41FA5}">
                      <a16:colId xmlns:a16="http://schemas.microsoft.com/office/drawing/2014/main" val="1052412255"/>
                    </a:ext>
                  </a:extLst>
                </a:gridCol>
              </a:tblGrid>
              <a:tr h="3976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Bookman Old Style" panose="02050604050505020204" pitchFamily="18" charset="0"/>
                        </a:rPr>
                        <a:t>неделя</a:t>
                      </a:r>
                      <a:endParaRPr lang="ru-RU" sz="1400" b="0" dirty="0" smtClean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RU" sz="1400" b="0" dirty="0">
                        <a:effectLst/>
                        <a:latin typeface="Bookman Old Style" panose="0205060405050502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            Тема, задачи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Формы работы с детьми и родителями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/>
                </a:tc>
                <a:extLst>
                  <a:ext uri="{0D108BD9-81ED-4DB2-BD59-A6C34878D82A}">
                    <a16:rowId xmlns:a16="http://schemas.microsoft.com/office/drawing/2014/main" val="1256529607"/>
                  </a:ext>
                </a:extLst>
              </a:tr>
              <a:tr h="1123837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«Наш красноуфимский народ»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Уточнять знания детей об истории и обычаях русского народах населяющего Красноуфимск.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Воспитывать чувство уважения и толерантности к людям другой национальности.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Совместная деятельность (беседы, выставки) воспитателей и детей: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«Славен русский народ»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/>
                </a:tc>
                <a:extLst>
                  <a:ext uri="{0D108BD9-81ED-4DB2-BD59-A6C34878D82A}">
                    <a16:rowId xmlns:a16="http://schemas.microsoft.com/office/drawing/2014/main" val="332477647"/>
                  </a:ext>
                </a:extLst>
              </a:tr>
              <a:tr h="1391679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Продолжение темы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«Наш красноуфимский народ»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Продолжать уточнять знания детей об истории и обычаях татарского народа, населяющего Красноуфимск.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Воспитывать чувство уважения и толерантности к людям другой национальности.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Рассказ воспитателя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«Давайте познакомимся».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Подборка родителями и детьми иллюстраций татарских музыкальных инструментов, национальных блюд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/>
                </a:tc>
                <a:extLst>
                  <a:ext uri="{0D108BD9-81ED-4DB2-BD59-A6C34878D82A}">
                    <a16:rowId xmlns:a16="http://schemas.microsoft.com/office/drawing/2014/main" val="3376754926"/>
                  </a:ext>
                </a:extLst>
              </a:tr>
              <a:tr h="1192868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Продолжение темы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«Наш красноуфимский народ»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Продолжать уточнять знания детей об истории и обычаях марийского народа, населяющего Красноуфимск.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Воспитывать чувство уважения и толерантности к людям другой национальности.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Рассказ воспитателя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«Давайте познакомимся».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Подборка родителями и детьми иллюстраций марийских национальных блюд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/>
                </a:tc>
                <a:extLst>
                  <a:ext uri="{0D108BD9-81ED-4DB2-BD59-A6C34878D82A}">
                    <a16:rowId xmlns:a16="http://schemas.microsoft.com/office/drawing/2014/main" val="4244721675"/>
                  </a:ext>
                </a:extLst>
              </a:tr>
              <a:tr h="1192868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IV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Продолжение темы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«Наш красноуфимский народ»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Продолжать уточнять знания детей об истории и обычаях башкирского народа, населяющего Красноуфимск.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Воспитывать чувство уважения и толерантности к людям другой национальности.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Рассказ воспитателя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«Давайте познакомимся».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Подборка родителями и детьми иллюстраций башкирских национальных блюд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237" marR="53237" marT="0" marB="0"/>
                </a:tc>
                <a:extLst>
                  <a:ext uri="{0D108BD9-81ED-4DB2-BD59-A6C34878D82A}">
                    <a16:rowId xmlns:a16="http://schemas.microsoft.com/office/drawing/2014/main" val="454648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332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9443" y="210188"/>
            <a:ext cx="19809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Апрель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693701"/>
              </p:ext>
            </p:extLst>
          </p:nvPr>
        </p:nvGraphicFramePr>
        <p:xfrm>
          <a:off x="228601" y="1059872"/>
          <a:ext cx="11783290" cy="564814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81742">
                  <a:extLst>
                    <a:ext uri="{9D8B030D-6E8A-4147-A177-3AD203B41FA5}">
                      <a16:colId xmlns:a16="http://schemas.microsoft.com/office/drawing/2014/main" val="1064958417"/>
                    </a:ext>
                  </a:extLst>
                </a:gridCol>
                <a:gridCol w="7266703">
                  <a:extLst>
                    <a:ext uri="{9D8B030D-6E8A-4147-A177-3AD203B41FA5}">
                      <a16:colId xmlns:a16="http://schemas.microsoft.com/office/drawing/2014/main" val="3150616213"/>
                    </a:ext>
                  </a:extLst>
                </a:gridCol>
                <a:gridCol w="3634845">
                  <a:extLst>
                    <a:ext uri="{9D8B030D-6E8A-4147-A177-3AD203B41FA5}">
                      <a16:colId xmlns:a16="http://schemas.microsoft.com/office/drawing/2014/main" val="1667750591"/>
                    </a:ext>
                  </a:extLst>
                </a:gridCol>
              </a:tblGrid>
              <a:tr h="4226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effectLst/>
                          <a:latin typeface="Bookman Old Style" panose="02050604050505020204" pitchFamily="18" charset="0"/>
                        </a:rPr>
                        <a:t>неделя</a:t>
                      </a:r>
                      <a:endParaRPr lang="ru-RU" sz="1200" b="0" dirty="0" smtClean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RU" sz="1200" dirty="0">
                        <a:effectLst/>
                        <a:latin typeface="Bookman Old Style" panose="0205060405050502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 panose="02050604050505020204" pitchFamily="18" charset="0"/>
                        </a:rPr>
                        <a:t>             Тема, задачи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Bookman Old Style" panose="02050604050505020204" pitchFamily="18" charset="0"/>
                        </a:rPr>
                        <a:t>Формы работы с детьми и родителями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/>
                </a:tc>
                <a:extLst>
                  <a:ext uri="{0D108BD9-81ED-4DB2-BD59-A6C34878D82A}">
                    <a16:rowId xmlns:a16="http://schemas.microsoft.com/office/drawing/2014/main" val="889756173"/>
                  </a:ext>
                </a:extLst>
              </a:tr>
              <a:tr h="1371857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Продолжение темы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«Наш красноуфимский народ»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Продолжать уточнять знания детей об истории и обычаях удмуртского народа, населяющего Красноуфимск.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Воспитывать чувство уважения и толерантности к людям другой национальности.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Рассказ воспитателя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«Давайте познакомимся».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Подборка родителями и детьми иллюстраций удмуртской национальной одежды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/>
                </a:tc>
                <a:extLst>
                  <a:ext uri="{0D108BD9-81ED-4DB2-BD59-A6C34878D82A}">
                    <a16:rowId xmlns:a16="http://schemas.microsoft.com/office/drawing/2014/main" val="3208952839"/>
                  </a:ext>
                </a:extLst>
              </a:tr>
              <a:tr h="1238628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Продолжение темы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«Наш красноуфимский народ»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Продолжать уточнять знания детей об истории и обычаях русского и татарского народа, населяющего Красноуфимск.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Воспитывать чувство уважения и толерантности к людям другой национальности.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Беседа с детьми: «Семейная история»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/>
                </a:tc>
                <a:extLst>
                  <a:ext uri="{0D108BD9-81ED-4DB2-BD59-A6C34878D82A}">
                    <a16:rowId xmlns:a16="http://schemas.microsoft.com/office/drawing/2014/main" val="960693800"/>
                  </a:ext>
                </a:extLst>
              </a:tr>
              <a:tr h="1238628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Bookman Old Style" panose="02050604050505020204" pitchFamily="18" charset="0"/>
                        </a:rPr>
                        <a:t>III</a:t>
                      </a: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Bookman Old Style" panose="02050604050505020204" pitchFamily="18" charset="0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Расширять представление детей о малой Родине на основе знакомства с родным городом.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Учить узнавать их на фотографиях, знать их назначение.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Формировать нравственные ценности. Воспитывать бережное отношение к культурному наследию нашего города.</a:t>
                      </a:r>
                    </a:p>
                    <a:p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Bookman Old Style" panose="02050604050505020204" pitchFamily="18" charset="0"/>
                        <a:ea typeface="+mn-ea"/>
                        <a:cs typeface="+mn-cs"/>
                      </a:endParaRPr>
                    </a:p>
                  </a:txBody>
                  <a:tcPr marL="58599" marR="58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Bookman Old Style" panose="02050604050505020204" pitchFamily="18" charset="0"/>
                        </a:rPr>
                        <a:t>Совместная деятельность воспитателей, детей и их родителей: «Красноуфимские посиделки»</a:t>
                      </a:r>
                      <a:endParaRPr lang="ru-RU" sz="1400" b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/>
                </a:tc>
                <a:extLst>
                  <a:ext uri="{0D108BD9-81ED-4DB2-BD59-A6C34878D82A}">
                    <a16:rowId xmlns:a16="http://schemas.microsoft.com/office/drawing/2014/main" val="2543752905"/>
                  </a:ext>
                </a:extLst>
              </a:tr>
              <a:tr h="845319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Bookman Old Style" panose="02050604050505020204" pitchFamily="18" charset="0"/>
                        </a:rPr>
                        <a:t>IV</a:t>
                      </a: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 неделя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Искусство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Познакомить детей с местными видами народного искусства.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Воспитывать в детях интерес к народно-прикладному искусству.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Совместный с родителями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Bookman Old Style" panose="02050604050505020204" pitchFamily="18" charset="0"/>
                        </a:rPr>
                        <a:t>мастер – класс «Красота вокруг нас».</a:t>
                      </a:r>
                      <a:endParaRPr lang="ru-RU" sz="1400" b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99" marR="58599" marT="0" marB="0"/>
                </a:tc>
                <a:extLst>
                  <a:ext uri="{0D108BD9-81ED-4DB2-BD59-A6C34878D82A}">
                    <a16:rowId xmlns:a16="http://schemas.microsoft.com/office/drawing/2014/main" val="762424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706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43" y="301634"/>
            <a:ext cx="11824855" cy="5754400"/>
          </a:xfrm>
        </p:spPr>
        <p:txBody>
          <a:bodyPr>
            <a:noAutofit/>
          </a:bodyPr>
          <a:lstStyle/>
          <a:p>
            <a:r>
              <a:rPr lang="ru-RU" sz="4000" b="1" dirty="0">
                <a:latin typeface="Bookman Old Style" panose="02050604050505020204" pitchFamily="18" charset="0"/>
              </a:rPr>
              <a:t> </a:t>
            </a:r>
            <a:r>
              <a:rPr lang="ru-RU" sz="4000" dirty="0">
                <a:latin typeface="Bookman Old Style" panose="02050604050505020204" pitchFamily="18" charset="0"/>
              </a:rPr>
              <a:t>К.Д. Ушинский говорил: «Отличие западного образования от нашего состоит в том, что западный человек более знаком со своим Отечеством – литературой, географией, экономикой…, а русский человек всего менее знаком с тем, что всего к нему ближе: со своей Родиной и всем, что к ней относится…»</a:t>
            </a:r>
          </a:p>
        </p:txBody>
      </p:sp>
    </p:spTree>
    <p:extLst>
      <p:ext uri="{BB962C8B-B14F-4D97-AF65-F5344CB8AC3E}">
        <p14:creationId xmlns:p14="http://schemas.microsoft.com/office/powerpoint/2010/main" val="381364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24396"/>
            <a:ext cx="11901055" cy="5881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Обогащение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предметно-пространственной 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среды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уголок по патриотическому воспитанию детей: альбомы «Па­па, мама, я – моя семья», «Мой город», «История города Красноуфимска»; 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семейные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коллекции и коллекции сотрудников детского сада</a:t>
            </a:r>
            <a:r>
              <a:rPr lang="ru-RU" sz="2000" dirty="0">
                <a:solidFill>
                  <a:srgbClr val="FF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(коллекции камней, самодельных кукол, сувениров и т.д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.)</a:t>
            </a: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различный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дидактический материал для рассматривания детьми (альбомы, буклеты, наборы открыток, карты и атласы и пр.), так и игровой (куклы в национальной одежде, предметы быта, дидактические игры, настольно-печатные игры, конструкторские игры и пр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.).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Созданы методические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сборники</a:t>
            </a:r>
          </a:p>
          <a:p>
            <a:pPr>
              <a:lnSpc>
                <a:spcPts val="1350"/>
              </a:lnSpc>
              <a:spcAft>
                <a:spcPts val="0"/>
              </a:spcAft>
            </a:pP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Не было б России … без маленькой Удмуртии моей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»;</a:t>
            </a: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000000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Когда говорят о России, я вижу свой синий Урал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»;</a:t>
            </a: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000000"/>
              </a:solidFill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Calibri" panose="020F0502020204030204" pitchFamily="34" charset="0"/>
              </a:rPr>
              <a:t>«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Мой край богатый и красивый. Мой Татарстан, ты сердцу мил</a:t>
            </a:r>
            <a:r>
              <a:rPr lang="ru-RU" sz="2000" dirty="0" smtClean="0">
                <a:latin typeface="Bookman Old Style" panose="02050604050505020204" pitchFamily="18" charset="0"/>
                <a:ea typeface="Calibri" panose="020F0502020204030204" pitchFamily="34" charset="0"/>
              </a:rPr>
              <a:t>»;</a:t>
            </a: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Calibri" panose="020F0502020204030204" pitchFamily="34" charset="0"/>
              </a:rPr>
              <a:t>«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Марийский край – прекрасный край</a:t>
            </a:r>
            <a:r>
              <a:rPr lang="ru-RU" sz="2000" dirty="0" smtClean="0">
                <a:latin typeface="Bookman Old Style" panose="02050604050505020204" pitchFamily="18" charset="0"/>
                <a:ea typeface="Calibri" panose="020F0502020204030204" pitchFamily="34" charset="0"/>
              </a:rPr>
              <a:t>»;</a:t>
            </a: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«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Откуда ты родом?», - меня спросили. И я ответил гордо: «Из России! 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А</a:t>
            </a:r>
          </a:p>
          <a:p>
            <a:pPr lvl="0">
              <a:lnSpc>
                <a:spcPts val="1350"/>
              </a:lnSpc>
              <a:spcAft>
                <a:spcPts val="0"/>
              </a:spcAft>
            </a:pP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</a:p>
          <a:p>
            <a:pPr lvl="0">
              <a:lnSpc>
                <a:spcPts val="1350"/>
              </a:lnSpc>
              <a:spcAft>
                <a:spcPts val="0"/>
              </a:spcAft>
            </a:pP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  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если говорить точней с Урала я, там Родина – Башкирия моя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!»</a:t>
            </a:r>
          </a:p>
          <a:p>
            <a:pPr lvl="0">
              <a:lnSpc>
                <a:spcPts val="1350"/>
              </a:lnSpc>
              <a:spcAft>
                <a:spcPts val="0"/>
              </a:spcAft>
            </a:pPr>
            <a:endParaRPr lang="ru-RU" sz="2000" dirty="0" smtClean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35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«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Красноуфимск - моя малая родина»</a:t>
            </a:r>
          </a:p>
        </p:txBody>
      </p:sp>
    </p:spTree>
    <p:extLst>
      <p:ext uri="{BB962C8B-B14F-4D97-AF65-F5344CB8AC3E}">
        <p14:creationId xmlns:p14="http://schemas.microsoft.com/office/powerpoint/2010/main" val="112736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451" y="953419"/>
            <a:ext cx="11351623" cy="4272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  <a:spcAft>
                <a:spcPts val="0"/>
              </a:spcAft>
            </a:pPr>
            <a:r>
              <a:rPr lang="ru-RU" sz="2000" b="1" i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Для детей 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Картинки и фотографии по тематике «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Родной Красноуфимск»;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Дидактиче­ские и интерактивные игры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: «Найди флаг», «Кто, где живет?» и 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др.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Дидактические игры 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по нравственно-патриотическому 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воспитанию.</a:t>
            </a: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Мини-музей 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«Национальная деревня» дидактическая игра для детей 5 -7 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лет.</a:t>
            </a:r>
            <a:endParaRPr lang="ru-RU" sz="2000" dirty="0">
              <a:solidFill>
                <a:srgbClr val="000000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организации непосредственной образовательной деятельности детей конспекты о семье, детском саде, родном крае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Консультационный материал для родителей: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«Семейные традиции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»;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Без прошлого нет бедующего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».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Материал 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для проведения родительского собрания: «Гражданин воспиты­вается с детства»; семейного досуга «Вечер дружной семьи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».</a:t>
            </a: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Фоторепортаж 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«История города Красноуфимска».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10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355" y="909040"/>
            <a:ext cx="4308271" cy="3218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902638" y="135374"/>
            <a:ext cx="38479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Коллекция кукол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806" y="1248675"/>
            <a:ext cx="6207649" cy="4655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2385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138" y="1197404"/>
            <a:ext cx="5715000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337619" y="344379"/>
            <a:ext cx="62969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Игры народов Урала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8455" y="1852923"/>
            <a:ext cx="5524500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742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35" y="769299"/>
            <a:ext cx="5715000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4828" y="2221057"/>
            <a:ext cx="5715000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4237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2115" y="141093"/>
            <a:ext cx="6902434" cy="5176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858029" y="5556459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Интерактивные игры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9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27" y="402179"/>
            <a:ext cx="6116782" cy="61167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028" y="1451956"/>
            <a:ext cx="4786745" cy="4786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497812" y="402179"/>
            <a:ext cx="42178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Настольные игры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1170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64" y="332509"/>
            <a:ext cx="6186055" cy="6186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035" y="1385453"/>
            <a:ext cx="4662055" cy="4662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2491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382" y="1251908"/>
            <a:ext cx="5777345" cy="43181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1960" y="2346813"/>
            <a:ext cx="5591018" cy="4176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49382" y="331316"/>
            <a:ext cx="118206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Выставка рисунков «</a:t>
            </a:r>
            <a:r>
              <a:rPr lang="ru-RU" sz="2800" b="1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Улицы моего города»</a:t>
            </a:r>
            <a:endParaRPr lang="ru-RU" sz="2800" b="1" dirty="0"/>
          </a:p>
          <a:p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5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419" y="71055"/>
            <a:ext cx="4696691" cy="34263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7380" y="71055"/>
            <a:ext cx="4623167" cy="3325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075" y="3606720"/>
            <a:ext cx="4310867" cy="3159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94" y="3698119"/>
            <a:ext cx="4186176" cy="3068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3058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91" y="391679"/>
            <a:ext cx="11693236" cy="6320848"/>
          </a:xfrm>
        </p:spPr>
        <p:txBody>
          <a:bodyPr>
            <a:normAutofit fontScale="85000" lnSpcReduction="20000"/>
          </a:bodyPr>
          <a:lstStyle/>
          <a:p>
            <a:pPr marL="0" marR="90170" indent="0" algn="just">
              <a:spcAft>
                <a:spcPts val="0"/>
              </a:spcAft>
              <a:buNone/>
            </a:pPr>
            <a:r>
              <a:rPr lang="ru-RU" sz="2900" b="1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Актуальность проекта</a:t>
            </a:r>
          </a:p>
          <a:p>
            <a:pPr marL="0" marR="90170" indent="0" algn="just">
              <a:spcAft>
                <a:spcPts val="0"/>
              </a:spcAft>
              <a:buNone/>
            </a:pPr>
            <a:r>
              <a:rPr lang="ru-RU" sz="29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Современные </a:t>
            </a:r>
            <a:r>
              <a:rPr lang="ru-RU" sz="29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требования к воспитанию и обучению детей дошкольного возраста с необходимостью выдвигают на первый план, в качестве центральной – задачу создания оптимальных условий для социального становления (социализации) ребенка в этот важнейший возрастной период.</a:t>
            </a:r>
          </a:p>
          <a:p>
            <a:pPr marR="89535" algn="just">
              <a:spcAft>
                <a:spcPts val="0"/>
              </a:spcAft>
            </a:pPr>
            <a:r>
              <a:rPr lang="ru-RU" sz="29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Большое </a:t>
            </a:r>
            <a:r>
              <a:rPr lang="ru-RU" sz="29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значение для познавательного, социально-личностного и нравственного развития детей дошкольного возраста имеет знакомство с родным городом, его достопримечательностями, улицами, с известными людьми. Кроме того, при ознакомлении дошкольников с родным городом важно не просто дать некоторое количество полезной информации, но и сформировать познавательный интерес к истории и культуре родного города, чувство уважения к его жителям, гордость от осознания принадлежности к жителям Красноуфимска. </a:t>
            </a:r>
            <a:endParaRPr lang="ru-RU" sz="2900" dirty="0" smtClean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R="89535" algn="just">
              <a:spcAft>
                <a:spcPts val="0"/>
              </a:spcAft>
            </a:pPr>
            <a:r>
              <a:rPr lang="ru-RU" sz="29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«</a:t>
            </a:r>
            <a:r>
              <a:rPr lang="ru-RU" sz="29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Знать – значит любить» говорится в русской поговорке. Поэтому мы и начинаем знакомить детей с нашей малой Родиной – городом Красноуфимском в дошкольном возрасте. Эти знания, а значит и чувство гордости за свой город, народ помогут ребенку правильно распоряжаться, владеть, сохранить и приумножить наследие, полученное от предшествующих поколений.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778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235601"/>
            <a:ext cx="4151113" cy="29855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0284" y="235601"/>
            <a:ext cx="4396716" cy="3162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181" y="3602480"/>
            <a:ext cx="4186176" cy="3068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652" y="3445381"/>
            <a:ext cx="4441341" cy="32555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6856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944" y="331567"/>
            <a:ext cx="5076221" cy="3720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527" y="1688007"/>
            <a:ext cx="6451394" cy="4728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7878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77" y="1014350"/>
            <a:ext cx="5534891" cy="5534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4670" y="593714"/>
            <a:ext cx="2944092" cy="58536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830292" y="224382"/>
            <a:ext cx="4798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Коллекция камней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92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854" y="968683"/>
            <a:ext cx="5527319" cy="4137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117794"/>
            <a:ext cx="5514893" cy="41167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434899" y="318254"/>
            <a:ext cx="58753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Методические 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сборники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39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59876" y="293316"/>
            <a:ext cx="18473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 descr="C:\Users\OLGA\Downloads\Attachments_awesome.barbarina@yandex.ru_2022-04-06_14-18-07\IMG_20220406_08194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9876" y="1217554"/>
            <a:ext cx="7323533" cy="5490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OLGA\Downloads\Attachments_awesome.barbarina@yandex.ru_2022-04-06_14-18-07\IMG_20220406_081338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19122" y="4569476"/>
            <a:ext cx="2404946" cy="2138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OLGA\Downloads\Attachments_awesome.barbarina@yandex.ru_2022-04-06_14-18-07\IMG_20220406_081600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542" y="1912427"/>
            <a:ext cx="1982516" cy="2441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OLGA\Downloads\Attachments_awesome.barbarina@yandex.ru_2022-04-06_14-18-07\IMG_20220406_081245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96866" y="1370534"/>
            <a:ext cx="2027202" cy="23305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74320" y="146866"/>
            <a:ext cx="11064240" cy="1114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Мини-музей «Национальная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деревня»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для детей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-7 лет</a:t>
            </a:r>
            <a:endParaRPr lang="ru-RU" sz="3200" dirty="0">
              <a:solidFill>
                <a:schemeClr val="accent5">
                  <a:lumMod val="50000"/>
                </a:schemeClr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16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0080" y="1470134"/>
            <a:ext cx="112471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Bookman Old Style" panose="02050604050505020204" pitchFamily="18" charset="0"/>
              </a:rPr>
              <a:t>Материально-технические ресурсы ИКТ: </a:t>
            </a:r>
            <a:endParaRPr lang="ru-RU" sz="2000" b="1" dirty="0" smtClean="0">
              <a:latin typeface="Bookman Old Style" panose="0205060405050502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Презентация </a:t>
            </a:r>
            <a:r>
              <a:rPr lang="ru-RU" sz="2000" dirty="0">
                <a:latin typeface="Bookman Old Style" panose="02050604050505020204" pitchFamily="18" charset="0"/>
              </a:rPr>
              <a:t>«Достопримечательности города </a:t>
            </a:r>
            <a:r>
              <a:rPr lang="ru-RU" sz="2000" dirty="0" smtClean="0">
                <a:latin typeface="Bookman Old Style" panose="02050604050505020204" pitchFamily="18" charset="0"/>
              </a:rPr>
              <a:t>Красноуфимска», «Красноуфимск – в прошлом и настоящем»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Музыкальные </a:t>
            </a:r>
            <a:r>
              <a:rPr lang="ru-RU" sz="2000" dirty="0">
                <a:latin typeface="Bookman Old Style" panose="02050604050505020204" pitchFamily="18" charset="0"/>
              </a:rPr>
              <a:t>аудиозаписи.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Песни</a:t>
            </a:r>
            <a:r>
              <a:rPr lang="ru-RU" sz="2000" dirty="0">
                <a:latin typeface="Bookman Old Style" panose="02050604050505020204" pitchFamily="18" charset="0"/>
              </a:rPr>
              <a:t>: «Здравствуй, Родина моя» Ю. </a:t>
            </a:r>
            <a:r>
              <a:rPr lang="ru-RU" sz="2000" dirty="0" err="1">
                <a:latin typeface="Bookman Old Style" panose="02050604050505020204" pitchFamily="18" charset="0"/>
              </a:rPr>
              <a:t>Чичкова</a:t>
            </a:r>
            <a:r>
              <a:rPr lang="ru-RU" sz="2000" dirty="0">
                <a:latin typeface="Bookman Old Style" panose="02050604050505020204" pitchFamily="18" charset="0"/>
              </a:rPr>
              <a:t>, «Моя Россия» Г. Струве, «Песня о моём городе» И. </a:t>
            </a:r>
            <a:r>
              <a:rPr lang="ru-RU" sz="2000" dirty="0" smtClean="0">
                <a:latin typeface="Bookman Old Style" panose="02050604050505020204" pitchFamily="18" charset="0"/>
              </a:rPr>
              <a:t>Тихомировой.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Музыкальная колонка, интерактивная </a:t>
            </a:r>
            <a:r>
              <a:rPr lang="ru-RU" sz="2000" dirty="0">
                <a:latin typeface="Bookman Old Style" panose="02050604050505020204" pitchFamily="18" charset="0"/>
              </a:rPr>
              <a:t>доска, фотоаппарат.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Практическая </a:t>
            </a:r>
            <a:r>
              <a:rPr lang="ru-RU" sz="2000" dirty="0">
                <a:latin typeface="Bookman Old Style" panose="02050604050505020204" pitchFamily="18" charset="0"/>
              </a:rPr>
              <a:t>детская деятельность (цветные карандаши, краски, кисти, листы бумаги формата А 4; цветной картон, цветная бумага ножницы, клей, </a:t>
            </a:r>
            <a:r>
              <a:rPr lang="ru-RU" sz="2000" dirty="0" smtClean="0">
                <a:latin typeface="Bookman Old Style" panose="02050604050505020204" pitchFamily="18" charset="0"/>
              </a:rPr>
              <a:t>гуашь, пластилин и др.). 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0021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4948" y="286439"/>
            <a:ext cx="11599817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Bookman Old Style" panose="02050604050505020204" pitchFamily="18" charset="0"/>
              </a:rPr>
              <a:t>Результат проекта: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Знания</a:t>
            </a:r>
            <a:r>
              <a:rPr lang="ru-RU" sz="2000" dirty="0">
                <a:latin typeface="Bookman Old Style" panose="02050604050505020204" pitchFamily="18" charset="0"/>
              </a:rPr>
              <a:t>, полученные во время проекта, </a:t>
            </a:r>
            <a:r>
              <a:rPr lang="ru-RU" sz="2000" dirty="0" smtClean="0">
                <a:latin typeface="Bookman Old Style" panose="02050604050505020204" pitchFamily="18" charset="0"/>
              </a:rPr>
              <a:t>помогли детям лучше </a:t>
            </a:r>
            <a:r>
              <a:rPr lang="ru-RU" sz="2000" dirty="0">
                <a:latin typeface="Bookman Old Style" panose="02050604050505020204" pitchFamily="18" charset="0"/>
              </a:rPr>
              <a:t>ориентироваться в </a:t>
            </a:r>
            <a:r>
              <a:rPr lang="ru-RU" sz="2000" dirty="0" smtClean="0">
                <a:latin typeface="Bookman Old Style" panose="02050604050505020204" pitchFamily="18" charset="0"/>
              </a:rPr>
              <a:t>городе; повысить </a:t>
            </a:r>
            <a:r>
              <a:rPr lang="ru-RU" sz="2000" dirty="0">
                <a:latin typeface="Bookman Old Style" panose="02050604050505020204" pitchFamily="18" charset="0"/>
              </a:rPr>
              <a:t>значимость </a:t>
            </a:r>
            <a:r>
              <a:rPr lang="ru-RU" sz="2000" dirty="0" smtClean="0">
                <a:latin typeface="Bookman Old Style" panose="02050604050505020204" pitchFamily="18" charset="0"/>
              </a:rPr>
              <a:t>патриотического воспитания детей, формированию </a:t>
            </a:r>
            <a:r>
              <a:rPr lang="ru-RU" sz="2000" dirty="0">
                <a:latin typeface="Bookman Old Style" panose="02050604050505020204" pitchFamily="18" charset="0"/>
              </a:rPr>
              <a:t>патриотических чувств у дошкольников. </a:t>
            </a:r>
            <a:r>
              <a:rPr lang="ru-RU" sz="2000" dirty="0" smtClean="0">
                <a:latin typeface="Bookman Old Style" panose="02050604050505020204" pitchFamily="18" charset="0"/>
              </a:rPr>
              <a:t>Дети знают </a:t>
            </a:r>
            <a:r>
              <a:rPr lang="ru-RU" sz="2000" dirty="0">
                <a:latin typeface="Bookman Old Style" panose="02050604050505020204" pitchFamily="18" charset="0"/>
              </a:rPr>
              <a:t>особенности профессий </a:t>
            </a:r>
            <a:r>
              <a:rPr lang="ru-RU" sz="2000" dirty="0" smtClean="0">
                <a:latin typeface="Bookman Old Style" panose="02050604050505020204" pitchFamily="18" charset="0"/>
              </a:rPr>
              <a:t>города.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Систематизировались </a:t>
            </a:r>
            <a:r>
              <a:rPr lang="ru-RU" sz="2000" dirty="0">
                <a:latin typeface="Bookman Old Style" panose="02050604050505020204" pitchFamily="18" charset="0"/>
              </a:rPr>
              <a:t>знания детей об истории города и его культурных </a:t>
            </a:r>
            <a:r>
              <a:rPr lang="ru-RU" sz="2000" dirty="0" smtClean="0">
                <a:latin typeface="Bookman Old Style" panose="02050604050505020204" pitchFamily="18" charset="0"/>
              </a:rPr>
              <a:t>ценностях.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Дети </a:t>
            </a:r>
            <a:r>
              <a:rPr lang="ru-RU" sz="2000" dirty="0">
                <a:latin typeface="Bookman Old Style" panose="02050604050505020204" pitchFamily="18" charset="0"/>
              </a:rPr>
              <a:t>с интересом подошли к изучению данной </a:t>
            </a:r>
            <a:r>
              <a:rPr lang="ru-RU" sz="2000" dirty="0" smtClean="0">
                <a:latin typeface="Bookman Old Style" panose="02050604050505020204" pitchFamily="18" charset="0"/>
              </a:rPr>
              <a:t>темы.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У детей сформировалось представление о </a:t>
            </a:r>
            <a:r>
              <a:rPr lang="ru-RU" sz="2000" dirty="0">
                <a:latin typeface="Bookman Old Style" panose="02050604050505020204" pitchFamily="18" charset="0"/>
              </a:rPr>
              <a:t>родном городе как городе с многонациональной культурой</a:t>
            </a:r>
            <a:r>
              <a:rPr lang="ru-RU" sz="2000" dirty="0" smtClean="0">
                <a:latin typeface="Bookman Old Style" panose="020506040505050202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Bookman Old Style" panose="02050604050505020204" pitchFamily="18" charset="0"/>
              </a:rPr>
              <a:t>Обогащен словарь </a:t>
            </a:r>
            <a:r>
              <a:rPr lang="ru-RU" sz="2000" dirty="0" smtClean="0">
                <a:latin typeface="Bookman Old Style" panose="02050604050505020204" pitchFamily="18" charset="0"/>
              </a:rPr>
              <a:t>детей новыми словами и понятиями.</a:t>
            </a:r>
            <a:endParaRPr lang="ru-RU" sz="2400" dirty="0" smtClean="0">
              <a:latin typeface="Bookman Old Style" panose="0205060405050502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Родители и воспитатели </a:t>
            </a:r>
            <a:r>
              <a:rPr lang="ru-RU" sz="2000" dirty="0">
                <a:latin typeface="Bookman Old Style" panose="02050604050505020204" pitchFamily="18" charset="0"/>
              </a:rPr>
              <a:t>убедились в том, насколько актуальна тема изучения родного города.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Проект заинтересовал </a:t>
            </a:r>
            <a:r>
              <a:rPr lang="ru-RU" sz="2000" dirty="0">
                <a:latin typeface="Bookman Old Style" panose="02050604050505020204" pitchFamily="18" charset="0"/>
              </a:rPr>
              <a:t>детей и взрослых, сплотил родителей и детей в воспитании </a:t>
            </a:r>
            <a:r>
              <a:rPr lang="ru-RU" sz="2000" dirty="0" smtClean="0">
                <a:latin typeface="Bookman Old Style" panose="02050604050505020204" pitchFamily="18" charset="0"/>
              </a:rPr>
              <a:t>будущих граждан </a:t>
            </a:r>
            <a:r>
              <a:rPr lang="ru-RU" sz="2000" dirty="0">
                <a:latin typeface="Bookman Old Style" panose="02050604050505020204" pitchFamily="18" charset="0"/>
              </a:rPr>
              <a:t>своего города и </a:t>
            </a:r>
            <a:r>
              <a:rPr lang="ru-RU" sz="2000" dirty="0" smtClean="0">
                <a:latin typeface="Bookman Old Style" panose="02050604050505020204" pitchFamily="18" charset="0"/>
              </a:rPr>
              <a:t>страны.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Разработано методическое </a:t>
            </a:r>
            <a:r>
              <a:rPr lang="ru-RU" sz="2000" dirty="0">
                <a:latin typeface="Bookman Old Style" panose="02050604050505020204" pitchFamily="18" charset="0"/>
              </a:rPr>
              <a:t>и дидактическое сопровождение по данному разделу</a:t>
            </a:r>
            <a:r>
              <a:rPr lang="ru-RU" sz="2000" dirty="0" smtClean="0">
                <a:latin typeface="Bookman Old Style" panose="02050604050505020204" pitchFamily="18" charset="0"/>
              </a:rPr>
              <a:t>.</a:t>
            </a:r>
          </a:p>
          <a:p>
            <a:endParaRPr lang="ru-RU" sz="2000" dirty="0" smtClean="0">
              <a:latin typeface="Bookman Old Style" panose="02050604050505020204" pitchFamily="18" charset="0"/>
            </a:endParaRPr>
          </a:p>
          <a:p>
            <a:pPr algn="just"/>
            <a:r>
              <a:rPr lang="ru-RU" sz="2000" dirty="0">
                <a:latin typeface="Bookman Old Style" panose="02050604050505020204" pitchFamily="18" charset="0"/>
              </a:rPr>
              <a:t>Все этапы проекта прошли через разные виды деятельности, использовался развивающий, дифференцированный подход к каждому ребёнку. Родители вместе с детьми представили очень интересную информацию по теме «Мой город родной», сопровождали свои рассказы показом фотографий о родном городе.</a:t>
            </a:r>
          </a:p>
        </p:txBody>
      </p:sp>
    </p:spTree>
    <p:extLst>
      <p:ext uri="{BB962C8B-B14F-4D97-AF65-F5344CB8AC3E}">
        <p14:creationId xmlns:p14="http://schemas.microsoft.com/office/powerpoint/2010/main" val="370100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4320" y="1773257"/>
            <a:ext cx="1180882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Bookman Old Style" panose="02050604050505020204" pitchFamily="18" charset="0"/>
              </a:rPr>
              <a:t>Литература </a:t>
            </a:r>
            <a:endParaRPr lang="ru-RU" sz="1400" b="1" dirty="0" smtClean="0">
              <a:latin typeface="Bookman Old Style" panose="02050604050505020204" pitchFamily="18" charset="0"/>
            </a:endParaRPr>
          </a:p>
          <a:p>
            <a:endParaRPr lang="ru-RU" sz="1400" b="1" dirty="0" smtClean="0">
              <a:latin typeface="Bookman Old Style" panose="02050604050505020204" pitchFamily="18" charset="0"/>
            </a:endParaRPr>
          </a:p>
          <a:p>
            <a:pPr marL="342900" indent="-342900"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Александрова </a:t>
            </a:r>
            <a:r>
              <a:rPr lang="ru-RU" sz="1400" dirty="0">
                <a:latin typeface="Bookman Old Style" panose="02050604050505020204" pitchFamily="18" charset="0"/>
              </a:rPr>
              <a:t>Е.Ю., Гордеева Е.Д., Постникова М.П., Попова Г.П. Система патриотического воспитания в ДОУ. </a:t>
            </a:r>
            <a:r>
              <a:rPr lang="ru-RU" sz="1400" dirty="0" smtClean="0">
                <a:latin typeface="Bookman Old Style" panose="02050604050505020204" pitchFamily="18" charset="0"/>
              </a:rPr>
              <a:t>2009.</a:t>
            </a:r>
          </a:p>
          <a:p>
            <a:pPr marL="342900" indent="-342900"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2</a:t>
            </a:r>
            <a:r>
              <a:rPr lang="ru-RU" sz="1400" dirty="0">
                <a:latin typeface="Bookman Old Style" panose="02050604050505020204" pitchFamily="18" charset="0"/>
              </a:rPr>
              <a:t>. Алешина, Н. В. Знакомим дошкольников с родным городом и страной: конспекты занятий / Н. В. Алешина. - Москва :УЦ Перспектива, 2011. - 295 с 3. Алешина, Н.В. Патриотическое воспитание дошкольников / Н.В. Алешина. - М.: ЦГЛ, </a:t>
            </a:r>
            <a:r>
              <a:rPr lang="ru-RU" sz="1400" dirty="0" smtClean="0">
                <a:latin typeface="Bookman Old Style" panose="02050604050505020204" pitchFamily="18" charset="0"/>
              </a:rPr>
              <a:t>2012</a:t>
            </a:r>
          </a:p>
          <a:p>
            <a:pPr marL="342900" indent="-342900"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Бондаренко А.К. Словесные игры в детском саду. Пособие </a:t>
            </a:r>
            <a:r>
              <a:rPr lang="ru-RU" sz="1400" dirty="0" smtClean="0">
                <a:latin typeface="Bookman Old Style" panose="02050604050505020204" pitchFamily="18" charset="0"/>
              </a:rPr>
              <a:t>для воспитателя </a:t>
            </a:r>
            <a:r>
              <a:rPr lang="ru-RU" sz="1400" dirty="0">
                <a:latin typeface="Bookman Old Style" panose="02050604050505020204" pitchFamily="18" charset="0"/>
              </a:rPr>
              <a:t>детского сада. М., «Просвещение» </a:t>
            </a:r>
            <a:r>
              <a:rPr lang="ru-RU" sz="1400" dirty="0" smtClean="0">
                <a:latin typeface="Bookman Old Style" panose="02050604050505020204" pitchFamily="18" charset="0"/>
              </a:rPr>
              <a:t>1974</a:t>
            </a:r>
          </a:p>
          <a:p>
            <a:pPr marL="342900" indent="-342900"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Веракса Н.Е., Веракса А.Н. Проектная деятельность дошкольников. Пособие для педагогов дошкольных учреждений. – М.: Мозаика-синтез, 2008. – 112 с. 7. Виноградова, Н.А. Образовательные проекты в детском саду / Н.А. Виноградова, Е.П. Панкова. - М.: Айрис-пресс, 2008. - 208 </a:t>
            </a:r>
            <a:r>
              <a:rPr lang="ru-RU" sz="1400" dirty="0" smtClean="0">
                <a:latin typeface="Bookman Old Style" panose="02050604050505020204" pitchFamily="18" charset="0"/>
              </a:rPr>
              <a:t>с</a:t>
            </a:r>
          </a:p>
          <a:p>
            <a:pPr marL="342900" indent="-342900">
              <a:buAutoNum type="arabicPeriod"/>
            </a:pPr>
            <a:r>
              <a:rPr lang="ru-RU" sz="1400" dirty="0" err="1">
                <a:latin typeface="Bookman Old Style" panose="02050604050505020204" pitchFamily="18" charset="0"/>
              </a:rPr>
              <a:t>Комратова</a:t>
            </a:r>
            <a:r>
              <a:rPr lang="ru-RU" sz="1400" dirty="0">
                <a:latin typeface="Bookman Old Style" panose="02050604050505020204" pitchFamily="18" charset="0"/>
              </a:rPr>
              <a:t>, Н.Г. Патриотическое воспитание детей 6-7 лет / Н.Г. </a:t>
            </a:r>
            <a:r>
              <a:rPr lang="ru-RU" sz="1400" dirty="0" err="1">
                <a:latin typeface="Bookman Old Style" panose="02050604050505020204" pitchFamily="18" charset="0"/>
              </a:rPr>
              <a:t>Комратова</a:t>
            </a:r>
            <a:r>
              <a:rPr lang="ru-RU" sz="1400" dirty="0">
                <a:latin typeface="Bookman Old Style" panose="02050604050505020204" pitchFamily="18" charset="0"/>
              </a:rPr>
              <a:t>, Л.Ф. Грибова. - М.: Творческий Центр Сфера, 2009. - 208 с. </a:t>
            </a:r>
          </a:p>
          <a:p>
            <a:pPr marL="342900" indent="-342900"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 </a:t>
            </a:r>
            <a:r>
              <a:rPr lang="ru-RU" sz="1400" dirty="0" err="1">
                <a:latin typeface="Bookman Old Style" panose="02050604050505020204" pitchFamily="18" charset="0"/>
              </a:rPr>
              <a:t>Кондрыкинская</a:t>
            </a:r>
            <a:r>
              <a:rPr lang="ru-RU" sz="1400" dirty="0">
                <a:latin typeface="Bookman Old Style" panose="02050604050505020204" pitchFamily="18" charset="0"/>
              </a:rPr>
              <a:t>, Л.А. С чего начинается Родина: опыт работы по патриотическому воспитанию в ДОУ / Л.А. </a:t>
            </a:r>
            <a:r>
              <a:rPr lang="ru-RU" sz="1400" dirty="0" err="1">
                <a:latin typeface="Bookman Old Style" panose="02050604050505020204" pitchFamily="18" charset="0"/>
              </a:rPr>
              <a:t>Кондрыкинская</a:t>
            </a:r>
            <a:r>
              <a:rPr lang="ru-RU" sz="1400" dirty="0">
                <a:latin typeface="Bookman Old Style" panose="02050604050505020204" pitchFamily="18" charset="0"/>
              </a:rPr>
              <a:t> [и др.]; под редакцией Л. А. </a:t>
            </a:r>
            <a:r>
              <a:rPr lang="ru-RU" sz="1400" dirty="0" err="1">
                <a:latin typeface="Bookman Old Style" panose="02050604050505020204" pitchFamily="18" charset="0"/>
              </a:rPr>
              <a:t>Кондрыкинская</a:t>
            </a:r>
            <a:r>
              <a:rPr lang="ru-RU" sz="1400" dirty="0">
                <a:latin typeface="Bookman Old Style" panose="02050604050505020204" pitchFamily="18" charset="0"/>
              </a:rPr>
              <a:t>. - М.:ТЦ Сфера, 2004.-</a:t>
            </a:r>
            <a:r>
              <a:rPr lang="ru-RU" sz="1400" dirty="0" smtClean="0">
                <a:latin typeface="Bookman Old Style" panose="02050604050505020204" pitchFamily="18" charset="0"/>
              </a:rPr>
              <a:t>120с.</a:t>
            </a:r>
          </a:p>
          <a:p>
            <a:pPr marL="342900" indent="-342900">
              <a:buAutoNum type="arabicPeriod"/>
            </a:pPr>
            <a:r>
              <a:rPr lang="ru-RU" sz="1400" dirty="0" err="1" smtClean="0">
                <a:latin typeface="Bookman Old Style" panose="02050604050505020204" pitchFamily="18" charset="0"/>
              </a:rPr>
              <a:t>Кондрыкинская</a:t>
            </a:r>
            <a:r>
              <a:rPr lang="ru-RU" sz="1400" dirty="0" smtClean="0">
                <a:latin typeface="Bookman Old Style" panose="02050604050505020204" pitchFamily="18" charset="0"/>
              </a:rPr>
              <a:t> </a:t>
            </a:r>
            <a:r>
              <a:rPr lang="ru-RU" sz="1400" dirty="0">
                <a:latin typeface="Bookman Old Style" panose="02050604050505020204" pitchFamily="18" charset="0"/>
              </a:rPr>
              <a:t>Л.А. Методическое пособие по патриотическому воспитанию в ДОУ. Мы живем в России. Гражданско-патриотическое воспитание дошкольников. (Старшая группа.) — М.: «Издательство Скрипторий 2003», 2016. — 112 с. 13. Никонова, Л.Е. Патриотическое воспитание детей старшего дошкольного </a:t>
            </a:r>
            <a:r>
              <a:rPr lang="ru-RU" sz="1400" dirty="0" err="1" smtClean="0">
                <a:latin typeface="Bookman Old Style" panose="02050604050505020204" pitchFamily="18" charset="0"/>
              </a:rPr>
              <a:t>возракста</a:t>
            </a:r>
            <a:r>
              <a:rPr lang="ru-RU" sz="1400" dirty="0" smtClean="0">
                <a:latin typeface="Bookman Old Style" panose="02050604050505020204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Нищева Н. В. </a:t>
            </a:r>
            <a:r>
              <a:rPr lang="ru-RU" sz="1400" dirty="0" err="1">
                <a:latin typeface="Bookman Old Style" panose="02050604050505020204" pitchFamily="18" charset="0"/>
              </a:rPr>
              <a:t>Играйка</a:t>
            </a:r>
            <a:r>
              <a:rPr lang="ru-RU" sz="1400" dirty="0">
                <a:latin typeface="Bookman Old Style" panose="02050604050505020204" pitchFamily="18" charset="0"/>
              </a:rPr>
              <a:t> 3. Игры для развития речи дошкольников. — СПб</a:t>
            </a:r>
            <a:r>
              <a:rPr lang="ru-RU" sz="1400" dirty="0" smtClean="0">
                <a:latin typeface="Bookman Old Style" panose="02050604050505020204" pitchFamily="18" charset="0"/>
              </a:rPr>
              <a:t>., ДЕТСТВО-ПРЕСС</a:t>
            </a:r>
            <a:r>
              <a:rPr lang="ru-RU" sz="1400" dirty="0">
                <a:latin typeface="Bookman Old Style" panose="02050604050505020204" pitchFamily="18" charset="0"/>
              </a:rPr>
              <a:t>, 2010</a:t>
            </a:r>
            <a:r>
              <a:rPr lang="ru-RU" sz="1400" dirty="0" smtClean="0">
                <a:latin typeface="Bookman Old Style" panose="02050604050505020204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Нищева Н. В. Подвижные и дидактические игры на прогулке. — СПб</a:t>
            </a:r>
            <a:r>
              <a:rPr lang="ru-RU" sz="1400" dirty="0" smtClean="0">
                <a:latin typeface="Bookman Old Style" panose="02050604050505020204" pitchFamily="18" charset="0"/>
              </a:rPr>
              <a:t>., ДЕТСТВО-ПРЕСС</a:t>
            </a:r>
            <a:r>
              <a:rPr lang="ru-RU" sz="1400" dirty="0">
                <a:latin typeface="Bookman Old Style" panose="02050604050505020204" pitchFamily="18" charset="0"/>
              </a:rPr>
              <a:t>, </a:t>
            </a:r>
            <a:r>
              <a:rPr lang="ru-RU" sz="1400" dirty="0" smtClean="0">
                <a:latin typeface="Bookman Old Style" panose="02050604050505020204" pitchFamily="18" charset="0"/>
              </a:rPr>
              <a:t>2014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911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0823" y="819501"/>
            <a:ext cx="946621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Проблема</a:t>
            </a:r>
            <a:r>
              <a:rPr lang="ru-RU" sz="28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endParaRPr lang="ru-RU" sz="2800" dirty="0" smtClean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Познакомить </a:t>
            </a:r>
            <a:r>
              <a:rPr lang="ru-RU" sz="28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детей с историей города и его культурными ценностями.  </a:t>
            </a:r>
            <a:endParaRPr lang="ru-RU" sz="2800" dirty="0" smtClean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Пополнить </a:t>
            </a:r>
            <a:r>
              <a:rPr lang="ru-RU" sz="28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методическое и дидактическое сопровождение по разделу «Ребенок входит в мир социальных отношений», дополнить его региональным </a:t>
            </a:r>
            <a:r>
              <a:rPr lang="ru-RU" sz="28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компонентом.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Вовлекать </a:t>
            </a:r>
            <a:r>
              <a:rPr lang="ru-RU" sz="28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в учебно-воспитательный процесс семьи воспитанников, повышать родительскую компетентность в области истории и культуры родного города.</a:t>
            </a:r>
            <a:r>
              <a:rPr lang="ru-RU" dirty="0">
                <a:latin typeface="Bookman Old Style" panose="020506040505050202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Bookman Old Style" panose="020506040505050202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753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7383" y="0"/>
            <a:ext cx="11904617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Bookman Old Style" panose="02050604050505020204" pitchFamily="18" charset="0"/>
              </a:rPr>
              <a:t>Цель проекта:</a:t>
            </a:r>
            <a:r>
              <a:rPr lang="ru-RU" sz="2000" dirty="0">
                <a:latin typeface="Bookman Old Style" panose="02050604050505020204" pitchFamily="18" charset="0"/>
              </a:rPr>
              <a:t> создание условий, дающих возможность познакомиться с родным городом, раскрывающих творческий и интеллектуальный потенциал дошкольников через взаимодействие детей, родителей и педагогов на основе приобщения детей к традициям и культуре родного </a:t>
            </a:r>
            <a:r>
              <a:rPr lang="ru-RU" sz="2000" dirty="0" smtClean="0">
                <a:latin typeface="Bookman Old Style" panose="02050604050505020204" pitchFamily="18" charset="0"/>
              </a:rPr>
              <a:t>города.</a:t>
            </a:r>
          </a:p>
          <a:p>
            <a:r>
              <a:rPr lang="ru-RU" sz="2000" b="1" dirty="0" smtClean="0">
                <a:latin typeface="Bookman Old Style" panose="02050604050505020204" pitchFamily="18" charset="0"/>
              </a:rPr>
              <a:t>Задачи</a:t>
            </a:r>
            <a:r>
              <a:rPr lang="ru-RU" sz="2000" b="1" dirty="0">
                <a:latin typeface="Bookman Old Style" panose="02050604050505020204" pitchFamily="18" charset="0"/>
              </a:rPr>
              <a:t>: </a:t>
            </a:r>
            <a:endParaRPr lang="ru-RU" sz="2000" b="1" dirty="0" smtClean="0">
              <a:latin typeface="Bookman Old Style" panose="02050604050505020204" pitchFamily="18" charset="0"/>
            </a:endParaRPr>
          </a:p>
          <a:p>
            <a:r>
              <a:rPr lang="ru-RU" sz="2000" b="1" dirty="0">
                <a:latin typeface="Bookman Old Style" panose="02050604050505020204" pitchFamily="18" charset="0"/>
              </a:rPr>
              <a:t>Коррекционно-образовательные задачи:</a:t>
            </a:r>
            <a:endParaRPr lang="ru-RU" sz="2000" dirty="0">
              <a:latin typeface="Bookman Old Style" panose="0205060405050502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Расширять </a:t>
            </a:r>
            <a:r>
              <a:rPr lang="ru-RU" sz="2000" dirty="0">
                <a:latin typeface="Bookman Old Style" panose="02050604050505020204" pitchFamily="18" charset="0"/>
              </a:rPr>
              <a:t>и углублять  у детей знания о городе </a:t>
            </a:r>
            <a:r>
              <a:rPr lang="ru-RU" sz="2000" dirty="0" smtClean="0">
                <a:latin typeface="Bookman Old Style" panose="02050604050505020204" pitchFamily="18" charset="0"/>
              </a:rPr>
              <a:t>Красноуфимске, </a:t>
            </a:r>
            <a:r>
              <a:rPr lang="ru-RU" sz="2000" dirty="0">
                <a:latin typeface="Bookman Old Style" panose="02050604050505020204" pitchFamily="18" charset="0"/>
              </a:rPr>
              <a:t>его истории, достопримечательностях, </a:t>
            </a:r>
            <a:r>
              <a:rPr lang="ru-RU" sz="2000" dirty="0" smtClean="0">
                <a:latin typeface="Bookman Old Style" panose="02050604050505020204" pitchFamily="18" charset="0"/>
              </a:rPr>
              <a:t>традициях.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Закрепить </a:t>
            </a:r>
            <a:r>
              <a:rPr lang="ru-RU" sz="2000" dirty="0">
                <a:latin typeface="Bookman Old Style" panose="02050604050505020204" pitchFamily="18" charset="0"/>
              </a:rPr>
              <a:t>у детей домашний </a:t>
            </a:r>
            <a:r>
              <a:rPr lang="ru-RU" sz="2000" dirty="0" smtClean="0">
                <a:latin typeface="Bookman Old Style" panose="02050604050505020204" pitchFamily="18" charset="0"/>
              </a:rPr>
              <a:t>адрес; закрепить </a:t>
            </a:r>
            <a:r>
              <a:rPr lang="ru-RU" sz="2000" dirty="0">
                <a:latin typeface="Bookman Old Style" panose="02050604050505020204" pitchFamily="18" charset="0"/>
              </a:rPr>
              <a:t>у детей профессии </a:t>
            </a:r>
            <a:r>
              <a:rPr lang="ru-RU" sz="2000" dirty="0" smtClean="0">
                <a:latin typeface="Bookman Old Style" panose="02050604050505020204" pitchFamily="18" charset="0"/>
              </a:rPr>
              <a:t>родителей.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Уточнять </a:t>
            </a:r>
            <a:r>
              <a:rPr lang="ru-RU" sz="2000" dirty="0">
                <a:latin typeface="Bookman Old Style" panose="02050604050505020204" pitchFamily="18" charset="0"/>
              </a:rPr>
              <a:t>у  детей представления о главной </a:t>
            </a:r>
            <a:r>
              <a:rPr lang="ru-RU" sz="2000" dirty="0" smtClean="0">
                <a:latin typeface="Bookman Old Style" panose="02050604050505020204" pitchFamily="18" charset="0"/>
              </a:rPr>
              <a:t>профессии </a:t>
            </a:r>
            <a:r>
              <a:rPr lang="ru-RU" sz="2000" dirty="0">
                <a:latin typeface="Bookman Old Style" panose="02050604050505020204" pitchFamily="18" charset="0"/>
              </a:rPr>
              <a:t>города - </a:t>
            </a:r>
            <a:r>
              <a:rPr lang="ru-RU" sz="2000" dirty="0" smtClean="0">
                <a:latin typeface="Bookman Old Style" panose="02050604050505020204" pitchFamily="18" charset="0"/>
              </a:rPr>
              <a:t>железнодорожник.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Формировать </a:t>
            </a:r>
            <a:r>
              <a:rPr lang="ru-RU" sz="2000" dirty="0">
                <a:latin typeface="Bookman Old Style" panose="02050604050505020204" pitchFamily="18" charset="0"/>
              </a:rPr>
              <a:t>представление у детей о родном городе как городе с многонациональной </a:t>
            </a:r>
            <a:r>
              <a:rPr lang="ru-RU" sz="2000" dirty="0" smtClean="0">
                <a:latin typeface="Bookman Old Style" panose="02050604050505020204" pitchFamily="18" charset="0"/>
              </a:rPr>
              <a:t>культурой.</a:t>
            </a:r>
          </a:p>
          <a:p>
            <a:r>
              <a:rPr lang="ru-RU" sz="2000" b="1" dirty="0" smtClean="0">
                <a:latin typeface="Bookman Old Style" panose="02050604050505020204" pitchFamily="18" charset="0"/>
              </a:rPr>
              <a:t>Коррекционно-развивающие </a:t>
            </a:r>
            <a:r>
              <a:rPr lang="ru-RU" sz="2000" b="1" dirty="0">
                <a:latin typeface="Bookman Old Style" panose="02050604050505020204" pitchFamily="18" charset="0"/>
              </a:rPr>
              <a:t>задачи:</a:t>
            </a:r>
            <a:endParaRPr lang="ru-RU" sz="2000" dirty="0">
              <a:latin typeface="Bookman Old Style" panose="0205060405050502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Развить </a:t>
            </a:r>
            <a:r>
              <a:rPr lang="ru-RU" sz="2000" dirty="0">
                <a:latin typeface="Bookman Old Style" panose="02050604050505020204" pitchFamily="18" charset="0"/>
              </a:rPr>
              <a:t>у детей познавательную активность, через метод </a:t>
            </a:r>
            <a:r>
              <a:rPr lang="ru-RU" sz="2000" dirty="0" smtClean="0">
                <a:latin typeface="Bookman Old Style" panose="02050604050505020204" pitchFamily="18" charset="0"/>
              </a:rPr>
              <a:t>РТВ;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Развивать </a:t>
            </a:r>
            <a:r>
              <a:rPr lang="ru-RU" sz="2000" dirty="0">
                <a:latin typeface="Bookman Old Style" panose="02050604050505020204" pitchFamily="18" charset="0"/>
              </a:rPr>
              <a:t>психические процессы: внимание, память, мышление</a:t>
            </a:r>
          </a:p>
          <a:p>
            <a:r>
              <a:rPr lang="ru-RU" sz="2000" b="1" dirty="0">
                <a:latin typeface="Bookman Old Style" panose="02050604050505020204" pitchFamily="18" charset="0"/>
              </a:rPr>
              <a:t>Коррекционно-воспитательные задачи:</a:t>
            </a:r>
            <a:endParaRPr lang="ru-RU" sz="2000" dirty="0">
              <a:latin typeface="Bookman Old Style" panose="0205060405050502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Воспитывать </a:t>
            </a:r>
            <a:r>
              <a:rPr lang="ru-RU" sz="2000" dirty="0">
                <a:latin typeface="Bookman Old Style" panose="02050604050505020204" pitchFamily="18" charset="0"/>
              </a:rPr>
              <a:t>у детей любовь и гордость к  родному </a:t>
            </a:r>
            <a:r>
              <a:rPr lang="ru-RU" sz="2000" dirty="0" smtClean="0">
                <a:latin typeface="Bookman Old Style" panose="02050604050505020204" pitchFamily="18" charset="0"/>
              </a:rPr>
              <a:t>городу;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Воспитывать </a:t>
            </a:r>
            <a:r>
              <a:rPr lang="ru-RU" sz="2000" dirty="0">
                <a:latin typeface="Bookman Old Style" panose="02050604050505020204" pitchFamily="18" charset="0"/>
              </a:rPr>
              <a:t>уважение к жителям </a:t>
            </a:r>
            <a:r>
              <a:rPr lang="ru-RU" sz="2000" dirty="0" smtClean="0">
                <a:latin typeface="Bookman Old Style" panose="02050604050505020204" pitchFamily="18" charset="0"/>
              </a:rPr>
              <a:t>города.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Воспитывать </a:t>
            </a:r>
            <a:r>
              <a:rPr lang="ru-RU" sz="2000" dirty="0">
                <a:latin typeface="Bookman Old Style" panose="02050604050505020204" pitchFamily="18" charset="0"/>
              </a:rPr>
              <a:t>гуманное отношение к людям разных национальностей, проживающих в нашем городе, толерантность к их традициям и культуре</a:t>
            </a:r>
            <a:r>
              <a:rPr lang="ru-RU" sz="2000" dirty="0" smtClean="0">
                <a:latin typeface="Bookman Old Style" panose="02050604050505020204" pitchFamily="18" charset="0"/>
              </a:rPr>
              <a:t>.</a:t>
            </a:r>
          </a:p>
          <a:p>
            <a:r>
              <a:rPr lang="ru-RU" sz="2000" b="1" dirty="0">
                <a:latin typeface="Bookman Old Style" panose="02050604050505020204" pitchFamily="18" charset="0"/>
              </a:rPr>
              <a:t>Коррекционно-речевые:</a:t>
            </a:r>
            <a:r>
              <a:rPr lang="ru-RU" sz="2000" dirty="0">
                <a:latin typeface="Bookman Old Style" panose="02050604050505020204" pitchFamily="18" charset="0"/>
              </a:rPr>
              <a:t> учить вслушиваться в обращенную речь; учить понимать и выделять названия предметов, признаков, действий.</a:t>
            </a:r>
          </a:p>
        </p:txBody>
      </p:sp>
    </p:spTree>
    <p:extLst>
      <p:ext uri="{BB962C8B-B14F-4D97-AF65-F5344CB8AC3E}">
        <p14:creationId xmlns:p14="http://schemas.microsoft.com/office/powerpoint/2010/main" val="371142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9633" y="565952"/>
            <a:ext cx="11469189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Bookman Old Style" panose="02050604050505020204" pitchFamily="18" charset="0"/>
              </a:rPr>
              <a:t>Словарная работа</a:t>
            </a:r>
            <a:r>
              <a:rPr lang="ru-RU" sz="2000" dirty="0">
                <a:latin typeface="Bookman Old Style" panose="02050604050505020204" pitchFamily="18" charset="0"/>
              </a:rPr>
              <a:t> по активизации, расширению, уточнению и обогащению словаря детей: город, </a:t>
            </a:r>
            <a:r>
              <a:rPr lang="ru-RU" sz="2000" dirty="0" smtClean="0">
                <a:latin typeface="Bookman Old Style" panose="02050604050505020204" pitchFamily="18" charset="0"/>
              </a:rPr>
              <a:t>дома</a:t>
            </a:r>
            <a:r>
              <a:rPr lang="ru-RU" sz="2000" dirty="0">
                <a:latin typeface="Bookman Old Style" panose="02050604050505020204" pitchFamily="18" charset="0"/>
              </a:rPr>
              <a:t>, улицы, памятники, транспорт, музей, школа, магазин,  детская поликлиника, взрослая поликлиника</a:t>
            </a:r>
            <a:r>
              <a:rPr lang="ru-RU" sz="2000" dirty="0" smtClean="0">
                <a:latin typeface="Bookman Old Style" panose="02050604050505020204" pitchFamily="18" charset="0"/>
              </a:rPr>
              <a:t>, достопримечательности, башкиры, татары, удмурты, марийцы, малая родина, уральцы.</a:t>
            </a:r>
            <a:endParaRPr lang="ru-RU" sz="2000" dirty="0">
              <a:latin typeface="Bookman Old Style" panose="02050604050505020204" pitchFamily="18" charset="0"/>
            </a:endParaRPr>
          </a:p>
          <a:p>
            <a:endParaRPr lang="ru-RU" sz="2000" b="1" dirty="0" smtClean="0">
              <a:latin typeface="Bookman Old Style" panose="02050604050505020204" pitchFamily="18" charset="0"/>
            </a:endParaRPr>
          </a:p>
          <a:p>
            <a:r>
              <a:rPr lang="ru-RU" sz="2000" b="1" dirty="0" smtClean="0">
                <a:latin typeface="Bookman Old Style" panose="02050604050505020204" pitchFamily="18" charset="0"/>
              </a:rPr>
              <a:t>Формы </a:t>
            </a:r>
            <a:r>
              <a:rPr lang="ru-RU" sz="2000" b="1" dirty="0">
                <a:latin typeface="Bookman Old Style" panose="02050604050505020204" pitchFamily="18" charset="0"/>
              </a:rPr>
              <a:t>организации </a:t>
            </a:r>
            <a:r>
              <a:rPr lang="ru-RU" sz="2000" b="1" dirty="0" smtClean="0">
                <a:latin typeface="Bookman Old Style" panose="02050604050505020204" pitchFamily="18" charset="0"/>
              </a:rPr>
              <a:t>детей:</a:t>
            </a:r>
            <a:endParaRPr lang="ru-RU" sz="2000" dirty="0" smtClean="0">
              <a:latin typeface="Bookman Old Style" panose="0205060405050502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беседы;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выставки </a:t>
            </a:r>
            <a:r>
              <a:rPr lang="ru-RU" sz="2000" dirty="0">
                <a:latin typeface="Bookman Old Style" panose="02050604050505020204" pitchFamily="18" charset="0"/>
              </a:rPr>
              <a:t>детских </a:t>
            </a:r>
            <a:r>
              <a:rPr lang="ru-RU" sz="2000" dirty="0" smtClean="0">
                <a:latin typeface="Bookman Old Style" panose="02050604050505020204" pitchFamily="18" charset="0"/>
              </a:rPr>
              <a:t>рисунков;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рассматривание </a:t>
            </a:r>
            <a:r>
              <a:rPr lang="ru-RU" sz="2000" dirty="0">
                <a:latin typeface="Bookman Old Style" panose="02050604050505020204" pitchFamily="18" charset="0"/>
              </a:rPr>
              <a:t>альбомов, плакатов, </a:t>
            </a:r>
            <a:r>
              <a:rPr lang="ru-RU" sz="2000" dirty="0" smtClean="0">
                <a:latin typeface="Bookman Old Style" panose="02050604050505020204" pitchFamily="18" charset="0"/>
              </a:rPr>
              <a:t>открыток;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посещение </a:t>
            </a:r>
            <a:r>
              <a:rPr lang="ru-RU" sz="2000" dirty="0">
                <a:latin typeface="Bookman Old Style" panose="02050604050505020204" pitchFamily="18" charset="0"/>
              </a:rPr>
              <a:t>памятных мест, </a:t>
            </a:r>
            <a:r>
              <a:rPr lang="ru-RU" sz="2000" dirty="0" smtClean="0">
                <a:latin typeface="Bookman Old Style" panose="02050604050505020204" pitchFamily="18" charset="0"/>
              </a:rPr>
              <a:t>экскурсии;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викторины;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конкурс чтецов.</a:t>
            </a:r>
          </a:p>
          <a:p>
            <a:endParaRPr lang="ru-RU" sz="2000" b="1" dirty="0" smtClean="0">
              <a:latin typeface="Bookman Old Style" panose="02050604050505020204" pitchFamily="18" charset="0"/>
            </a:endParaRPr>
          </a:p>
          <a:p>
            <a:r>
              <a:rPr lang="ru-RU" sz="2000" b="1" dirty="0" smtClean="0">
                <a:latin typeface="Bookman Old Style" panose="02050604050505020204" pitchFamily="18" charset="0"/>
              </a:rPr>
              <a:t>Методы </a:t>
            </a:r>
            <a:r>
              <a:rPr lang="ru-RU" sz="2000" b="1" dirty="0">
                <a:latin typeface="Bookman Old Style" panose="02050604050505020204" pitchFamily="18" charset="0"/>
              </a:rPr>
              <a:t>и </a:t>
            </a:r>
            <a:r>
              <a:rPr lang="ru-RU" sz="2000" b="1" dirty="0" smtClean="0">
                <a:latin typeface="Bookman Old Style" panose="02050604050505020204" pitchFamily="18" charset="0"/>
              </a:rPr>
              <a:t>приемы:</a:t>
            </a:r>
            <a:endParaRPr lang="ru-RU" sz="2000" dirty="0" smtClean="0">
              <a:latin typeface="Bookman Old Style" panose="0205060405050502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объяснительно-иллюстративные;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проблемное </a:t>
            </a:r>
            <a:r>
              <a:rPr lang="ru-RU" sz="2000" dirty="0">
                <a:latin typeface="Bookman Old Style" panose="02050604050505020204" pitchFamily="18" charset="0"/>
              </a:rPr>
              <a:t>изложение </a:t>
            </a:r>
            <a:r>
              <a:rPr lang="ru-RU" sz="2000" dirty="0" smtClean="0">
                <a:latin typeface="Bookman Old Style" panose="02050604050505020204" pitchFamily="18" charset="0"/>
              </a:rPr>
              <a:t>материала;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исследовательские;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словесные;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демонстрационные;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</a:rPr>
              <a:t>методы </a:t>
            </a:r>
            <a:r>
              <a:rPr lang="ru-RU" sz="2000" dirty="0">
                <a:latin typeface="Bookman Old Style" panose="02050604050505020204" pitchFamily="18" charset="0"/>
              </a:rPr>
              <a:t>формирования сознания личности; рассказ объяснение.</a:t>
            </a:r>
            <a:br>
              <a:rPr lang="ru-RU" sz="2000" dirty="0">
                <a:latin typeface="Bookman Old Style" panose="02050604050505020204" pitchFamily="18" charset="0"/>
              </a:rPr>
            </a:b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316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9382" y="291090"/>
            <a:ext cx="11741727" cy="2387600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latin typeface="Bookman Old Style" panose="02050604050505020204" pitchFamily="18" charset="0"/>
              </a:rPr>
              <a:t/>
            </a:r>
            <a:br>
              <a:rPr lang="ru-RU" sz="4400" b="1" i="1" dirty="0" smtClean="0">
                <a:latin typeface="Bookman Old Style" panose="02050604050505020204" pitchFamily="18" charset="0"/>
              </a:rPr>
            </a:br>
            <a:r>
              <a:rPr lang="ru-RU" sz="4400" b="1" i="1" dirty="0">
                <a:latin typeface="Bookman Old Style" panose="02050604050505020204" pitchFamily="18" charset="0"/>
              </a:rPr>
              <a:t/>
            </a:r>
            <a:br>
              <a:rPr lang="ru-RU" sz="4400" b="1" i="1" dirty="0">
                <a:latin typeface="Bookman Old Style" panose="02050604050505020204" pitchFamily="18" charset="0"/>
              </a:rPr>
            </a:br>
            <a:r>
              <a:rPr lang="ru-RU" sz="4400" b="1" i="1" dirty="0" smtClean="0">
                <a:latin typeface="Bookman Old Style" panose="02050604050505020204" pitchFamily="18" charset="0"/>
              </a:rPr>
              <a:t/>
            </a:r>
            <a:br>
              <a:rPr lang="ru-RU" sz="4400" b="1" i="1" dirty="0" smtClean="0">
                <a:latin typeface="Bookman Old Style" panose="020506040505050202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9042" y="1205489"/>
            <a:ext cx="1165206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Bookman Old Style" panose="02050604050505020204" pitchFamily="18" charset="0"/>
              </a:rPr>
              <a:t>Тип проекта </a:t>
            </a:r>
            <a:r>
              <a:rPr lang="ru-RU" sz="2800" i="1" dirty="0">
                <a:latin typeface="Bookman Old Style" panose="02050604050505020204" pitchFamily="18" charset="0"/>
              </a:rPr>
              <a:t>– </a:t>
            </a:r>
            <a:r>
              <a:rPr lang="ru-RU" sz="2800" dirty="0" smtClean="0">
                <a:latin typeface="Bookman Old Style" panose="02050604050505020204" pitchFamily="18" charset="0"/>
              </a:rPr>
              <a:t>практико-ориентированный</a:t>
            </a:r>
            <a:r>
              <a:rPr lang="ru-RU" sz="2800" dirty="0">
                <a:latin typeface="Bookman Old Style" panose="02050604050505020204" pitchFamily="18" charset="0"/>
              </a:rPr>
              <a:t>.</a:t>
            </a:r>
            <a:br>
              <a:rPr lang="ru-RU" sz="2800" dirty="0">
                <a:latin typeface="Bookman Old Style" panose="02050604050505020204" pitchFamily="18" charset="0"/>
              </a:rPr>
            </a:br>
            <a:r>
              <a:rPr lang="ru-RU" sz="2800" b="1" i="1" dirty="0">
                <a:latin typeface="Bookman Old Style" panose="02050604050505020204" pitchFamily="18" charset="0"/>
              </a:rPr>
              <a:t> </a:t>
            </a:r>
            <a:r>
              <a:rPr lang="ru-RU" sz="2800" dirty="0">
                <a:latin typeface="Bookman Old Style" panose="02050604050505020204" pitchFamily="18" charset="0"/>
              </a:rPr>
              <a:t/>
            </a:r>
            <a:br>
              <a:rPr lang="ru-RU" sz="2800" dirty="0">
                <a:latin typeface="Bookman Old Style" panose="02050604050505020204" pitchFamily="18" charset="0"/>
              </a:rPr>
            </a:br>
            <a:r>
              <a:rPr lang="ru-RU" sz="2800" b="1" i="1" dirty="0">
                <a:latin typeface="Bookman Old Style" panose="02050604050505020204" pitchFamily="18" charset="0"/>
              </a:rPr>
              <a:t>Участники проекта </a:t>
            </a:r>
            <a:r>
              <a:rPr lang="ru-RU" sz="2800" i="1" dirty="0">
                <a:latin typeface="Bookman Old Style" panose="02050604050505020204" pitchFamily="18" charset="0"/>
              </a:rPr>
              <a:t>- </a:t>
            </a:r>
            <a:r>
              <a:rPr lang="ru-RU" sz="2800" dirty="0">
                <a:latin typeface="Bookman Old Style" panose="02050604050505020204" pitchFamily="18" charset="0"/>
              </a:rPr>
              <a:t>дети старшего дошкольного возраста с тяжелыми нарушениями речи и их родители, педагоги.</a:t>
            </a:r>
            <a:br>
              <a:rPr lang="ru-RU" sz="2800" dirty="0">
                <a:latin typeface="Bookman Old Style" panose="02050604050505020204" pitchFamily="18" charset="0"/>
              </a:rPr>
            </a:br>
            <a:r>
              <a:rPr lang="ru-RU" sz="2800" b="1" i="1" dirty="0">
                <a:latin typeface="Bookman Old Style" panose="02050604050505020204" pitchFamily="18" charset="0"/>
              </a:rPr>
              <a:t> </a:t>
            </a:r>
            <a:r>
              <a:rPr lang="ru-RU" sz="2800" dirty="0">
                <a:latin typeface="Bookman Old Style" panose="02050604050505020204" pitchFamily="18" charset="0"/>
              </a:rPr>
              <a:t/>
            </a:r>
            <a:br>
              <a:rPr lang="ru-RU" sz="2800" dirty="0">
                <a:latin typeface="Bookman Old Style" panose="02050604050505020204" pitchFamily="18" charset="0"/>
              </a:rPr>
            </a:br>
            <a:r>
              <a:rPr lang="ru-RU" sz="2800" b="1" i="1" dirty="0">
                <a:latin typeface="Bookman Old Style" panose="02050604050505020204" pitchFamily="18" charset="0"/>
              </a:rPr>
              <a:t>Сроки реализации проекта</a:t>
            </a:r>
            <a:r>
              <a:rPr lang="ru-RU" sz="2800" dirty="0">
                <a:latin typeface="Bookman Old Style" panose="02050604050505020204" pitchFamily="18" charset="0"/>
              </a:rPr>
              <a:t> – долгосрочный сентябрь -  апрель (включает в себя 3 основных </a:t>
            </a:r>
            <a:r>
              <a:rPr lang="ru-RU" sz="2800" dirty="0" smtClean="0">
                <a:latin typeface="Bookman Old Style" panose="02050604050505020204" pitchFamily="18" charset="0"/>
              </a:rPr>
              <a:t>этапа: подготовительный</a:t>
            </a:r>
            <a:r>
              <a:rPr lang="ru-RU" sz="2800" dirty="0">
                <a:latin typeface="Bookman Old Style" panose="02050604050505020204" pitchFamily="18" charset="0"/>
              </a:rPr>
              <a:t>, основной и итоговый)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2070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944" y="163032"/>
            <a:ext cx="1190026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Описание видов деятельности на разных этапах реализации </a:t>
            </a:r>
            <a:r>
              <a:rPr lang="ru-RU" b="1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проекта</a:t>
            </a:r>
            <a:endParaRPr lang="ru-RU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2000" b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I</a:t>
            </a:r>
            <a:r>
              <a:rPr lang="ru-RU" sz="2000" b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 этап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 – </a:t>
            </a:r>
            <a:r>
              <a:rPr lang="ru-RU" sz="2000" b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подготовительный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В ходе данного этапа проводится </a:t>
            </a:r>
            <a:r>
              <a:rPr lang="ru-RU" sz="2000" b="1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работа </a:t>
            </a:r>
            <a:r>
              <a:rPr lang="ru-RU" sz="2000" b="1" dirty="0">
                <a:solidFill>
                  <a:srgbClr val="181818"/>
                </a:solidFill>
                <a:latin typeface="Bookman Old Style" panose="02050604050505020204" pitchFamily="18" charset="0"/>
              </a:rPr>
              <a:t>педагогов </a:t>
            </a: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при </a:t>
            </a: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подготовке: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Определение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целей и задач 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проекта.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Прогнозирование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результата, составление плана совместной деятельности с детьми, педагогами и 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родителями.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Подбор материала, необходимого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для реализации цели 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проекта: </a:t>
            </a: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об истории Красноуфимска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и оборудования для занятий, 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бесед. 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Создание предметно-пространственной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среды, внесение игр по теме, дидактических, сюжетно-ролевых, настольно-печатных, </a:t>
            </a: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подбор </a:t>
            </a: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наглядных материалов по данной </a:t>
            </a: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теме (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иллюстративных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художественных).</a:t>
            </a: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Подбор художественной </a:t>
            </a:r>
            <a:r>
              <a:rPr lang="ru-RU" sz="2000" b="1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и </a:t>
            </a:r>
            <a:r>
              <a:rPr lang="ru-RU" sz="2000" b="1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познавательной литературы </a:t>
            </a:r>
            <a:r>
              <a:rPr lang="ru-RU" sz="2000" b="1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для детей: 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Б. Житков «Что я видел?»; С. Баруздин «Мамина работа»; Н. Артюхова «Трудный вечер»; К. Ушинский «Наше Оте­чество»; Е.Серова «Родные края»; П. Воронько «Лучше нет родного края», А. Прокофьев «Родина»; русские народные сказки по нравственному вос­питанию. 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В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. Степанов: «Что мы Родиной 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зовем», А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Карасёв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 «Чтобы в городе было 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чисто», </a:t>
            </a: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З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. Александрова «Если скажут слово </a:t>
            </a:r>
            <a:r>
              <a:rPr lang="ru-RU" sz="20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Родина», С</a:t>
            </a:r>
            <a:r>
              <a:rPr lang="ru-RU" sz="2000" dirty="0">
                <a:solidFill>
                  <a:srgbClr val="00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. Михалков «Моя улица»</a:t>
            </a:r>
            <a:endParaRPr lang="ru-RU" sz="2000" dirty="0" smtClean="0">
              <a:solidFill>
                <a:srgbClr val="000000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Bookman Old Style" panose="02050604050505020204" pitchFamily="18" charset="0"/>
                <a:ea typeface="Times New Roman" panose="02020603050405020304" pitchFamily="18" charset="0"/>
              </a:rPr>
              <a:t>Музыкальный </a:t>
            </a:r>
            <a:r>
              <a:rPr lang="ru-RU" sz="2000" b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руководитель </a:t>
            </a: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(подбор песен, музыкальных композиций, связанных с темой проекта) </a:t>
            </a:r>
            <a:endParaRPr lang="ru-RU" sz="2000" dirty="0" smtClean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5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069" y="363915"/>
            <a:ext cx="1167819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С детьми: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 Диагностирование детей с целью выявления уровня сформированности знаний и представлений об истории и культуре родного города.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Тематическая выставка рисунков, фотографий «Любимый уголок нашего города».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Фотовыставка «Красноуфимск между прошлым и будущим».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Мини-рассказы детей «Место, где я люблю бывать».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Создание в группе уголка «Мой любимый город».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81818"/>
                </a:solidFill>
                <a:latin typeface="Bookman Old Style" panose="02050604050505020204" pitchFamily="18" charset="0"/>
              </a:rPr>
              <a:t>Заучивание стихов и чтение произведений о Красноуфимске</a:t>
            </a:r>
            <a:r>
              <a:rPr lang="ru-RU" sz="2000" dirty="0" smtClean="0">
                <a:solidFill>
                  <a:srgbClr val="181818"/>
                </a:solidFill>
                <a:latin typeface="Bookman Old Style" panose="02050604050505020204" pitchFamily="18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Bookman Old Style" panose="02050604050505020204" pitchFamily="18" charset="0"/>
              </a:rPr>
              <a:t>Провести ряд конструктивно-изобразительных занятий: лепка (барельеф) «Мой дом», аппликация «Дом, в котором я живу», рисование «Улица моего города», конструирование из картона «Машины моего города», коллективная работа </a:t>
            </a:r>
            <a:r>
              <a:rPr lang="ru-RU" sz="2000" dirty="0" smtClean="0">
                <a:latin typeface="Bookman Old Style" panose="02050604050505020204" pitchFamily="18" charset="0"/>
              </a:rPr>
              <a:t>«Мой любимый город Красноуфимск». Рисуем узоры народов, населяющих Красноуфимск.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000" dirty="0" smtClean="0">
              <a:latin typeface="Bookman Old Style" panose="020506040505050202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000" dirty="0">
              <a:latin typeface="Bookman Old Style" panose="020506040505050202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000" b="1" dirty="0" smtClean="0">
              <a:solidFill>
                <a:srgbClr val="181818"/>
              </a:solidFill>
              <a:latin typeface="Bookman Old Style" panose="02050604050505020204" pitchFamily="18" charset="0"/>
            </a:endParaRPr>
          </a:p>
          <a:p>
            <a:pPr algn="just"/>
            <a:endParaRPr lang="ru-RU" sz="2000" dirty="0" smtClean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2000" dirty="0" smtClean="0">
              <a:solidFill>
                <a:srgbClr val="181818"/>
              </a:solidFill>
              <a:latin typeface="Bookman Old Style" panose="02050604050505020204" pitchFamily="18" charset="0"/>
            </a:endParaRPr>
          </a:p>
          <a:p>
            <a:pPr marL="914400" algn="just"/>
            <a:endParaRPr lang="ru-RU" dirty="0" smtClean="0">
              <a:solidFill>
                <a:srgbClr val="181818"/>
              </a:solidFill>
              <a:latin typeface="Bookman Old Style" panose="02050604050505020204" pitchFamily="18" charset="0"/>
            </a:endParaRPr>
          </a:p>
          <a:p>
            <a:pPr marL="914400" algn="just"/>
            <a:endParaRPr lang="ru-RU" dirty="0">
              <a:solidFill>
                <a:srgbClr val="181818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510241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3137</Words>
  <Application>Microsoft Office PowerPoint</Application>
  <PresentationFormat>Широкоэкранный</PresentationFormat>
  <Paragraphs>415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5" baseType="lpstr">
      <vt:lpstr>Arial</vt:lpstr>
      <vt:lpstr>Bookman Old Style</vt:lpstr>
      <vt:lpstr>Calibri</vt:lpstr>
      <vt:lpstr>Calibri Light</vt:lpstr>
      <vt:lpstr>Open Sans</vt:lpstr>
      <vt:lpstr>Symbol</vt:lpstr>
      <vt:lpstr>Times New Roman</vt:lpstr>
      <vt:lpstr>Тема Office</vt:lpstr>
      <vt:lpstr>   </vt:lpstr>
      <vt:lpstr> К.Д. Ушинский говорил: «Отличие западного образования от нашего состоит в том, что западный человек более знаком со своим Отечеством – литературой, географией, экономикой…, а русский человек всего менее знаком с тем, что всего к нему ближе: со своей Родиной и всем, что к ней относится…»</vt:lpstr>
      <vt:lpstr>Презентация PowerPoint</vt:lpstr>
      <vt:lpstr>Презентация PowerPoint</vt:lpstr>
      <vt:lpstr>Презентация PowerPoint</vt:lpstr>
      <vt:lpstr>Презентация PowerPoint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OLGA</dc:creator>
  <cp:lastModifiedBy>OLGA</cp:lastModifiedBy>
  <cp:revision>34</cp:revision>
  <dcterms:created xsi:type="dcterms:W3CDTF">2023-05-08T05:33:40Z</dcterms:created>
  <dcterms:modified xsi:type="dcterms:W3CDTF">2023-12-01T16:51:16Z</dcterms:modified>
</cp:coreProperties>
</file>