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5" r:id="rId6"/>
    <p:sldId id="266" r:id="rId7"/>
    <p:sldId id="267" r:id="rId8"/>
    <p:sldId id="261" r:id="rId9"/>
    <p:sldId id="270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923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3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7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0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8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74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337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9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267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6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75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70401-0ABF-4DAF-97BD-6218480B224F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9C859-81FA-4F9C-92EA-FC99F84E4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6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63337" y="609599"/>
            <a:ext cx="9170126" cy="72943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3600" b="1" dirty="0" smtClean="0">
              <a:solidFill>
                <a:srgbClr val="80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Century Gothic" panose="020B0502020202020204" pitchFamily="34" charset="0"/>
              </a:rPr>
              <a:t>«ИСПОЛЬЗОВАНИЕ </a:t>
            </a:r>
          </a:p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Century Gothic" panose="020B0502020202020204" pitchFamily="34" charset="0"/>
              </a:rPr>
              <a:t>СИБИРСКИХ БОРДОВ </a:t>
            </a:r>
          </a:p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Century Gothic" panose="020B0502020202020204" pitchFamily="34" charset="0"/>
              </a:rPr>
              <a:t>ДЛЯ РАЗВИТИЯ ДВИГАТЕЛЬНОЙ АКТИВНОСТИ ДОШКОЛЬНИКОВ </a:t>
            </a:r>
          </a:p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Century Gothic" panose="020B0502020202020204" pitchFamily="34" charset="0"/>
              </a:rPr>
              <a:t>И РЕЧЕВОГО РАЗВИТИЯ»</a:t>
            </a:r>
          </a:p>
          <a:p>
            <a:pPr algn="r"/>
            <a:endParaRPr lang="ru-RU" sz="4400" b="1" dirty="0" smtClean="0">
              <a:solidFill>
                <a:srgbClr val="800000"/>
              </a:solidFill>
              <a:latin typeface="Century Gothic" panose="020B0502020202020204" pitchFamily="34" charset="0"/>
            </a:endParaRPr>
          </a:p>
          <a:p>
            <a:pPr algn="r"/>
            <a:r>
              <a:rPr lang="ru-RU" sz="1600" b="1" dirty="0" smtClean="0">
                <a:latin typeface="Century Gothic" panose="020B0502020202020204" pitchFamily="34" charset="0"/>
              </a:rPr>
              <a:t>Подготовили:</a:t>
            </a:r>
          </a:p>
          <a:p>
            <a:pPr algn="r"/>
            <a:r>
              <a:rPr lang="ru-RU" sz="1600" b="1" dirty="0">
                <a:latin typeface="Century Gothic" panose="020B0502020202020204" pitchFamily="34" charset="0"/>
              </a:rPr>
              <a:t>и</a:t>
            </a:r>
            <a:r>
              <a:rPr lang="ru-RU" sz="1600" b="1" dirty="0" smtClean="0">
                <a:latin typeface="Century Gothic" panose="020B0502020202020204" pitchFamily="34" charset="0"/>
              </a:rPr>
              <a:t>нструктор по </a:t>
            </a:r>
          </a:p>
          <a:p>
            <a:pPr algn="r"/>
            <a:r>
              <a:rPr lang="ru-RU" sz="1600" b="1" dirty="0" smtClean="0">
                <a:latin typeface="Century Gothic" panose="020B0502020202020204" pitchFamily="34" charset="0"/>
              </a:rPr>
              <a:t>физической культуре</a:t>
            </a:r>
          </a:p>
          <a:p>
            <a:pPr algn="r"/>
            <a:r>
              <a:rPr lang="ru-RU" sz="1600" b="1" dirty="0" smtClean="0">
                <a:latin typeface="Century Gothic" panose="020B0502020202020204" pitchFamily="34" charset="0"/>
              </a:rPr>
              <a:t>Игнатова В.М.,</a:t>
            </a:r>
          </a:p>
          <a:p>
            <a:pPr algn="r"/>
            <a:r>
              <a:rPr lang="ru-RU" sz="1600" b="1" dirty="0">
                <a:latin typeface="Century Gothic" panose="020B0502020202020204" pitchFamily="34" charset="0"/>
              </a:rPr>
              <a:t>в</a:t>
            </a:r>
            <a:r>
              <a:rPr lang="ru-RU" sz="1600" b="1" dirty="0" smtClean="0">
                <a:latin typeface="Century Gothic" panose="020B0502020202020204" pitchFamily="34" charset="0"/>
              </a:rPr>
              <a:t>оспитатель </a:t>
            </a:r>
          </a:p>
          <a:p>
            <a:pPr algn="r"/>
            <a:r>
              <a:rPr lang="ru-RU" sz="1600" b="1" dirty="0" smtClean="0">
                <a:latin typeface="Century Gothic" panose="020B0502020202020204" pitchFamily="34" charset="0"/>
              </a:rPr>
              <a:t>Смагина А.Н.</a:t>
            </a:r>
          </a:p>
          <a:p>
            <a:pPr algn="ctr"/>
            <a:endParaRPr lang="ru-RU" sz="3600" b="1" dirty="0">
              <a:solidFill>
                <a:srgbClr val="800000"/>
              </a:solidFill>
              <a:latin typeface="Century Gothic" panose="020B0502020202020204" pitchFamily="34" charset="0"/>
            </a:endParaRPr>
          </a:p>
          <a:p>
            <a:pPr algn="ctr"/>
            <a:endParaRPr lang="ru-RU" sz="3600" b="1" dirty="0">
              <a:solidFill>
                <a:srgbClr val="8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1665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806" y="409303"/>
            <a:ext cx="114532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endParaRPr lang="ru-RU" sz="2400" b="1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Таким образом,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используя Сибирский борд,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как форму занятия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физического развития,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мы можем ускорить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и улучшить процесс развития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координации движений,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а также ускорить решение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поставленных 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задач в коррекционно-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развивающей работе </a:t>
            </a:r>
          </a:p>
          <a:p>
            <a:r>
              <a:rPr lang="ru-RU" sz="2400" b="1" dirty="0" smtClean="0">
                <a:latin typeface="Century Gothic" panose="020B0502020202020204" pitchFamily="34" charset="0"/>
              </a:rPr>
              <a:t>логопеда.</a:t>
            </a:r>
          </a:p>
          <a:p>
            <a:endParaRPr lang="ru-RU" sz="2400" b="1" dirty="0" smtClean="0">
              <a:latin typeface="Century Gothic" panose="020B0502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873" r="3467" b="4079"/>
          <a:stretch/>
        </p:blipFill>
        <p:spPr>
          <a:xfrm>
            <a:off x="5521733" y="1367246"/>
            <a:ext cx="6278381" cy="4362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6648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384" y="296092"/>
            <a:ext cx="11190514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4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БЛАГОДАРИМ</a:t>
            </a:r>
          </a:p>
          <a:p>
            <a:r>
              <a:rPr lang="ru-RU" sz="54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 </a:t>
            </a:r>
            <a:r>
              <a:rPr lang="ru-RU" sz="54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        ЗА </a:t>
            </a:r>
          </a:p>
          <a:p>
            <a:r>
              <a:rPr lang="ru-RU" sz="54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ВНИМАНИЕ !</a:t>
            </a:r>
            <a:endParaRPr lang="ru-RU" sz="5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9930" r="5200"/>
          <a:stretch/>
        </p:blipFill>
        <p:spPr>
          <a:xfrm>
            <a:off x="4813220" y="1698171"/>
            <a:ext cx="6165832" cy="4328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7176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635" y="200297"/>
            <a:ext cx="11538856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Цель: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Создание условий для развитая координационных способностей дошкольников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старшего возраста и формирования у них здорового образа жизни посредством Сибирского борда.</a:t>
            </a:r>
          </a:p>
          <a:p>
            <a:endParaRPr lang="ru-RU" sz="4000" b="1" dirty="0" smtClean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Задачи: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1. Развивать координационные способности;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2.Формировать потребность в здоровом образе жизни посредством использования          Сибирского борда;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3.Повышать интерес к использованию нетрадиционного оборудования, мотивируя на двигательную активность;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4.Охрана и укрепление здоровья;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5.Формировать умение контролировать, ориентироваться и чувствовать свое тело в пространстве.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817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3473" y="461554"/>
            <a:ext cx="1132114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Сибирский борд изготовлен из экологически чистого материала – алтайской березы.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Это обусловлено его многофункциональностью, безопасностью и эффективностью.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ВКЛЮЧЕНИЕ СИББОРДА В ЗАНЯТИЯ С ДЕТЬМИ ПРОХОДИЛИ В НЕСКОЛЬКО ЭТАПОВ.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1 этап. «Равновесие». </a:t>
            </a:r>
            <a:r>
              <a:rPr lang="ru-RU" b="1" dirty="0" smtClean="0">
                <a:latin typeface="Century Gothic" panose="020B0502020202020204" pitchFamily="34" charset="0"/>
              </a:rPr>
              <a:t>Для подготовки работы на бордах использовали комплекс упражнений из набора карточек «Сибирский борд детская йога», выполняя на полу или других неустойчивых поверхностях.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2 этап. «Простые упражнения с бордом».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Знакомство с бордом, попробовали встать на доску, сесть. Затем учим детей выполнять стойку прямо и боком, расставив ноги врозь, и немного раскачиваться.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3 этап. «Упражнения с предметами»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После освоения основных упражнений добавляем в занятия предметы-помощники.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4 этап. «Свободная деятельность»</a:t>
            </a:r>
          </a:p>
          <a:p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5"/>
          <a:stretch/>
        </p:blipFill>
        <p:spPr>
          <a:xfrm>
            <a:off x="296089" y="3945524"/>
            <a:ext cx="3900706" cy="256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0" t="19556"/>
          <a:stretch/>
        </p:blipFill>
        <p:spPr>
          <a:xfrm>
            <a:off x="8275649" y="3950168"/>
            <a:ext cx="3628802" cy="25572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0" t="27048" r="22942" b="11365"/>
          <a:stretch/>
        </p:blipFill>
        <p:spPr>
          <a:xfrm>
            <a:off x="4408591" y="3888919"/>
            <a:ext cx="3642114" cy="26169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5031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20" y="348343"/>
            <a:ext cx="11308510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Сибирский борд </a:t>
            </a:r>
            <a:r>
              <a:rPr lang="ru-RU" sz="2800" b="1" dirty="0" smtClean="0">
                <a:latin typeface="Century Gothic" panose="020B0502020202020204" pitchFamily="34" charset="0"/>
              </a:rPr>
              <a:t>– это уникальное оборудование для детского сада: </a:t>
            </a:r>
          </a:p>
          <a:p>
            <a:r>
              <a:rPr lang="ru-RU" sz="2800" b="1" dirty="0" smtClean="0">
                <a:latin typeface="Century Gothic" panose="020B0502020202020204" pitchFamily="34" charset="0"/>
              </a:rPr>
              <a:t>он создает особую развивающую среду  и не только укрепляет здоровье, но и помогает в решении логопедических, сенсорных, речевых задач. </a:t>
            </a:r>
          </a:p>
          <a:p>
            <a:r>
              <a:rPr lang="ru-RU" sz="2800" b="1" dirty="0" smtClean="0">
                <a:latin typeface="Century Gothic" panose="020B0502020202020204" pitchFamily="34" charset="0"/>
              </a:rPr>
              <a:t>А так как, данное оборудование многофункционально, оно может быть использовано в разных направлениях </a:t>
            </a:r>
          </a:p>
          <a:p>
            <a:r>
              <a:rPr lang="ru-RU" sz="2800" b="1" dirty="0" smtClean="0">
                <a:latin typeface="Century Gothic" panose="020B0502020202020204" pitchFamily="34" charset="0"/>
              </a:rPr>
              <a:t>развития детей (физическое, речевое, творческое, математическое,  и т.д.).</a:t>
            </a:r>
            <a:endParaRPr lang="ru-RU" sz="2800" b="1" dirty="0">
              <a:latin typeface="Century Gothic" panose="020B0502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8" t="14644" b="6499"/>
          <a:stretch/>
        </p:blipFill>
        <p:spPr>
          <a:xfrm>
            <a:off x="1175657" y="4374643"/>
            <a:ext cx="3814353" cy="22787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" t="17500" r="3050" b="6622"/>
          <a:stretch/>
        </p:blipFill>
        <p:spPr>
          <a:xfrm>
            <a:off x="5499677" y="3952899"/>
            <a:ext cx="5089945" cy="2561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3949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57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137" y="139337"/>
            <a:ext cx="110860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Сибборды подбираются по возрасту и весу.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Изготавливаются из экологичного чистого сырья.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Покрыты лаком ЭКО на водной основе.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Имеются модели разных цветов,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с фетровым или пробковым покрытием.</a:t>
            </a:r>
          </a:p>
          <a:p>
            <a:endParaRPr lang="ru-RU" b="1" dirty="0">
              <a:latin typeface="Century Gothic" panose="020B0502020202020204" pitchFamily="34" charset="0"/>
            </a:endParaRPr>
          </a:p>
          <a:p>
            <a:r>
              <a:rPr lang="ru-RU" b="1" dirty="0" smtClean="0">
                <a:latin typeface="Century Gothic" panose="020B0502020202020204" pitchFamily="34" charset="0"/>
              </a:rPr>
              <a:t>Выполнение упражнений с ним оказывает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значительное влияние на формирование у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дошкольников двигательных качеств и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способностей.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Данное оборудование обладает большим многообразием вариантов его использования: от обучения основным видам движений до выполнения сложно-координационных упражнений.  Для повышения интереса к занятиям у дошкольников, можно при работе с бордом использовать дополнительное оборудование (мешочки с песком, обручи, мячи и т. п.), тем самым повысить нагрузку и уровень сложности.</a:t>
            </a:r>
            <a:endParaRPr lang="ru-RU" b="1" dirty="0">
              <a:latin typeface="Century Gothic" panose="020B0502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496" y="285098"/>
            <a:ext cx="2938351" cy="2013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t="30076" b="7600"/>
          <a:stretch/>
        </p:blipFill>
        <p:spPr>
          <a:xfrm>
            <a:off x="5782639" y="783772"/>
            <a:ext cx="3328008" cy="2074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8" t="22780" r="24242" b="15805"/>
          <a:stretch/>
        </p:blipFill>
        <p:spPr>
          <a:xfrm>
            <a:off x="444137" y="4386654"/>
            <a:ext cx="3865719" cy="2344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8" t="8927" r="6234" b="27504"/>
          <a:stretch/>
        </p:blipFill>
        <p:spPr>
          <a:xfrm flipH="1">
            <a:off x="4528455" y="4411075"/>
            <a:ext cx="3866607" cy="22952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7" t="11515" r="6235" b="26763"/>
          <a:stretch/>
        </p:blipFill>
        <p:spPr>
          <a:xfrm>
            <a:off x="8395061" y="4402163"/>
            <a:ext cx="3582785" cy="23696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2320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8271" y="426128"/>
            <a:ext cx="1114147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entury Gothic" panose="020B0502020202020204" pitchFamily="34" charset="0"/>
              </a:rPr>
              <a:t>В ходе совместной коррекционно-развивающей деятельности инструктора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по физической культуре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и воспитателя в группе компенсирующей направленности, данный метод реализуется в работе с детьми с ОВЗ через  выполнение развивающих упражнений с применением «сибирского борда».</a:t>
            </a:r>
          </a:p>
          <a:p>
            <a:endParaRPr lang="ru-RU" dirty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Важно скоординировать работу отдельных зон мозга, 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выстроить</a:t>
            </a:r>
            <a:r>
              <a:rPr lang="ru-RU" sz="2000" b="1" dirty="0" smtClean="0">
                <a:latin typeface="Century Gothic" panose="020B0502020202020204" pitchFamily="34" charset="0"/>
              </a:rPr>
              <a:t> фундамент психической и физической деятельности,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а также </a:t>
            </a:r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активизировать</a:t>
            </a:r>
            <a:r>
              <a:rPr lang="ru-RU" sz="2000" b="1" dirty="0" smtClean="0">
                <a:latin typeface="Century Gothic" panose="020B0502020202020204" pitchFamily="34" charset="0"/>
              </a:rPr>
              <a:t> внутренние резервы организма, ведущие к развитию у ребёнка самоконтроля и саморегуляции. 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Преемственность и взаимосвязь в работе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инструктора по физической культуре и воспитателя способствуют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эффективности и прочному закреплению результатов логопедической работы.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Регулярные занятия с использованием «сибирского борда» напоминают собой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лечебную физкультуру.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Они включают упражнения на развитие равновесия, координации движений,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развитие зрительной моторной координации, речедвигательных навыков.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882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0560" y="46155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2549" y="252550"/>
            <a:ext cx="1169679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latin typeface="Century Gothic" panose="020B0502020202020204" pitchFamily="34" charset="0"/>
              </a:rPr>
              <a:t>Упражнение </a:t>
            </a:r>
            <a:r>
              <a:rPr lang="ru-RU" sz="20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«Прокатывание мяча»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Знакомство со свойствами борда.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Автоматизация в слогах и словах,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поставленных звуков. </a:t>
            </a:r>
          </a:p>
          <a:p>
            <a:endParaRPr lang="ru-RU" sz="2000" b="1" dirty="0" smtClean="0">
              <a:latin typeface="Century Gothic" panose="020B0502020202020204" pitchFamily="34" charset="0"/>
            </a:endParaRPr>
          </a:p>
          <a:p>
            <a:pPr algn="r"/>
            <a:endParaRPr lang="ru-RU" sz="2000" b="1" dirty="0" smtClean="0">
              <a:latin typeface="Century Gothic" panose="020B0502020202020204" pitchFamily="34" charset="0"/>
            </a:endParaRPr>
          </a:p>
          <a:p>
            <a:pPr algn="r"/>
            <a:endParaRPr lang="ru-RU" sz="2000" b="1" dirty="0" smtClean="0">
              <a:latin typeface="Century Gothic" panose="020B0502020202020204" pitchFamily="34" charset="0"/>
            </a:endParaRPr>
          </a:p>
          <a:p>
            <a:pPr algn="r"/>
            <a:endParaRPr lang="ru-RU" sz="2000" b="1" dirty="0"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                                        2. Упражнение </a:t>
            </a:r>
            <a:r>
              <a:rPr lang="ru-RU" sz="20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«Мыльные пузыри» </a:t>
            </a: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                                      Развитие речевого дыхания. </a:t>
            </a: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                          Развитие равновесия. </a:t>
            </a:r>
          </a:p>
          <a:p>
            <a:pPr algn="r"/>
            <a:endParaRPr lang="ru-RU" sz="2000" b="1" dirty="0" smtClean="0">
              <a:latin typeface="Century Gothic" panose="020B0502020202020204" pitchFamily="34" charset="0"/>
            </a:endParaRPr>
          </a:p>
          <a:p>
            <a:endParaRPr lang="ru-RU" sz="2000" b="1" dirty="0">
              <a:latin typeface="Century Gothic" panose="020B0502020202020204" pitchFamily="34" charset="0"/>
            </a:endParaRPr>
          </a:p>
          <a:p>
            <a:endParaRPr lang="ru-RU" sz="2000" b="1" dirty="0" smtClean="0">
              <a:latin typeface="Century Gothic" panose="020B0502020202020204" pitchFamily="34" charset="0"/>
            </a:endParaRPr>
          </a:p>
          <a:p>
            <a:endParaRPr lang="ru-RU" sz="2000" b="1" dirty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3. Упражнение </a:t>
            </a:r>
            <a:r>
              <a:rPr lang="ru-RU" sz="20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«Качели»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Дифференциация свистящих и шипящих звуков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с опорой на положение тела и органов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артикуляции в пространстве. </a:t>
            </a:r>
          </a:p>
          <a:p>
            <a:endParaRPr lang="ru-RU" sz="2000" b="1" dirty="0" smtClean="0"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7"/>
          <a:stretch/>
        </p:blipFill>
        <p:spPr>
          <a:xfrm>
            <a:off x="6883856" y="4108269"/>
            <a:ext cx="4471678" cy="2597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7" t="25905" r="22559" b="6920"/>
          <a:stretch/>
        </p:blipFill>
        <p:spPr>
          <a:xfrm>
            <a:off x="5599612" y="134450"/>
            <a:ext cx="3831770" cy="25116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" t="20573" r="11469" b="5396"/>
          <a:stretch/>
        </p:blipFill>
        <p:spPr>
          <a:xfrm>
            <a:off x="789343" y="2105097"/>
            <a:ext cx="4181983" cy="25427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9149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131" y="165463"/>
            <a:ext cx="1165206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Century Gothic" panose="020B0502020202020204" pitchFamily="34" charset="0"/>
              </a:rPr>
              <a:t>5. Упражнение </a:t>
            </a:r>
            <a:r>
              <a:rPr lang="ru-RU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«Волшебные мешочки» </a:t>
            </a:r>
          </a:p>
          <a:p>
            <a:r>
              <a:rPr lang="ru-RU" sz="2000" b="1" dirty="0">
                <a:latin typeface="Century Gothic" panose="020B0502020202020204" pitchFamily="34" charset="0"/>
              </a:rPr>
              <a:t>Автоматизация поставленных звуков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в </a:t>
            </a:r>
            <a:r>
              <a:rPr lang="ru-RU" sz="2000" b="1" dirty="0">
                <a:latin typeface="Century Gothic" panose="020B0502020202020204" pitchFamily="34" charset="0"/>
              </a:rPr>
              <a:t>чистоговорках, развитие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темпо-ритмической </a:t>
            </a:r>
            <a:r>
              <a:rPr lang="ru-RU" sz="2000" b="1" dirty="0">
                <a:latin typeface="Century Gothic" panose="020B0502020202020204" pitchFamily="34" charset="0"/>
              </a:rPr>
              <a:t>стороны речи.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Ориентировка </a:t>
            </a:r>
            <a:r>
              <a:rPr lang="ru-RU" sz="2000" b="1" dirty="0">
                <a:latin typeface="Century Gothic" panose="020B0502020202020204" pitchFamily="34" charset="0"/>
              </a:rPr>
              <a:t>в пространстве, развитие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зрительного </a:t>
            </a:r>
            <a:r>
              <a:rPr lang="ru-RU" sz="2000" b="1" dirty="0">
                <a:latin typeface="Century Gothic" panose="020B0502020202020204" pitchFamily="34" charset="0"/>
              </a:rPr>
              <a:t>внимания и памяти,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закрепление </a:t>
            </a:r>
            <a:r>
              <a:rPr lang="ru-RU" sz="2000" b="1" dirty="0">
                <a:latin typeface="Century Gothic" panose="020B0502020202020204" pitchFamily="34" charset="0"/>
              </a:rPr>
              <a:t>сенсорных эталонов. </a:t>
            </a:r>
          </a:p>
          <a:p>
            <a:pPr algn="r"/>
            <a:endParaRPr lang="ru-RU" sz="20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6</a:t>
            </a:r>
            <a:r>
              <a:rPr lang="ru-RU" sz="2000" b="1" dirty="0">
                <a:latin typeface="Century Gothic" panose="020B0502020202020204" pitchFamily="34" charset="0"/>
              </a:rPr>
              <a:t>. Упражнение </a:t>
            </a:r>
            <a:r>
              <a:rPr lang="ru-RU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«Попади в цель» </a:t>
            </a: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           Развитие </a:t>
            </a:r>
            <a:r>
              <a:rPr lang="ru-RU" sz="2000" b="1" dirty="0">
                <a:latin typeface="Century Gothic" panose="020B0502020202020204" pitchFamily="34" charset="0"/>
              </a:rPr>
              <a:t>внимания, удерживание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словесной </a:t>
            </a:r>
            <a:r>
              <a:rPr lang="ru-RU" sz="2000" b="1" dirty="0">
                <a:latin typeface="Century Gothic" panose="020B0502020202020204" pitchFamily="34" charset="0"/>
              </a:rPr>
              <a:t>инструкции и ее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выполнение</a:t>
            </a:r>
            <a:r>
              <a:rPr lang="ru-RU" sz="2000" b="1" dirty="0">
                <a:latin typeface="Century Gothic" panose="020B0502020202020204" pitchFamily="34" charset="0"/>
              </a:rPr>
              <a:t>. </a:t>
            </a:r>
            <a:endParaRPr lang="ru-RU" sz="20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              Закрепление </a:t>
            </a:r>
            <a:r>
              <a:rPr lang="ru-RU" sz="2000" b="1" dirty="0">
                <a:latin typeface="Century Gothic" panose="020B0502020202020204" pitchFamily="34" charset="0"/>
              </a:rPr>
              <a:t>сенсорных эталонов. </a:t>
            </a:r>
          </a:p>
          <a:p>
            <a:endParaRPr lang="ru-RU" sz="2000" b="1" dirty="0" smtClean="0">
              <a:latin typeface="Century Gothic" panose="020B0502020202020204" pitchFamily="34" charset="0"/>
            </a:endParaRPr>
          </a:p>
          <a:p>
            <a:endParaRPr lang="ru-RU" sz="2000" b="1" dirty="0" smtClean="0">
              <a:latin typeface="Century Gothic" panose="020B0502020202020204" pitchFamily="34" charset="0"/>
            </a:endParaRPr>
          </a:p>
          <a:p>
            <a:endParaRPr lang="ru-RU" sz="2000" b="1" dirty="0">
              <a:latin typeface="Century Gothic" panose="020B0502020202020204" pitchFamily="34" charset="0"/>
            </a:endParaRPr>
          </a:p>
          <a:p>
            <a:pPr algn="ctr"/>
            <a:endParaRPr lang="ru-RU" sz="2000" b="1" dirty="0" smtClean="0">
              <a:latin typeface="Century Gothic" panose="020B0502020202020204" pitchFamily="34" charset="0"/>
            </a:endParaRP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                                       7. Упражнение </a:t>
            </a:r>
            <a:r>
              <a:rPr lang="ru-RU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«Овощи-фрукты» </a:t>
            </a:r>
            <a:endParaRPr lang="ru-RU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                                </a:t>
            </a:r>
            <a:r>
              <a:rPr lang="ru-RU" sz="2000" b="1" dirty="0" smtClean="0">
                <a:latin typeface="Century Gothic" panose="020B0502020202020204" pitchFamily="34" charset="0"/>
              </a:rPr>
              <a:t>Дифференциация </a:t>
            </a:r>
            <a:r>
              <a:rPr lang="ru-RU" sz="2000" b="1" dirty="0">
                <a:latin typeface="Century Gothic" panose="020B0502020202020204" pitchFamily="34" charset="0"/>
              </a:rPr>
              <a:t>овощей и </a:t>
            </a:r>
            <a:r>
              <a:rPr lang="ru-RU" sz="2000" b="1" dirty="0" smtClean="0">
                <a:latin typeface="Century Gothic" panose="020B0502020202020204" pitchFamily="34" charset="0"/>
              </a:rPr>
              <a:t>фруктов</a:t>
            </a:r>
          </a:p>
          <a:p>
            <a:r>
              <a:rPr lang="ru-RU" sz="2000" b="1" dirty="0">
                <a:latin typeface="Century Gothic" panose="020B0502020202020204" pitchFamily="34" charset="0"/>
              </a:rPr>
              <a:t> </a:t>
            </a:r>
            <a:r>
              <a:rPr lang="ru-RU" sz="2000" b="1" dirty="0" smtClean="0">
                <a:latin typeface="Century Gothic" panose="020B0502020202020204" pitchFamily="34" charset="0"/>
              </a:rPr>
              <a:t>                                     Развитие </a:t>
            </a:r>
            <a:r>
              <a:rPr lang="ru-RU" sz="2000" b="1" dirty="0">
                <a:latin typeface="Century Gothic" panose="020B0502020202020204" pitchFamily="34" charset="0"/>
              </a:rPr>
              <a:t>слухового внимания.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3" b="11111"/>
          <a:stretch/>
        </p:blipFill>
        <p:spPr>
          <a:xfrm>
            <a:off x="5959296" y="226423"/>
            <a:ext cx="4157112" cy="2325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603" y="4362993"/>
            <a:ext cx="3621609" cy="23426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t="13714"/>
          <a:stretch/>
        </p:blipFill>
        <p:spPr>
          <a:xfrm>
            <a:off x="195119" y="2551611"/>
            <a:ext cx="3639740" cy="24932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6212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6091" y="287383"/>
            <a:ext cx="114778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entury Gothic" panose="020B0502020202020204" pitchFamily="34" charset="0"/>
              </a:rPr>
              <a:t>Сибирские борды используем с детьми логопедической группы.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Балансируя на доске, дети, сидя или стоя, </a:t>
            </a:r>
            <a:r>
              <a:rPr lang="ru-RU" sz="2000" b="1" dirty="0">
                <a:latin typeface="Century Gothic" panose="020B0502020202020204" pitchFamily="34" charset="0"/>
              </a:rPr>
              <a:t>в</a:t>
            </a:r>
            <a:r>
              <a:rPr lang="ru-RU" sz="2000" b="1" dirty="0" smtClean="0">
                <a:latin typeface="Century Gothic" panose="020B0502020202020204" pitchFamily="34" charset="0"/>
              </a:rPr>
              <a:t>ыполняют артикуляционную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гимнастику, направленную на укрепление мышц органов речи,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закрепляют поставленные звуки с помощью чистоговорок и скороговорок, развивают фонематический слух и звукослоговой анализ слов.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Занятия с использованием данного тренажёра нравятся детям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и помогают быстрее преодолевать имеющиеся </a:t>
            </a:r>
          </a:p>
          <a:p>
            <a:r>
              <a:rPr lang="ru-RU" sz="2000" b="1" dirty="0" smtClean="0">
                <a:latin typeface="Century Gothic" panose="020B0502020202020204" pitchFamily="34" charset="0"/>
              </a:rPr>
              <a:t>речевые трудности у дошкольников. </a:t>
            </a:r>
          </a:p>
          <a:p>
            <a:endParaRPr lang="ru-RU" sz="2000" b="1" dirty="0" smtClean="0">
              <a:latin typeface="Century Gothic" panose="020B0502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7" t="24762" r="29593" b="20635"/>
          <a:stretch/>
        </p:blipFill>
        <p:spPr>
          <a:xfrm>
            <a:off x="8869254" y="2178510"/>
            <a:ext cx="2469305" cy="4213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t="28064" r="6305" b="5905"/>
          <a:stretch/>
        </p:blipFill>
        <p:spPr>
          <a:xfrm>
            <a:off x="1950721" y="3010899"/>
            <a:ext cx="6139542" cy="35199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1373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735</Words>
  <Application>Microsoft Office PowerPoint</Application>
  <PresentationFormat>Широкоэкранный</PresentationFormat>
  <Paragraphs>124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24</cp:revision>
  <dcterms:created xsi:type="dcterms:W3CDTF">2023-11-25T16:44:24Z</dcterms:created>
  <dcterms:modified xsi:type="dcterms:W3CDTF">2023-12-02T14:47:16Z</dcterms:modified>
</cp:coreProperties>
</file>