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06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70" r:id="rId11"/>
    <p:sldId id="271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D875B-0C96-435F-A550-27E23B41B904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F4A2A-FF2C-4DB9-A7DD-570DF0DD65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4A2A-FF2C-4DB9-A7DD-570DF0DD6574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F4A2A-FF2C-4DB9-A7DD-570DF0DD6574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AF5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967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6800" y="1524000"/>
            <a:ext cx="7315200" cy="3397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2540" algn="ctr">
              <a:lnSpc>
                <a:spcPct val="100000"/>
              </a:lnSpc>
              <a:spcBef>
                <a:spcPts val="95"/>
              </a:spcBef>
            </a:pPr>
            <a:r>
              <a:rPr lang="ru-RU" sz="4400" spc="-210" dirty="0" smtClean="0">
                <a:solidFill>
                  <a:srgbClr val="C00000"/>
                </a:solidFill>
                <a:latin typeface="Cambria"/>
                <a:cs typeface="Cambria"/>
              </a:rPr>
              <a:t>Система </a:t>
            </a:r>
            <a:r>
              <a:rPr lang="ru-RU" sz="4400" spc="-210" dirty="0" err="1" smtClean="0">
                <a:solidFill>
                  <a:srgbClr val="C00000"/>
                </a:solidFill>
                <a:latin typeface="Cambria"/>
                <a:cs typeface="Cambria"/>
              </a:rPr>
              <a:t>р</a:t>
            </a:r>
            <a:r>
              <a:rPr sz="4400" spc="-105" smtClean="0">
                <a:solidFill>
                  <a:srgbClr val="C00000"/>
                </a:solidFill>
                <a:latin typeface="Cambria"/>
                <a:cs typeface="Cambria"/>
              </a:rPr>
              <a:t>а</a:t>
            </a:r>
            <a:r>
              <a:rPr sz="4400" spc="-100" smtClean="0">
                <a:solidFill>
                  <a:srgbClr val="C00000"/>
                </a:solidFill>
                <a:latin typeface="Cambria"/>
                <a:cs typeface="Cambria"/>
              </a:rPr>
              <a:t>б</a:t>
            </a:r>
            <a:r>
              <a:rPr sz="4400" spc="-130" smtClean="0">
                <a:solidFill>
                  <a:srgbClr val="C00000"/>
                </a:solidFill>
                <a:latin typeface="Cambria"/>
                <a:cs typeface="Cambria"/>
              </a:rPr>
              <a:t>о</a:t>
            </a:r>
            <a:r>
              <a:rPr sz="4400" spc="-114" smtClean="0">
                <a:solidFill>
                  <a:srgbClr val="C00000"/>
                </a:solidFill>
                <a:latin typeface="Cambria"/>
                <a:cs typeface="Cambria"/>
              </a:rPr>
              <a:t>т</a:t>
            </a:r>
            <a:r>
              <a:rPr lang="ru-RU" sz="4400" spc="-5" dirty="0" err="1" smtClean="0">
                <a:solidFill>
                  <a:srgbClr val="C00000"/>
                </a:solidFill>
                <a:latin typeface="Cambria"/>
                <a:cs typeface="Cambria"/>
              </a:rPr>
              <a:t>ы</a:t>
            </a:r>
            <a:r>
              <a:rPr lang="ru-RU" sz="4400" spc="-5" dirty="0" smtClean="0">
                <a:solidFill>
                  <a:srgbClr val="C00000"/>
                </a:solidFill>
                <a:latin typeface="Cambria"/>
                <a:cs typeface="Cambria"/>
              </a:rPr>
              <a:t> учителя</a:t>
            </a:r>
            <a:r>
              <a:rPr sz="4400" spc="-204" smtClean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4400" spc="-105" dirty="0">
                <a:solidFill>
                  <a:srgbClr val="C00000"/>
                </a:solidFill>
                <a:latin typeface="Cambria"/>
                <a:cs typeface="Cambria"/>
              </a:rPr>
              <a:t>п</a:t>
            </a:r>
            <a:r>
              <a:rPr sz="4400" spc="-5" dirty="0">
                <a:solidFill>
                  <a:srgbClr val="C00000"/>
                </a:solidFill>
                <a:latin typeface="Cambria"/>
                <a:cs typeface="Cambria"/>
              </a:rPr>
              <a:t>о</a:t>
            </a:r>
            <a:r>
              <a:rPr sz="4400" spc="-2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4400" spc="-105" dirty="0">
                <a:solidFill>
                  <a:srgbClr val="C00000"/>
                </a:solidFill>
                <a:latin typeface="Cambria"/>
                <a:cs typeface="Cambria"/>
              </a:rPr>
              <a:t>вы</a:t>
            </a:r>
            <a:r>
              <a:rPr sz="4400" spc="-100" dirty="0">
                <a:solidFill>
                  <a:srgbClr val="C00000"/>
                </a:solidFill>
                <a:latin typeface="Cambria"/>
                <a:cs typeface="Cambria"/>
              </a:rPr>
              <a:t>я</a:t>
            </a:r>
            <a:r>
              <a:rPr sz="4400" spc="-105" dirty="0">
                <a:solidFill>
                  <a:srgbClr val="C00000"/>
                </a:solidFill>
                <a:latin typeface="Cambria"/>
                <a:cs typeface="Cambria"/>
              </a:rPr>
              <a:t>в</a:t>
            </a:r>
            <a:r>
              <a:rPr sz="4400" spc="-114" dirty="0">
                <a:solidFill>
                  <a:srgbClr val="C00000"/>
                </a:solidFill>
                <a:latin typeface="Cambria"/>
                <a:cs typeface="Cambria"/>
              </a:rPr>
              <a:t>л</a:t>
            </a:r>
            <a:r>
              <a:rPr sz="4400" spc="-105" dirty="0">
                <a:solidFill>
                  <a:srgbClr val="C00000"/>
                </a:solidFill>
                <a:latin typeface="Cambria"/>
                <a:cs typeface="Cambria"/>
              </a:rPr>
              <a:t>е</a:t>
            </a:r>
            <a:r>
              <a:rPr sz="4400" spc="-114" dirty="0">
                <a:solidFill>
                  <a:srgbClr val="C00000"/>
                </a:solidFill>
                <a:latin typeface="Cambria"/>
                <a:cs typeface="Cambria"/>
              </a:rPr>
              <a:t>ни</a:t>
            </a:r>
            <a:r>
              <a:rPr sz="4400" spc="-5" dirty="0">
                <a:solidFill>
                  <a:srgbClr val="C00000"/>
                </a:solidFill>
                <a:latin typeface="Cambria"/>
                <a:cs typeface="Cambria"/>
              </a:rPr>
              <a:t>ю</a:t>
            </a:r>
            <a:r>
              <a:rPr sz="4400" spc="-15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4400" spc="-5">
                <a:solidFill>
                  <a:srgbClr val="C00000"/>
                </a:solidFill>
                <a:latin typeface="Cambria"/>
                <a:cs typeface="Cambria"/>
              </a:rPr>
              <a:t>и  </a:t>
            </a:r>
            <a:r>
              <a:rPr sz="4400" spc="-114" smtClean="0">
                <a:solidFill>
                  <a:srgbClr val="C00000"/>
                </a:solidFill>
                <a:latin typeface="Cambria"/>
                <a:cs typeface="Cambria"/>
              </a:rPr>
              <a:t>р</a:t>
            </a:r>
            <a:r>
              <a:rPr sz="4400" spc="-105" smtClean="0">
                <a:solidFill>
                  <a:srgbClr val="C00000"/>
                </a:solidFill>
                <a:latin typeface="Cambria"/>
                <a:cs typeface="Cambria"/>
              </a:rPr>
              <a:t>а</a:t>
            </a:r>
            <a:r>
              <a:rPr sz="4400" spc="-100" smtClean="0">
                <a:solidFill>
                  <a:srgbClr val="C00000"/>
                </a:solidFill>
                <a:latin typeface="Cambria"/>
                <a:cs typeface="Cambria"/>
              </a:rPr>
              <a:t>з</a:t>
            </a:r>
            <a:r>
              <a:rPr sz="4400" spc="-105" smtClean="0">
                <a:solidFill>
                  <a:srgbClr val="C00000"/>
                </a:solidFill>
                <a:latin typeface="Cambria"/>
                <a:cs typeface="Cambria"/>
              </a:rPr>
              <a:t>в</a:t>
            </a:r>
            <a:r>
              <a:rPr sz="4400" spc="-114" smtClean="0">
                <a:solidFill>
                  <a:srgbClr val="C00000"/>
                </a:solidFill>
                <a:latin typeface="Cambria"/>
                <a:cs typeface="Cambria"/>
              </a:rPr>
              <a:t>ити</a:t>
            </a:r>
            <a:r>
              <a:rPr sz="4400" spc="-5" smtClean="0">
                <a:solidFill>
                  <a:srgbClr val="C00000"/>
                </a:solidFill>
                <a:latin typeface="Cambria"/>
                <a:cs typeface="Cambria"/>
              </a:rPr>
              <a:t>ю</a:t>
            </a:r>
            <a:r>
              <a:rPr lang="ru-RU" sz="4400" spc="-5" dirty="0" smtClean="0">
                <a:solidFill>
                  <a:srgbClr val="C00000"/>
                </a:solidFill>
                <a:latin typeface="Cambria"/>
                <a:cs typeface="Cambria"/>
              </a:rPr>
              <a:t> творческих</a:t>
            </a:r>
            <a:r>
              <a:rPr sz="4400" spc="-175" smtClean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4400" spc="-100">
                <a:solidFill>
                  <a:srgbClr val="C00000"/>
                </a:solidFill>
                <a:latin typeface="Cambria"/>
                <a:cs typeface="Cambria"/>
              </a:rPr>
              <a:t>с</a:t>
            </a:r>
            <a:r>
              <a:rPr sz="4400" spc="-105">
                <a:solidFill>
                  <a:srgbClr val="C00000"/>
                </a:solidFill>
                <a:latin typeface="Cambria"/>
                <a:cs typeface="Cambria"/>
              </a:rPr>
              <a:t>п</a:t>
            </a:r>
            <a:r>
              <a:rPr sz="4400" spc="-110">
                <a:solidFill>
                  <a:srgbClr val="C00000"/>
                </a:solidFill>
                <a:latin typeface="Cambria"/>
                <a:cs typeface="Cambria"/>
              </a:rPr>
              <a:t>о</a:t>
            </a:r>
            <a:r>
              <a:rPr sz="4400" spc="-125">
                <a:solidFill>
                  <a:srgbClr val="C00000"/>
                </a:solidFill>
                <a:latin typeface="Cambria"/>
                <a:cs typeface="Cambria"/>
              </a:rPr>
              <a:t>с</a:t>
            </a:r>
            <a:r>
              <a:rPr sz="4400" spc="-110">
                <a:solidFill>
                  <a:srgbClr val="C00000"/>
                </a:solidFill>
                <a:latin typeface="Cambria"/>
                <a:cs typeface="Cambria"/>
              </a:rPr>
              <a:t>о</a:t>
            </a:r>
            <a:r>
              <a:rPr sz="4400" spc="-100">
                <a:solidFill>
                  <a:srgbClr val="C00000"/>
                </a:solidFill>
                <a:latin typeface="Cambria"/>
                <a:cs typeface="Cambria"/>
              </a:rPr>
              <a:t>б</a:t>
            </a:r>
            <a:r>
              <a:rPr sz="4400" spc="-114">
                <a:solidFill>
                  <a:srgbClr val="C00000"/>
                </a:solidFill>
                <a:latin typeface="Cambria"/>
                <a:cs typeface="Cambria"/>
              </a:rPr>
              <a:t>н</a:t>
            </a:r>
            <a:r>
              <a:rPr sz="4400" spc="-110">
                <a:solidFill>
                  <a:srgbClr val="C00000"/>
                </a:solidFill>
                <a:latin typeface="Cambria"/>
                <a:cs typeface="Cambria"/>
              </a:rPr>
              <a:t>о</a:t>
            </a:r>
            <a:r>
              <a:rPr sz="4400" spc="-100">
                <a:solidFill>
                  <a:srgbClr val="C00000"/>
                </a:solidFill>
                <a:latin typeface="Cambria"/>
                <a:cs typeface="Cambria"/>
              </a:rPr>
              <a:t>с</a:t>
            </a:r>
            <a:r>
              <a:rPr sz="4400" spc="-210">
                <a:solidFill>
                  <a:srgbClr val="C00000"/>
                </a:solidFill>
                <a:latin typeface="Cambria"/>
                <a:cs typeface="Cambria"/>
              </a:rPr>
              <a:t>т</a:t>
            </a:r>
            <a:r>
              <a:rPr sz="4400" spc="-105">
                <a:solidFill>
                  <a:srgbClr val="C00000"/>
                </a:solidFill>
                <a:latin typeface="Cambria"/>
                <a:cs typeface="Cambria"/>
              </a:rPr>
              <a:t>е</a:t>
            </a:r>
            <a:r>
              <a:rPr sz="4400" spc="-5">
                <a:solidFill>
                  <a:srgbClr val="C00000"/>
                </a:solidFill>
                <a:latin typeface="Cambria"/>
                <a:cs typeface="Cambria"/>
              </a:rPr>
              <a:t>й  </a:t>
            </a:r>
            <a:r>
              <a:rPr sz="4400" spc="-110" smtClean="0">
                <a:solidFill>
                  <a:srgbClr val="C00000"/>
                </a:solidFill>
                <a:latin typeface="Cambria"/>
                <a:cs typeface="Cambria"/>
              </a:rPr>
              <a:t>учащихся</a:t>
            </a:r>
            <a:r>
              <a:rPr lang="ru-RU" sz="4400" spc="-110" dirty="0" smtClean="0">
                <a:solidFill>
                  <a:srgbClr val="C00000"/>
                </a:solidFill>
                <a:latin typeface="Cambria"/>
                <a:cs typeface="Cambria"/>
              </a:rPr>
              <a:t> в начальной школе</a:t>
            </a:r>
            <a:endParaRPr sz="440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2700" dirty="0" smtClean="0">
                <a:solidFill>
                  <a:schemeClr val="accent2"/>
                </a:solidFill>
              </a:rPr>
              <a:t>Условия </a:t>
            </a:r>
            <a:r>
              <a:rPr lang="ru-RU" sz="2700" dirty="0">
                <a:solidFill>
                  <a:schemeClr val="accent2"/>
                </a:solidFill>
              </a:rPr>
              <a:t>эффективного развития творческих способностей младших школьников.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7848872" cy="358727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Создаются </a:t>
            </a:r>
            <a:r>
              <a:rPr lang="ru-RU" b="1" dirty="0">
                <a:solidFill>
                  <a:schemeClr val="tx1"/>
                </a:solidFill>
              </a:rPr>
              <a:t>ситуации выбора, процесс обучения включает задания, которые </a:t>
            </a:r>
            <a:r>
              <a:rPr lang="ru-RU" b="1" dirty="0" smtClean="0">
                <a:solidFill>
                  <a:schemeClr val="tx1"/>
                </a:solidFill>
              </a:rPr>
              <a:t>выполняются </a:t>
            </a:r>
            <a:r>
              <a:rPr lang="ru-RU" b="1" dirty="0">
                <a:solidFill>
                  <a:schemeClr val="tx1"/>
                </a:solidFill>
              </a:rPr>
              <a:t>с учетом воображения</a:t>
            </a:r>
            <a:r>
              <a:rPr lang="ru-RU" b="1" dirty="0" smtClean="0">
                <a:solidFill>
                  <a:schemeClr val="tx1"/>
                </a:solidFill>
              </a:rPr>
              <a:t>;</a:t>
            </a:r>
          </a:p>
          <a:p>
            <a:pPr>
              <a:buFont typeface="Wingdings" pitchFamily="2" charset="2"/>
              <a:buChar char="q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Организуется </a:t>
            </a:r>
            <a:r>
              <a:rPr lang="ru-RU" b="1" dirty="0">
                <a:solidFill>
                  <a:schemeClr val="tx1"/>
                </a:solidFill>
              </a:rPr>
              <a:t>сотворчество в детском коллективе с целого проявления  и развития творческих способностей каждого</a:t>
            </a:r>
            <a:r>
              <a:rPr lang="ru-RU" b="1" dirty="0" smtClean="0">
                <a:solidFill>
                  <a:schemeClr val="tx1"/>
                </a:solidFill>
              </a:rPr>
              <a:t>;</a:t>
            </a:r>
          </a:p>
          <a:p>
            <a:pPr>
              <a:buFont typeface="Wingdings" pitchFamily="2" charset="2"/>
              <a:buChar char="q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Используются </a:t>
            </a:r>
            <a:r>
              <a:rPr lang="ru-RU" b="1" dirty="0">
                <a:solidFill>
                  <a:schemeClr val="tx1"/>
                </a:solidFill>
              </a:rPr>
              <a:t>технологии развития творческого </a:t>
            </a:r>
            <a:r>
              <a:rPr lang="ru-RU" b="1" dirty="0" smtClean="0">
                <a:solidFill>
                  <a:schemeClr val="tx1"/>
                </a:solidFill>
              </a:rPr>
              <a:t>мышления.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664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accent2"/>
                </a:solidFill>
              </a:rPr>
              <a:t>Способы  </a:t>
            </a:r>
            <a:r>
              <a:rPr lang="ru-RU" sz="2400" b="1" dirty="0">
                <a:solidFill>
                  <a:schemeClr val="accent2"/>
                </a:solidFill>
              </a:rPr>
              <a:t>стимулирования творческих </a:t>
            </a:r>
            <a:r>
              <a:rPr lang="ru-RU" sz="2400" b="1" dirty="0" smtClean="0">
                <a:solidFill>
                  <a:schemeClr val="accent2"/>
                </a:solidFill>
              </a:rPr>
              <a:t>способностей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0166" y="1628800"/>
            <a:ext cx="8075240" cy="492514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обеспечение </a:t>
            </a:r>
            <a:r>
              <a:rPr lang="ru-RU" b="1" dirty="0">
                <a:solidFill>
                  <a:schemeClr val="tx1"/>
                </a:solidFill>
              </a:rPr>
              <a:t>благоприятной атмосферы;</a:t>
            </a:r>
          </a:p>
          <a:p>
            <a:pPr>
              <a:buFont typeface="Wingdings" pitchFamily="2" charset="2"/>
              <a:buChar char="q"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доброжелательность </a:t>
            </a:r>
            <a:r>
              <a:rPr lang="ru-RU" b="1" dirty="0">
                <a:solidFill>
                  <a:schemeClr val="tx1"/>
                </a:solidFill>
              </a:rPr>
              <a:t>со стороны учителя, его отказ от критики в адрес ребенка;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 обогащение </a:t>
            </a:r>
            <a:r>
              <a:rPr lang="ru-RU" b="1" dirty="0">
                <a:solidFill>
                  <a:schemeClr val="tx1"/>
                </a:solidFill>
              </a:rPr>
              <a:t>окружающей среды ребенка самыми разнообразными новыми для него предметами и стимулами с целью развития его любознательности;</a:t>
            </a:r>
          </a:p>
          <a:p>
            <a:pPr>
              <a:buFont typeface="Wingdings" pitchFamily="2" charset="2"/>
              <a:buChar char="q"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поощрение </a:t>
            </a:r>
            <a:r>
              <a:rPr lang="ru-RU" b="1" dirty="0">
                <a:solidFill>
                  <a:schemeClr val="tx1"/>
                </a:solidFill>
              </a:rPr>
              <a:t>высказывания оригинальных идей;</a:t>
            </a:r>
          </a:p>
          <a:p>
            <a:pPr>
              <a:buFont typeface="Wingdings" pitchFamily="2" charset="2"/>
              <a:buChar char="q"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обеспечение </a:t>
            </a:r>
            <a:r>
              <a:rPr lang="ru-RU" b="1" dirty="0">
                <a:solidFill>
                  <a:schemeClr val="tx1"/>
                </a:solidFill>
              </a:rPr>
              <a:t>возможностей для практики;</a:t>
            </a:r>
          </a:p>
          <a:p>
            <a:pPr>
              <a:buFont typeface="Wingdings" pitchFamily="2" charset="2"/>
              <a:buChar char="q"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использование </a:t>
            </a:r>
            <a:r>
              <a:rPr lang="ru-RU" b="1" dirty="0">
                <a:solidFill>
                  <a:schemeClr val="tx1"/>
                </a:solidFill>
              </a:rPr>
              <a:t>личного примера творческого подхода  к решению проблем;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 представление </a:t>
            </a:r>
            <a:r>
              <a:rPr lang="ru-RU" b="1" dirty="0">
                <a:solidFill>
                  <a:schemeClr val="tx1"/>
                </a:solidFill>
              </a:rPr>
              <a:t>детям возможности активно задавать </a:t>
            </a:r>
            <a:r>
              <a:rPr lang="ru-RU" b="1" dirty="0" smtClean="0">
                <a:solidFill>
                  <a:schemeClr val="tx1"/>
                </a:solidFill>
              </a:rPr>
              <a:t>вопросы.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472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364" y="116632"/>
            <a:ext cx="8003232" cy="11381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Способности </a:t>
            </a:r>
            <a:r>
              <a:rPr lang="ru-RU" dirty="0"/>
              <a:t>человека можно представить в виде </a:t>
            </a:r>
            <a:r>
              <a:rPr lang="ru-RU" dirty="0" smtClean="0"/>
              <a:t>дерева: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3" y="1131755"/>
            <a:ext cx="4320479" cy="529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6016" y="1772816"/>
            <a:ext cx="39604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•корни — </a:t>
            </a:r>
            <a:r>
              <a:rPr lang="ru-RU" dirty="0" smtClean="0"/>
              <a:t>природные задатки человека;</a:t>
            </a:r>
          </a:p>
          <a:p>
            <a:endParaRPr lang="ru-RU" dirty="0" smtClean="0"/>
          </a:p>
          <a:p>
            <a:r>
              <a:rPr lang="ru-RU" b="1" dirty="0" smtClean="0"/>
              <a:t>•ствол — </a:t>
            </a:r>
            <a:r>
              <a:rPr lang="ru-RU" dirty="0" smtClean="0"/>
              <a:t>общие способности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</a:t>
            </a:r>
          </a:p>
          <a:p>
            <a:r>
              <a:rPr lang="ru-RU" b="1" dirty="0" smtClean="0"/>
              <a:t>•ветви — </a:t>
            </a:r>
            <a:r>
              <a:rPr lang="ru-RU" dirty="0" smtClean="0"/>
              <a:t>специальные способности, в том числе и творческие.</a:t>
            </a:r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94928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Чем больше ветвей, тем дерево мощней, пышней и ветвистее его крона!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66086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85921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</a:t>
            </a:r>
            <a:r>
              <a:rPr lang="ru-RU" sz="2800" b="1" dirty="0">
                <a:solidFill>
                  <a:schemeClr val="accent2"/>
                </a:solidFill>
              </a:rPr>
              <a:t>Основные приёмы развития творческих </a:t>
            </a:r>
            <a:r>
              <a:rPr lang="ru-RU" sz="2800" b="1" dirty="0" smtClean="0">
                <a:solidFill>
                  <a:schemeClr val="accent2"/>
                </a:solidFill>
              </a:rPr>
              <a:t>способностей на уроках русского языка: </a:t>
            </a:r>
            <a:r>
              <a:rPr lang="ru-RU" sz="2800" b="1" dirty="0">
                <a:solidFill>
                  <a:schemeClr val="accent2"/>
                </a:solidFill>
              </a:rPr>
              <a:t/>
            </a:r>
            <a:br>
              <a:rPr lang="ru-RU" sz="2800" b="1" dirty="0">
                <a:solidFill>
                  <a:schemeClr val="accent2"/>
                </a:solidFill>
              </a:rPr>
            </a:br>
            <a:endParaRPr lang="ru-RU" sz="27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63688"/>
            <a:ext cx="8136904" cy="39695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endParaRPr lang="ru-RU" sz="28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1"/>
                </a:solidFill>
              </a:rPr>
              <a:t>- </a:t>
            </a:r>
            <a:r>
              <a:rPr lang="ru-RU" sz="2400" dirty="0">
                <a:solidFill>
                  <a:schemeClr val="tx1"/>
                </a:solidFill>
              </a:rPr>
              <a:t>написание сочинений, изложений.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>
                <a:solidFill>
                  <a:schemeClr val="tx1"/>
                </a:solidFill>
              </a:rPr>
              <a:t>- рецензирование сочинений;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>
                <a:solidFill>
                  <a:schemeClr val="tx1"/>
                </a:solidFill>
              </a:rPr>
              <a:t>- игры;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>
                <a:solidFill>
                  <a:schemeClr val="tx1"/>
                </a:solidFill>
              </a:rPr>
              <a:t>- творческие словари, ребусы, шарады, кроссворды.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>
                <a:solidFill>
                  <a:schemeClr val="tx1"/>
                </a:solidFill>
              </a:rPr>
              <a:t>- творческие задания на </a:t>
            </a:r>
            <a:r>
              <a:rPr lang="ru-RU" sz="2400" dirty="0" smtClean="0">
                <a:solidFill>
                  <a:schemeClr val="tx1"/>
                </a:solidFill>
              </a:rPr>
              <a:t>дом.</a:t>
            </a:r>
            <a:endParaRPr lang="ru-RU" sz="24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47084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Игры в букварный период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67544" y="1700808"/>
            <a:ext cx="7200800" cy="4392488"/>
          </a:xfrm>
        </p:spPr>
      </p:pic>
    </p:spTree>
    <p:extLst>
      <p:ext uri="{BB962C8B-B14F-4D97-AF65-F5344CB8AC3E}">
        <p14:creationId xmlns:p14="http://schemas.microsoft.com/office/powerpoint/2010/main" xmlns="" val="267902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9600" y="2204864"/>
            <a:ext cx="6770712" cy="3744416"/>
          </a:xfrm>
        </p:spPr>
      </p:pic>
    </p:spTree>
    <p:extLst>
      <p:ext uri="{BB962C8B-B14F-4D97-AF65-F5344CB8AC3E}">
        <p14:creationId xmlns:p14="http://schemas.microsoft.com/office/powerpoint/2010/main" xmlns="" val="225591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 рассказ по картинке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78633" y="2160588"/>
            <a:ext cx="5610346" cy="3881437"/>
          </a:xfrm>
        </p:spPr>
      </p:pic>
    </p:spTree>
    <p:extLst>
      <p:ext uri="{BB962C8B-B14F-4D97-AF65-F5344CB8AC3E}">
        <p14:creationId xmlns:p14="http://schemas.microsoft.com/office/powerpoint/2010/main" xmlns="" val="146218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1632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Виды творческих заданий на уроках литературного чтения:</a:t>
            </a:r>
            <a:br>
              <a:rPr lang="ru-RU" b="1" dirty="0" smtClean="0">
                <a:solidFill>
                  <a:schemeClr val="accent2"/>
                </a:solidFill>
              </a:rPr>
            </a:b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599" y="1772816"/>
            <a:ext cx="6347714" cy="4268547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Придумай свою сказку.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Составь свод сказочных законов.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Сочини продолжение сказки.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Придумай продолжение к стихотворению.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Подбери рифму.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Составь книгу-самоделку любимых произведений о маме.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Чтение по ролям.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</a:rPr>
              <a:t>Пересказ от лица литературного героя.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775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71500" y="928688"/>
            <a:ext cx="8229600" cy="928687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ВНЕУРОЧНАЯ ДЕЯТЕЛЬНОСТЬ</a:t>
            </a:r>
            <a:endParaRPr lang="ru-RU" altLang="ru-RU" sz="4000" smtClean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714625"/>
            <a:ext cx="8229600" cy="360997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b="1" dirty="0" smtClean="0"/>
              <a:t>Цель внеурочной деятельности:</a:t>
            </a:r>
          </a:p>
          <a:p>
            <a:pPr eaLnBrk="1" hangingPunct="1"/>
            <a:r>
              <a:rPr lang="ru-RU" altLang="ru-RU" dirty="0" smtClean="0"/>
              <a:t> создание условий для проявления и развития ребенком своих интересов на основе свободного выбора, постижения духовно- нравственных ценностей и культурных традиций.</a:t>
            </a:r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78794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714375" y="214313"/>
            <a:ext cx="8229600" cy="4905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200" b="1" smtClean="0">
                <a:solidFill>
                  <a:schemeClr val="tx1"/>
                </a:solidFill>
              </a:rPr>
              <a:t>Задачи внеурочной деятельности: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78643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1600" smtClean="0"/>
              <a:t>усилить педагогическое влияние на жизнь учащихся в свободное от учебы время;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1600" smtClean="0"/>
          </a:p>
          <a:p>
            <a:pPr eaLnBrk="1" hangingPunct="1"/>
            <a:r>
              <a:rPr lang="ru-RU" altLang="ru-RU" sz="1600" smtClean="0"/>
              <a:t>организовать общественно-полезную и досуговую деятельность учащихся совместно с учреждениями дополнительного образования;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1600" smtClean="0"/>
          </a:p>
          <a:p>
            <a:pPr eaLnBrk="1" hangingPunct="1"/>
            <a:r>
              <a:rPr lang="ru-RU" altLang="ru-RU" sz="1600" smtClean="0"/>
              <a:t>выявить интересы, склонности, способности, возможности обучающихся к различным видам деятельности;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1600" smtClean="0"/>
          </a:p>
          <a:p>
            <a:pPr eaLnBrk="1" hangingPunct="1"/>
            <a:r>
              <a:rPr lang="ru-RU" altLang="ru-RU" sz="1600" smtClean="0"/>
              <a:t>оказать помощь в поисках «себя»;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1600" smtClean="0"/>
          </a:p>
          <a:p>
            <a:pPr eaLnBrk="1" hangingPunct="1"/>
            <a:r>
              <a:rPr lang="ru-RU" altLang="ru-RU" sz="1600" smtClean="0"/>
              <a:t>создать условия для индивидуального развития ребенка в избранной сфере внеурочной деятельности;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1600" smtClean="0"/>
          </a:p>
          <a:p>
            <a:pPr eaLnBrk="1" hangingPunct="1"/>
            <a:r>
              <a:rPr lang="ru-RU" altLang="ru-RU" sz="1600" smtClean="0"/>
              <a:t>развить опыт творческой деятельности, творческих способностей;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1600" smtClean="0"/>
          </a:p>
          <a:p>
            <a:pPr eaLnBrk="1" hangingPunct="1"/>
            <a:r>
              <a:rPr lang="ru-RU" altLang="ru-RU" sz="1600" smtClean="0"/>
              <a:t>создать условия для реализации приобретенных знаний, умений и навыков;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1600" smtClean="0"/>
          </a:p>
          <a:p>
            <a:pPr eaLnBrk="1" hangingPunct="1"/>
            <a:r>
              <a:rPr lang="ru-RU" altLang="ru-RU" sz="1600" smtClean="0"/>
              <a:t>развить опыт неформального общения, взаимодействия, сотрудничества;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1600" smtClean="0"/>
          </a:p>
          <a:p>
            <a:pPr eaLnBrk="1" hangingPunct="1"/>
            <a:r>
              <a:rPr lang="ru-RU" altLang="ru-RU" sz="1600" smtClean="0"/>
              <a:t>воспитывать культуру досуговой деятельности обучающихся.</a:t>
            </a:r>
          </a:p>
          <a:p>
            <a:pPr eaLnBrk="1" hangingPunct="1"/>
            <a:endParaRPr lang="ru-RU" altLang="ru-RU" sz="1600" smtClean="0"/>
          </a:p>
        </p:txBody>
      </p:sp>
    </p:spTree>
    <p:extLst>
      <p:ext uri="{BB962C8B-B14F-4D97-AF65-F5344CB8AC3E}">
        <p14:creationId xmlns:p14="http://schemas.microsoft.com/office/powerpoint/2010/main" xmlns="" val="39185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0413" y="383285"/>
            <a:ext cx="8176895" cy="105029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indent="618490" algn="just">
              <a:lnSpc>
                <a:spcPts val="2590"/>
              </a:lnSpc>
              <a:spcBef>
                <a:spcPts val="425"/>
              </a:spcBef>
            </a:pPr>
            <a:r>
              <a:rPr sz="2400" spc="-10" dirty="0">
                <a:latin typeface="Calibri"/>
                <a:cs typeface="Calibri"/>
              </a:rPr>
              <a:t>Основные способы </a:t>
            </a:r>
            <a:r>
              <a:rPr sz="2400" spc="-5" dirty="0">
                <a:latin typeface="Calibri"/>
                <a:cs typeface="Calibri"/>
              </a:rPr>
              <a:t>выявления </a:t>
            </a:r>
            <a:r>
              <a:rPr sz="2400" dirty="0">
                <a:latin typeface="Calibri"/>
                <a:cs typeface="Calibri"/>
              </a:rPr>
              <a:t>у </a:t>
            </a:r>
            <a:r>
              <a:rPr sz="2400" spc="-10" dirty="0">
                <a:latin typeface="Calibri"/>
                <a:cs typeface="Calibri"/>
              </a:rPr>
              <a:t>учащихся </a:t>
            </a:r>
            <a:r>
              <a:rPr sz="2400" spc="-5" dirty="0">
                <a:latin typeface="Calibri"/>
                <a:cs typeface="Calibri"/>
              </a:rPr>
              <a:t>способностей </a:t>
            </a:r>
            <a:r>
              <a:rPr sz="2400" dirty="0">
                <a:latin typeface="Calibri"/>
                <a:cs typeface="Calibri"/>
              </a:rPr>
              <a:t>к </a:t>
            </a:r>
            <a:r>
              <a:rPr sz="2400" spc="-5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научной</a:t>
            </a:r>
            <a:r>
              <a:rPr sz="2400" spc="-5" dirty="0">
                <a:latin typeface="Calibri"/>
                <a:cs typeface="Calibri"/>
              </a:rPr>
              <a:t> (интеллектуальной),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творческой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деятельности 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строится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по</a:t>
            </a:r>
            <a:r>
              <a:rPr sz="2400" spc="-10" dirty="0">
                <a:latin typeface="Calibri"/>
                <a:cs typeface="Calibri"/>
              </a:rPr>
              <a:t> двум</a:t>
            </a:r>
            <a:r>
              <a:rPr sz="2400" spc="-5" dirty="0">
                <a:latin typeface="Calibri"/>
                <a:cs typeface="Calibri"/>
              </a:rPr>
              <a:t> направлениям: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выявление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и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развитие.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0413" y="1443939"/>
            <a:ext cx="2244090" cy="721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35"/>
              </a:lnSpc>
              <a:spcBef>
                <a:spcPts val="100"/>
              </a:spcBef>
              <a:tabLst>
                <a:tab pos="524510" algn="l"/>
              </a:tabLst>
            </a:pPr>
            <a:r>
              <a:rPr sz="2400" b="1" dirty="0">
                <a:solidFill>
                  <a:srgbClr val="97C622"/>
                </a:solidFill>
                <a:latin typeface="Calibri"/>
                <a:cs typeface="Calibri"/>
              </a:rPr>
              <a:t>1)	</a:t>
            </a:r>
            <a:r>
              <a:rPr sz="2400" b="1" spc="-5" dirty="0">
                <a:solidFill>
                  <a:srgbClr val="00AF50"/>
                </a:solidFill>
                <a:latin typeface="Calibri"/>
                <a:cs typeface="Calibri"/>
              </a:rPr>
              <a:t>Выявление</a:t>
            </a:r>
            <a:endParaRPr sz="2400">
              <a:latin typeface="Calibri"/>
              <a:cs typeface="Calibri"/>
            </a:endParaRPr>
          </a:p>
          <a:p>
            <a:pPr marL="524510">
              <a:lnSpc>
                <a:spcPts val="2735"/>
              </a:lnSpc>
            </a:pPr>
            <a:r>
              <a:rPr sz="2400" dirty="0">
                <a:latin typeface="Calibri"/>
                <a:cs typeface="Calibri"/>
              </a:rPr>
              <a:t>диа</a:t>
            </a:r>
            <a:r>
              <a:rPr sz="2400" spc="15" dirty="0">
                <a:latin typeface="Calibri"/>
                <a:cs typeface="Calibri"/>
              </a:rPr>
              <a:t>г</a:t>
            </a:r>
            <a:r>
              <a:rPr sz="2400" spc="-10" dirty="0">
                <a:latin typeface="Calibri"/>
                <a:cs typeface="Calibri"/>
              </a:rPr>
              <a:t>н</a:t>
            </a:r>
            <a:r>
              <a:rPr sz="2400" spc="5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стики,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22295" y="1443939"/>
            <a:ext cx="5763260" cy="721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35"/>
              </a:lnSpc>
              <a:spcBef>
                <a:spcPts val="100"/>
              </a:spcBef>
              <a:tabLst>
                <a:tab pos="2308225" algn="l"/>
              </a:tabLst>
            </a:pPr>
            <a:r>
              <a:rPr sz="2400" b="1" spc="-5" dirty="0">
                <a:solidFill>
                  <a:srgbClr val="00AF50"/>
                </a:solidFill>
                <a:latin typeface="Calibri"/>
                <a:cs typeface="Calibri"/>
              </a:rPr>
              <a:t>способностей:	</a:t>
            </a:r>
            <a:r>
              <a:rPr sz="2400" spc="-15" dirty="0">
                <a:latin typeface="Calibri"/>
                <a:cs typeface="Calibri"/>
              </a:rPr>
              <a:t>психолого-педагогические</a:t>
            </a:r>
            <a:endParaRPr sz="2400">
              <a:latin typeface="Calibri"/>
              <a:cs typeface="Calibri"/>
            </a:endParaRPr>
          </a:p>
          <a:p>
            <a:pPr marL="146685">
              <a:lnSpc>
                <a:spcPts val="2735"/>
              </a:lnSpc>
              <a:tabLst>
                <a:tab pos="2503170" algn="l"/>
                <a:tab pos="4545965" algn="l"/>
              </a:tabLst>
            </a:pPr>
            <a:r>
              <a:rPr sz="2400" dirty="0">
                <a:latin typeface="Calibri"/>
                <a:cs typeface="Calibri"/>
              </a:rPr>
              <a:t>п</a:t>
            </a:r>
            <a:r>
              <a:rPr sz="2400" spc="-45" dirty="0">
                <a:latin typeface="Calibri"/>
                <a:cs typeface="Calibri"/>
              </a:rPr>
              <a:t>е</a:t>
            </a:r>
            <a:r>
              <a:rPr sz="2400" spc="-5" dirty="0">
                <a:latin typeface="Calibri"/>
                <a:cs typeface="Calibri"/>
              </a:rPr>
              <a:t>да</a:t>
            </a:r>
            <a:r>
              <a:rPr sz="2400" spc="-35" dirty="0">
                <a:latin typeface="Calibri"/>
                <a:cs typeface="Calibri"/>
              </a:rPr>
              <a:t>г</a:t>
            </a:r>
            <a:r>
              <a:rPr sz="2400" spc="-5" dirty="0">
                <a:latin typeface="Calibri"/>
                <a:cs typeface="Calibri"/>
              </a:rPr>
              <a:t>о</a:t>
            </a:r>
            <a:r>
              <a:rPr sz="2400" spc="-10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ичес</a:t>
            </a: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spc="-5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е	</a:t>
            </a:r>
            <a:r>
              <a:rPr sz="2400" spc="-10" dirty="0">
                <a:latin typeface="Calibri"/>
                <a:cs typeface="Calibri"/>
              </a:rPr>
              <a:t>н</a:t>
            </a:r>
            <a:r>
              <a:rPr sz="2400" dirty="0">
                <a:latin typeface="Calibri"/>
                <a:cs typeface="Calibri"/>
              </a:rPr>
              <a:t>а</a:t>
            </a:r>
            <a:r>
              <a:rPr sz="2400" spc="-50" dirty="0">
                <a:latin typeface="Calibri"/>
                <a:cs typeface="Calibri"/>
              </a:rPr>
              <a:t>б</a:t>
            </a:r>
            <a:r>
              <a:rPr sz="2400" spc="-5" dirty="0">
                <a:latin typeface="Calibri"/>
                <a:cs typeface="Calibri"/>
              </a:rPr>
              <a:t>л</a:t>
            </a:r>
            <a:r>
              <a:rPr sz="2400" spc="-75" dirty="0">
                <a:latin typeface="Calibri"/>
                <a:cs typeface="Calibri"/>
              </a:rPr>
              <a:t>ю</a:t>
            </a:r>
            <a:r>
              <a:rPr sz="2400" spc="-20" dirty="0">
                <a:latin typeface="Calibri"/>
                <a:cs typeface="Calibri"/>
              </a:rPr>
              <a:t>д</a:t>
            </a:r>
            <a:r>
              <a:rPr sz="2400" dirty="0">
                <a:latin typeface="Calibri"/>
                <a:cs typeface="Calibri"/>
              </a:rPr>
              <a:t>ени</a:t>
            </a:r>
            <a:r>
              <a:rPr sz="2400" spc="-15" dirty="0">
                <a:latin typeface="Calibri"/>
                <a:cs typeface="Calibri"/>
              </a:rPr>
              <a:t>е</a:t>
            </a:r>
            <a:r>
              <a:rPr sz="2400" dirty="0">
                <a:latin typeface="Calibri"/>
                <a:cs typeface="Calibri"/>
              </a:rPr>
              <a:t>;	и</a:t>
            </a:r>
            <a:r>
              <a:rPr sz="2400" spc="-10" dirty="0">
                <a:latin typeface="Calibri"/>
                <a:cs typeface="Calibri"/>
              </a:rPr>
              <a:t>з</a:t>
            </a:r>
            <a:r>
              <a:rPr sz="2400" dirty="0">
                <a:latin typeface="Calibri"/>
                <a:cs typeface="Calibri"/>
              </a:rPr>
              <a:t>уче</a:t>
            </a:r>
            <a:r>
              <a:rPr sz="2400" spc="-15" dirty="0">
                <a:latin typeface="Calibri"/>
                <a:cs typeface="Calibri"/>
              </a:rPr>
              <a:t>н</a:t>
            </a:r>
            <a:r>
              <a:rPr sz="2400" dirty="0">
                <a:latin typeface="Calibri"/>
                <a:cs typeface="Calibri"/>
              </a:rPr>
              <a:t>ие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0413" y="2065627"/>
            <a:ext cx="8176259" cy="116078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524510">
              <a:lnSpc>
                <a:spcPct val="100000"/>
              </a:lnSpc>
              <a:spcBef>
                <a:spcPts val="390"/>
              </a:spcBef>
            </a:pPr>
            <a:r>
              <a:rPr sz="2400" spc="-20" dirty="0">
                <a:latin typeface="Calibri"/>
                <a:cs typeface="Calibri"/>
              </a:rPr>
              <a:t>результатов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деятельности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учащихся;</a:t>
            </a:r>
            <a:endParaRPr sz="2400">
              <a:latin typeface="Calibri"/>
              <a:cs typeface="Calibri"/>
            </a:endParaRPr>
          </a:p>
          <a:p>
            <a:pPr marL="524510" marR="5080" indent="-512445">
              <a:lnSpc>
                <a:spcPts val="2590"/>
              </a:lnSpc>
              <a:spcBef>
                <a:spcPts val="620"/>
              </a:spcBef>
              <a:tabLst>
                <a:tab pos="524510" algn="l"/>
                <a:tab pos="1649730" algn="l"/>
                <a:tab pos="2024380" algn="l"/>
                <a:tab pos="2988310" algn="l"/>
                <a:tab pos="4168140" algn="l"/>
                <a:tab pos="4210685" algn="l"/>
                <a:tab pos="4485005" algn="l"/>
                <a:tab pos="6080125" algn="l"/>
                <a:tab pos="6332855" algn="l"/>
                <a:tab pos="7997825" algn="l"/>
              </a:tabLst>
            </a:pPr>
            <a:r>
              <a:rPr sz="2400" b="1" spc="5" dirty="0">
                <a:solidFill>
                  <a:srgbClr val="97C622"/>
                </a:solidFill>
                <a:latin typeface="Calibri"/>
                <a:cs typeface="Calibri"/>
              </a:rPr>
              <a:t>2</a:t>
            </a:r>
            <a:r>
              <a:rPr sz="2400" b="1" dirty="0">
                <a:solidFill>
                  <a:srgbClr val="97C622"/>
                </a:solidFill>
                <a:latin typeface="Calibri"/>
                <a:cs typeface="Calibri"/>
              </a:rPr>
              <a:t>)	</a:t>
            </a:r>
            <a:r>
              <a:rPr sz="2400" b="1" spc="-5" dirty="0">
                <a:solidFill>
                  <a:srgbClr val="00AF50"/>
                </a:solidFill>
                <a:latin typeface="Calibri"/>
                <a:cs typeface="Calibri"/>
              </a:rPr>
              <a:t>Р</a:t>
            </a:r>
            <a:r>
              <a:rPr sz="2400" b="1" spc="-15" dirty="0">
                <a:solidFill>
                  <a:srgbClr val="00AF50"/>
                </a:solidFill>
                <a:latin typeface="Calibri"/>
                <a:cs typeface="Calibri"/>
              </a:rPr>
              <a:t>а</a:t>
            </a:r>
            <a:r>
              <a:rPr sz="2400" b="1" spc="5" dirty="0">
                <a:solidFill>
                  <a:srgbClr val="00AF50"/>
                </a:solidFill>
                <a:latin typeface="Calibri"/>
                <a:cs typeface="Calibri"/>
              </a:rPr>
              <a:t>з</a:t>
            </a:r>
            <a:r>
              <a:rPr sz="2400" b="1" spc="-10" dirty="0">
                <a:solidFill>
                  <a:srgbClr val="00AF50"/>
                </a:solidFill>
                <a:latin typeface="Calibri"/>
                <a:cs typeface="Calibri"/>
              </a:rPr>
              <a:t>в</a:t>
            </a:r>
            <a:r>
              <a:rPr sz="2400" b="1" spc="5" dirty="0">
                <a:solidFill>
                  <a:srgbClr val="00AF50"/>
                </a:solidFill>
                <a:latin typeface="Calibri"/>
                <a:cs typeface="Calibri"/>
              </a:rPr>
              <a:t>и</a:t>
            </a:r>
            <a:r>
              <a:rPr sz="2400" b="1" dirty="0">
                <a:solidFill>
                  <a:srgbClr val="00AF50"/>
                </a:solidFill>
                <a:latin typeface="Calibri"/>
                <a:cs typeface="Calibri"/>
              </a:rPr>
              <a:t>т</a:t>
            </a:r>
            <a:r>
              <a:rPr sz="2400" b="1" spc="10" dirty="0">
                <a:solidFill>
                  <a:srgbClr val="00AF50"/>
                </a:solidFill>
                <a:latin typeface="Calibri"/>
                <a:cs typeface="Calibri"/>
              </a:rPr>
              <a:t>и</a:t>
            </a:r>
            <a:r>
              <a:rPr sz="2400" b="1" dirty="0">
                <a:solidFill>
                  <a:srgbClr val="00AF50"/>
                </a:solidFill>
                <a:latin typeface="Calibri"/>
                <a:cs typeface="Calibri"/>
              </a:rPr>
              <a:t>е	</a:t>
            </a:r>
            <a:r>
              <a:rPr sz="2400" b="1" spc="-5" dirty="0">
                <a:solidFill>
                  <a:srgbClr val="00AF50"/>
                </a:solidFill>
                <a:latin typeface="Calibri"/>
                <a:cs typeface="Calibri"/>
              </a:rPr>
              <a:t>спос</a:t>
            </a:r>
            <a:r>
              <a:rPr sz="2400" b="1" spc="5" dirty="0">
                <a:solidFill>
                  <a:srgbClr val="00AF50"/>
                </a:solidFill>
                <a:latin typeface="Calibri"/>
                <a:cs typeface="Calibri"/>
              </a:rPr>
              <a:t>о</a:t>
            </a:r>
            <a:r>
              <a:rPr sz="2400" b="1" spc="-5" dirty="0">
                <a:solidFill>
                  <a:srgbClr val="00AF50"/>
                </a:solidFill>
                <a:latin typeface="Calibri"/>
                <a:cs typeface="Calibri"/>
              </a:rPr>
              <a:t>бн</a:t>
            </a:r>
            <a:r>
              <a:rPr sz="2400" b="1" spc="5" dirty="0">
                <a:solidFill>
                  <a:srgbClr val="00AF50"/>
                </a:solidFill>
                <a:latin typeface="Calibri"/>
                <a:cs typeface="Calibri"/>
              </a:rPr>
              <a:t>о</a:t>
            </a:r>
            <a:r>
              <a:rPr sz="2400" b="1" spc="-5" dirty="0">
                <a:solidFill>
                  <a:srgbClr val="00AF50"/>
                </a:solidFill>
                <a:latin typeface="Calibri"/>
                <a:cs typeface="Calibri"/>
              </a:rPr>
              <a:t>с</a:t>
            </a:r>
            <a:r>
              <a:rPr sz="2400" b="1" spc="-45" dirty="0">
                <a:solidFill>
                  <a:srgbClr val="00AF50"/>
                </a:solidFill>
                <a:latin typeface="Calibri"/>
                <a:cs typeface="Calibri"/>
              </a:rPr>
              <a:t>т</a:t>
            </a:r>
            <a:r>
              <a:rPr sz="2400" b="1" spc="-10" dirty="0">
                <a:solidFill>
                  <a:srgbClr val="00AF50"/>
                </a:solidFill>
                <a:latin typeface="Calibri"/>
                <a:cs typeface="Calibri"/>
              </a:rPr>
              <a:t>е</a:t>
            </a:r>
            <a:r>
              <a:rPr sz="2400" b="1" spc="20" dirty="0">
                <a:solidFill>
                  <a:srgbClr val="00AF50"/>
                </a:solidFill>
                <a:latin typeface="Calibri"/>
                <a:cs typeface="Calibri"/>
              </a:rPr>
              <a:t>й</a:t>
            </a:r>
            <a:r>
              <a:rPr sz="2400" b="1" dirty="0">
                <a:solidFill>
                  <a:srgbClr val="00AF50"/>
                </a:solidFill>
                <a:latin typeface="Calibri"/>
                <a:cs typeface="Calibri"/>
              </a:rPr>
              <a:t>:		</a:t>
            </a:r>
            <a:r>
              <a:rPr sz="2400" spc="-5" dirty="0">
                <a:latin typeface="Calibri"/>
                <a:cs typeface="Calibri"/>
              </a:rPr>
              <a:t>п</a:t>
            </a:r>
            <a:r>
              <a:rPr sz="2400" spc="5" dirty="0">
                <a:latin typeface="Calibri"/>
                <a:cs typeface="Calibri"/>
              </a:rPr>
              <a:t>р</a:t>
            </a:r>
            <a:r>
              <a:rPr sz="2400" spc="-20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-20" dirty="0">
                <a:latin typeface="Calibri"/>
                <a:cs typeface="Calibri"/>
              </a:rPr>
              <a:t>ед</a:t>
            </a:r>
            <a:r>
              <a:rPr sz="2400" dirty="0">
                <a:latin typeface="Calibri"/>
                <a:cs typeface="Calibri"/>
              </a:rPr>
              <a:t>е</a:t>
            </a:r>
            <a:r>
              <a:rPr sz="2400" spc="-10" dirty="0">
                <a:latin typeface="Calibri"/>
                <a:cs typeface="Calibri"/>
              </a:rPr>
              <a:t>н</a:t>
            </a:r>
            <a:r>
              <a:rPr sz="2400" dirty="0">
                <a:latin typeface="Calibri"/>
                <a:cs typeface="Calibri"/>
              </a:rPr>
              <a:t>ие	</a:t>
            </a:r>
            <a:r>
              <a:rPr sz="2400" spc="-10" dirty="0">
                <a:latin typeface="Calibri"/>
                <a:cs typeface="Calibri"/>
              </a:rPr>
              <a:t>ф</a:t>
            </a:r>
            <a:r>
              <a:rPr sz="2400" dirty="0">
                <a:latin typeface="Calibri"/>
                <a:cs typeface="Calibri"/>
              </a:rPr>
              <a:t>ак</a:t>
            </a:r>
            <a:r>
              <a:rPr sz="2400" spc="-90" dirty="0">
                <a:latin typeface="Calibri"/>
                <a:cs typeface="Calibri"/>
              </a:rPr>
              <a:t>у</a:t>
            </a:r>
            <a:r>
              <a:rPr sz="2400" spc="-5" dirty="0">
                <a:latin typeface="Calibri"/>
                <a:cs typeface="Calibri"/>
              </a:rPr>
              <a:t>л</a:t>
            </a:r>
            <a:r>
              <a:rPr sz="2400" spc="-100" dirty="0">
                <a:latin typeface="Calibri"/>
                <a:cs typeface="Calibri"/>
              </a:rPr>
              <a:t>ь</a:t>
            </a:r>
            <a:r>
              <a:rPr sz="2400" spc="-5" dirty="0">
                <a:latin typeface="Calibri"/>
                <a:cs typeface="Calibri"/>
              </a:rPr>
              <a:t>т</a:t>
            </a:r>
            <a:r>
              <a:rPr sz="2400" spc="5" dirty="0">
                <a:latin typeface="Calibri"/>
                <a:cs typeface="Calibri"/>
              </a:rPr>
              <a:t>а</a:t>
            </a:r>
            <a:r>
              <a:rPr sz="2400" spc="-5" dirty="0">
                <a:latin typeface="Calibri"/>
                <a:cs typeface="Calibri"/>
              </a:rPr>
              <a:t>ти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-15" dirty="0">
                <a:latin typeface="Calibri"/>
                <a:cs typeface="Calibri"/>
              </a:rPr>
              <a:t>н</a:t>
            </a:r>
            <a:r>
              <a:rPr sz="2400" spc="5" dirty="0">
                <a:latin typeface="Calibri"/>
                <a:cs typeface="Calibri"/>
              </a:rPr>
              <a:t>ы</a:t>
            </a:r>
            <a:r>
              <a:rPr sz="2400" dirty="0">
                <a:latin typeface="Calibri"/>
                <a:cs typeface="Calibri"/>
              </a:rPr>
              <a:t>х  </a:t>
            </a:r>
            <a:r>
              <a:rPr sz="2400" spc="-10" dirty="0">
                <a:latin typeface="Calibri"/>
                <a:cs typeface="Calibri"/>
              </a:rPr>
              <a:t>к</a:t>
            </a:r>
            <a:r>
              <a:rPr sz="2400" dirty="0">
                <a:latin typeface="Calibri"/>
                <a:cs typeface="Calibri"/>
              </a:rPr>
              <a:t>у</a:t>
            </a:r>
            <a:r>
              <a:rPr sz="2400" spc="5" dirty="0">
                <a:latin typeface="Calibri"/>
                <a:cs typeface="Calibri"/>
              </a:rPr>
              <a:t>р</a:t>
            </a:r>
            <a:r>
              <a:rPr sz="2400" dirty="0">
                <a:latin typeface="Calibri"/>
                <a:cs typeface="Calibri"/>
              </a:rPr>
              <a:t>сов,	</a:t>
            </a:r>
            <a:r>
              <a:rPr sz="2400" spc="-10" dirty="0">
                <a:latin typeface="Calibri"/>
                <a:cs typeface="Calibri"/>
              </a:rPr>
              <a:t>к</a:t>
            </a:r>
            <a:r>
              <a:rPr sz="2400" spc="-20" dirty="0">
                <a:latin typeface="Calibri"/>
                <a:cs typeface="Calibri"/>
              </a:rPr>
              <a:t>р</a:t>
            </a:r>
            <a:r>
              <a:rPr sz="2400" spc="-10" dirty="0">
                <a:latin typeface="Calibri"/>
                <a:cs typeface="Calibri"/>
              </a:rPr>
              <a:t>у</a:t>
            </a:r>
            <a:r>
              <a:rPr sz="2400" dirty="0">
                <a:latin typeface="Calibri"/>
                <a:cs typeface="Calibri"/>
              </a:rPr>
              <a:t>ж</a:t>
            </a: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spc="-5" dirty="0">
                <a:latin typeface="Calibri"/>
                <a:cs typeface="Calibri"/>
              </a:rPr>
              <a:t>о</a:t>
            </a:r>
            <a:r>
              <a:rPr sz="2400" spc="5" dirty="0">
                <a:latin typeface="Calibri"/>
                <a:cs typeface="Calibri"/>
              </a:rPr>
              <a:t>в</a:t>
            </a:r>
            <a:r>
              <a:rPr sz="2400" dirty="0">
                <a:latin typeface="Calibri"/>
                <a:cs typeface="Calibri"/>
              </a:rPr>
              <a:t>.	</a:t>
            </a:r>
            <a:r>
              <a:rPr sz="2400" spc="-45" dirty="0">
                <a:latin typeface="Calibri"/>
                <a:cs typeface="Calibri"/>
              </a:rPr>
              <a:t>У</a:t>
            </a:r>
            <a:r>
              <a:rPr sz="2400" dirty="0">
                <a:latin typeface="Calibri"/>
                <a:cs typeface="Calibri"/>
              </a:rPr>
              <a:t>ча</a:t>
            </a:r>
            <a:r>
              <a:rPr sz="2400" spc="-30" dirty="0">
                <a:latin typeface="Calibri"/>
                <a:cs typeface="Calibri"/>
              </a:rPr>
              <a:t>с</a:t>
            </a:r>
            <a:r>
              <a:rPr sz="2400" spc="-5" dirty="0">
                <a:latin typeface="Calibri"/>
                <a:cs typeface="Calibri"/>
              </a:rPr>
              <a:t>ти</a:t>
            </a:r>
            <a:r>
              <a:rPr sz="2400" dirty="0">
                <a:latin typeface="Calibri"/>
                <a:cs typeface="Calibri"/>
              </a:rPr>
              <a:t>е	в	</a:t>
            </a:r>
            <a:r>
              <a:rPr sz="2400" spc="-45" dirty="0">
                <a:latin typeface="Calibri"/>
                <a:cs typeface="Calibri"/>
              </a:rPr>
              <a:t>о</a:t>
            </a:r>
            <a:r>
              <a:rPr sz="2400" spc="-5" dirty="0">
                <a:latin typeface="Calibri"/>
                <a:cs typeface="Calibri"/>
              </a:rPr>
              <a:t>лимпиа</a:t>
            </a:r>
            <a:r>
              <a:rPr sz="2400" spc="-25" dirty="0">
                <a:latin typeface="Calibri"/>
                <a:cs typeface="Calibri"/>
              </a:rPr>
              <a:t>д</a:t>
            </a:r>
            <a:r>
              <a:rPr sz="2400" dirty="0">
                <a:latin typeface="Calibri"/>
                <a:cs typeface="Calibri"/>
              </a:rPr>
              <a:t>а</a:t>
            </a:r>
            <a:r>
              <a:rPr sz="2400" spc="5" dirty="0">
                <a:latin typeface="Calibri"/>
                <a:cs typeface="Calibri"/>
              </a:rPr>
              <a:t>х</a:t>
            </a:r>
            <a:r>
              <a:rPr sz="2400" dirty="0">
                <a:latin typeface="Calibri"/>
                <a:cs typeface="Calibri"/>
              </a:rPr>
              <a:t>,	в</a:t>
            </a:r>
            <a:r>
              <a:rPr sz="2400" spc="-30" dirty="0">
                <a:latin typeface="Calibri"/>
                <a:cs typeface="Calibri"/>
              </a:rPr>
              <a:t>и</a:t>
            </a:r>
            <a:r>
              <a:rPr sz="2400" spc="-10" dirty="0">
                <a:latin typeface="Calibri"/>
                <a:cs typeface="Calibri"/>
              </a:rPr>
              <a:t>к</a:t>
            </a:r>
            <a:r>
              <a:rPr sz="2400" spc="-20" dirty="0">
                <a:latin typeface="Calibri"/>
                <a:cs typeface="Calibri"/>
              </a:rPr>
              <a:t>т</a:t>
            </a:r>
            <a:r>
              <a:rPr sz="2400" spc="-5" dirty="0">
                <a:latin typeface="Calibri"/>
                <a:cs typeface="Calibri"/>
              </a:rPr>
              <a:t>о</a:t>
            </a:r>
            <a:r>
              <a:rPr sz="2400" spc="10" dirty="0">
                <a:latin typeface="Calibri"/>
                <a:cs typeface="Calibri"/>
              </a:rPr>
              <a:t>р</a:t>
            </a:r>
            <a:r>
              <a:rPr sz="2400" dirty="0">
                <a:latin typeface="Calibri"/>
                <a:cs typeface="Calibri"/>
              </a:rPr>
              <a:t>и</a:t>
            </a:r>
            <a:r>
              <a:rPr sz="2400" spc="-20" dirty="0">
                <a:latin typeface="Calibri"/>
                <a:cs typeface="Calibri"/>
              </a:rPr>
              <a:t>н</a:t>
            </a:r>
            <a:r>
              <a:rPr sz="2400" dirty="0">
                <a:latin typeface="Calibri"/>
                <a:cs typeface="Calibri"/>
              </a:rPr>
              <a:t>ах	и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2477" y="3164204"/>
            <a:ext cx="58235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61795" algn="l"/>
                <a:tab pos="3488054" algn="l"/>
                <a:tab pos="4820920" algn="l"/>
              </a:tabLst>
            </a:pPr>
            <a:r>
              <a:rPr sz="2400" spc="-35" dirty="0">
                <a:latin typeface="Calibri"/>
                <a:cs typeface="Calibri"/>
              </a:rPr>
              <a:t>к</a:t>
            </a:r>
            <a:r>
              <a:rPr sz="2400" spc="5" dirty="0">
                <a:latin typeface="Calibri"/>
                <a:cs typeface="Calibri"/>
              </a:rPr>
              <a:t>о</a:t>
            </a:r>
            <a:r>
              <a:rPr sz="2400" spc="-10" dirty="0">
                <a:latin typeface="Calibri"/>
                <a:cs typeface="Calibri"/>
              </a:rPr>
              <a:t>нк</a:t>
            </a:r>
            <a:r>
              <a:rPr sz="2400" dirty="0">
                <a:latin typeface="Calibri"/>
                <a:cs typeface="Calibri"/>
              </a:rPr>
              <a:t>у</a:t>
            </a:r>
            <a:r>
              <a:rPr sz="2400" spc="5" dirty="0">
                <a:latin typeface="Calibri"/>
                <a:cs typeface="Calibri"/>
              </a:rPr>
              <a:t>р</a:t>
            </a:r>
            <a:r>
              <a:rPr sz="2400" dirty="0">
                <a:latin typeface="Calibri"/>
                <a:cs typeface="Calibri"/>
              </a:rPr>
              <a:t>сах	</a:t>
            </a:r>
            <a:r>
              <a:rPr sz="2400" spc="5" dirty="0">
                <a:latin typeface="Calibri"/>
                <a:cs typeface="Calibri"/>
              </a:rPr>
              <a:t>р</a:t>
            </a:r>
            <a:r>
              <a:rPr sz="2400" dirty="0">
                <a:latin typeface="Calibri"/>
                <a:cs typeface="Calibri"/>
              </a:rPr>
              <a:t>а</a:t>
            </a:r>
            <a:r>
              <a:rPr sz="2400" spc="-55" dirty="0">
                <a:latin typeface="Calibri"/>
                <a:cs typeface="Calibri"/>
              </a:rPr>
              <a:t>з</a:t>
            </a:r>
            <a:r>
              <a:rPr sz="2400" spc="-5" dirty="0">
                <a:latin typeface="Calibri"/>
                <a:cs typeface="Calibri"/>
              </a:rPr>
              <a:t>лич</a:t>
            </a:r>
            <a:r>
              <a:rPr sz="2400" spc="-15" dirty="0">
                <a:latin typeface="Calibri"/>
                <a:cs typeface="Calibri"/>
              </a:rPr>
              <a:t>н</a:t>
            </a:r>
            <a:r>
              <a:rPr sz="2400" spc="-5" dirty="0">
                <a:latin typeface="Calibri"/>
                <a:cs typeface="Calibri"/>
              </a:rPr>
              <a:t>о</a:t>
            </a:r>
            <a:r>
              <a:rPr sz="2400" spc="-10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о	у</a:t>
            </a:r>
            <a:r>
              <a:rPr sz="2400" spc="5" dirty="0">
                <a:latin typeface="Calibri"/>
                <a:cs typeface="Calibri"/>
              </a:rPr>
              <a:t>ро</a:t>
            </a:r>
            <a:r>
              <a:rPr sz="2400" dirty="0">
                <a:latin typeface="Calibri"/>
                <a:cs typeface="Calibri"/>
              </a:rPr>
              <a:t>вн</a:t>
            </a:r>
            <a:r>
              <a:rPr sz="2400" spc="-20" dirty="0">
                <a:latin typeface="Calibri"/>
                <a:cs typeface="Calibri"/>
              </a:rPr>
              <a:t>я</a:t>
            </a:r>
            <a:r>
              <a:rPr sz="2400" dirty="0">
                <a:latin typeface="Calibri"/>
                <a:cs typeface="Calibri"/>
              </a:rPr>
              <a:t>,	уча</a:t>
            </a:r>
            <a:r>
              <a:rPr sz="2400" spc="-10" dirty="0">
                <a:latin typeface="Calibri"/>
                <a:cs typeface="Calibri"/>
              </a:rPr>
              <a:t>с</a:t>
            </a:r>
            <a:r>
              <a:rPr sz="2400" spc="-5" dirty="0">
                <a:latin typeface="Calibri"/>
                <a:cs typeface="Calibri"/>
              </a:rPr>
              <a:t>тие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2477" y="3493084"/>
            <a:ext cx="579056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61210" algn="l"/>
                <a:tab pos="4320540" algn="l"/>
              </a:tabLst>
            </a:pPr>
            <a:r>
              <a:rPr sz="2400" dirty="0">
                <a:latin typeface="Calibri"/>
                <a:cs typeface="Calibri"/>
              </a:rPr>
              <a:t>практических	</a:t>
            </a:r>
            <a:r>
              <a:rPr sz="2400" spc="-5" dirty="0">
                <a:latin typeface="Calibri"/>
                <a:cs typeface="Calibri"/>
              </a:rPr>
              <a:t>конференциях.	Включение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87133" y="3164204"/>
            <a:ext cx="1595755" cy="72072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indent="76200">
              <a:lnSpc>
                <a:spcPts val="2590"/>
              </a:lnSpc>
              <a:spcBef>
                <a:spcPts val="425"/>
              </a:spcBef>
              <a:tabLst>
                <a:tab pos="457834" algn="l"/>
                <a:tab pos="579755" algn="l"/>
              </a:tabLst>
            </a:pPr>
            <a:r>
              <a:rPr sz="2400" dirty="0">
                <a:latin typeface="Calibri"/>
                <a:cs typeface="Calibri"/>
              </a:rPr>
              <a:t>в		</a:t>
            </a:r>
            <a:r>
              <a:rPr sz="2400" spc="-15" dirty="0">
                <a:latin typeface="Calibri"/>
                <a:cs typeface="Calibri"/>
              </a:rPr>
              <a:t>н</a:t>
            </a:r>
            <a:r>
              <a:rPr sz="2400" spc="-25" dirty="0">
                <a:latin typeface="Calibri"/>
                <a:cs typeface="Calibri"/>
              </a:rPr>
              <a:t>а</a:t>
            </a:r>
            <a:r>
              <a:rPr sz="2400" dirty="0">
                <a:latin typeface="Calibri"/>
                <a:cs typeface="Calibri"/>
              </a:rPr>
              <a:t>уч</a:t>
            </a:r>
            <a:r>
              <a:rPr sz="2400" spc="-20" dirty="0">
                <a:latin typeface="Calibri"/>
                <a:cs typeface="Calibri"/>
              </a:rPr>
              <a:t>н</a:t>
            </a:r>
            <a:r>
              <a:rPr sz="2400" spc="5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-  в	</a:t>
            </a:r>
            <a:r>
              <a:rPr sz="2400" spc="-10" dirty="0">
                <a:latin typeface="Calibri"/>
                <a:cs typeface="Calibri"/>
              </a:rPr>
              <a:t>у</a:t>
            </a:r>
            <a:r>
              <a:rPr sz="2400" dirty="0">
                <a:latin typeface="Calibri"/>
                <a:cs typeface="Calibri"/>
              </a:rPr>
              <a:t>чеб</a:t>
            </a:r>
            <a:r>
              <a:rPr sz="2400" spc="-20" dirty="0">
                <a:latin typeface="Calibri"/>
                <a:cs typeface="Calibri"/>
              </a:rPr>
              <a:t>н</a:t>
            </a:r>
            <a:r>
              <a:rPr sz="2400" dirty="0">
                <a:latin typeface="Calibri"/>
                <a:cs typeface="Calibri"/>
              </a:rPr>
              <a:t>ый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2477" y="3822954"/>
            <a:ext cx="5715635" cy="72072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  <a:tabLst>
                <a:tab pos="1664970" algn="l"/>
                <a:tab pos="2091689" algn="l"/>
                <a:tab pos="2686050" algn="l"/>
                <a:tab pos="3888104" algn="l"/>
                <a:tab pos="4427220" algn="l"/>
              </a:tabLst>
            </a:pPr>
            <a:r>
              <a:rPr sz="2400" spc="-10" dirty="0">
                <a:latin typeface="Calibri"/>
                <a:cs typeface="Calibri"/>
              </a:rPr>
              <a:t>процесс	</a:t>
            </a:r>
            <a:r>
              <a:rPr sz="2400" spc="-5" dirty="0">
                <a:latin typeface="Calibri"/>
                <a:cs typeface="Calibri"/>
              </a:rPr>
              <a:t>упражнений	повышенной </a:t>
            </a:r>
            <a:r>
              <a:rPr sz="2400" dirty="0">
                <a:latin typeface="Calibri"/>
                <a:cs typeface="Calibri"/>
              </a:rPr>
              <a:t> по</a:t>
            </a:r>
            <a:r>
              <a:rPr sz="2400" spc="-25" dirty="0">
                <a:latin typeface="Calibri"/>
                <a:cs typeface="Calibri"/>
              </a:rPr>
              <a:t>б</a:t>
            </a:r>
            <a:r>
              <a:rPr sz="2400" dirty="0">
                <a:latin typeface="Calibri"/>
                <a:cs typeface="Calibri"/>
              </a:rPr>
              <a:t>уж</a:t>
            </a:r>
            <a:r>
              <a:rPr sz="2400" spc="-25" dirty="0">
                <a:latin typeface="Calibri"/>
                <a:cs typeface="Calibri"/>
              </a:rPr>
              <a:t>д</a:t>
            </a:r>
            <a:r>
              <a:rPr sz="2400" dirty="0">
                <a:latin typeface="Calibri"/>
                <a:cs typeface="Calibri"/>
              </a:rPr>
              <a:t>ение		к	п</a:t>
            </a:r>
            <a:r>
              <a:rPr sz="2400" spc="-15" dirty="0">
                <a:latin typeface="Calibri"/>
                <a:cs typeface="Calibri"/>
              </a:rPr>
              <a:t>р</a:t>
            </a:r>
            <a:r>
              <a:rPr sz="2400" dirty="0">
                <a:latin typeface="Calibri"/>
                <a:cs typeface="Calibri"/>
              </a:rPr>
              <a:t>оч</a:t>
            </a:r>
            <a:r>
              <a:rPr sz="2400" spc="-10" dirty="0">
                <a:latin typeface="Calibri"/>
                <a:cs typeface="Calibri"/>
              </a:rPr>
              <a:t>н</a:t>
            </a:r>
            <a:r>
              <a:rPr sz="2400" dirty="0">
                <a:latin typeface="Calibri"/>
                <a:cs typeface="Calibri"/>
              </a:rPr>
              <a:t>о</a:t>
            </a:r>
            <a:r>
              <a:rPr sz="2400" spc="-20" dirty="0">
                <a:latin typeface="Calibri"/>
                <a:cs typeface="Calibri"/>
              </a:rPr>
              <a:t>м</a:t>
            </a:r>
            <a:r>
              <a:rPr sz="2400" dirty="0">
                <a:latin typeface="Calibri"/>
                <a:cs typeface="Calibri"/>
              </a:rPr>
              <a:t>у	у</a:t>
            </a:r>
            <a:r>
              <a:rPr sz="2400" spc="-15" dirty="0">
                <a:latin typeface="Calibri"/>
                <a:cs typeface="Calibri"/>
              </a:rPr>
              <a:t>с</a:t>
            </a:r>
            <a:r>
              <a:rPr sz="2400" dirty="0">
                <a:latin typeface="Calibri"/>
                <a:cs typeface="Calibri"/>
              </a:rPr>
              <a:t>в</a:t>
            </a:r>
            <a:r>
              <a:rPr sz="2400" spc="5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ению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63333" y="3822954"/>
            <a:ext cx="1523365" cy="72072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indent="30480">
              <a:lnSpc>
                <a:spcPts val="2590"/>
              </a:lnSpc>
              <a:spcBef>
                <a:spcPts val="425"/>
              </a:spcBef>
            </a:pPr>
            <a:r>
              <a:rPr sz="2400" dirty="0">
                <a:latin typeface="Calibri"/>
                <a:cs typeface="Calibri"/>
              </a:rPr>
              <a:t>сл</a:t>
            </a:r>
            <a:r>
              <a:rPr sz="2400" spc="-20" dirty="0">
                <a:latin typeface="Calibri"/>
                <a:cs typeface="Calibri"/>
              </a:rPr>
              <a:t>о</a:t>
            </a:r>
            <a:r>
              <a:rPr sz="2400" dirty="0">
                <a:latin typeface="Calibri"/>
                <a:cs typeface="Calibri"/>
              </a:rPr>
              <a:t>жнос</a:t>
            </a:r>
            <a:r>
              <a:rPr sz="2400" spc="5" dirty="0">
                <a:latin typeface="Calibri"/>
                <a:cs typeface="Calibri"/>
              </a:rPr>
              <a:t>т</a:t>
            </a:r>
            <a:r>
              <a:rPr sz="2400" dirty="0">
                <a:latin typeface="Calibri"/>
                <a:cs typeface="Calibri"/>
              </a:rPr>
              <a:t>и,  и</a:t>
            </a:r>
            <a:r>
              <a:rPr sz="2400" spc="-10" dirty="0">
                <a:latin typeface="Calibri"/>
                <a:cs typeface="Calibri"/>
              </a:rPr>
              <a:t>зу</a:t>
            </a:r>
            <a:r>
              <a:rPr sz="2400" dirty="0">
                <a:latin typeface="Calibri"/>
                <a:cs typeface="Calibri"/>
              </a:rPr>
              <a:t>ч</a:t>
            </a:r>
            <a:r>
              <a:rPr sz="2400" spc="5" dirty="0">
                <a:latin typeface="Calibri"/>
                <a:cs typeface="Calibri"/>
              </a:rPr>
              <a:t>а</a:t>
            </a:r>
            <a:r>
              <a:rPr sz="2400" spc="-20" dirty="0">
                <a:latin typeface="Calibri"/>
                <a:cs typeface="Calibri"/>
              </a:rPr>
              <a:t>е</a:t>
            </a:r>
            <a:r>
              <a:rPr sz="2400" spc="5" dirty="0">
                <a:latin typeface="Calibri"/>
                <a:cs typeface="Calibri"/>
              </a:rPr>
              <a:t>м</a:t>
            </a:r>
            <a:r>
              <a:rPr sz="2400" spc="-20" dirty="0">
                <a:latin typeface="Calibri"/>
                <a:cs typeface="Calibri"/>
              </a:rPr>
              <a:t>о</a:t>
            </a:r>
            <a:r>
              <a:rPr sz="2400" spc="-40" dirty="0">
                <a:latin typeface="Calibri"/>
                <a:cs typeface="Calibri"/>
              </a:rPr>
              <a:t>г</a:t>
            </a:r>
            <a:r>
              <a:rPr sz="2400" dirty="0">
                <a:latin typeface="Calibri"/>
                <a:cs typeface="Calibri"/>
              </a:rPr>
              <a:t>о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2477" y="4481576"/>
            <a:ext cx="7662545" cy="170878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385"/>
              </a:spcBef>
            </a:pPr>
            <a:r>
              <a:rPr sz="2400" dirty="0">
                <a:latin typeface="Calibri"/>
                <a:cs typeface="Calibri"/>
              </a:rPr>
              <a:t>материала, </a:t>
            </a:r>
            <a:r>
              <a:rPr sz="2400" spc="-20" dirty="0">
                <a:latin typeface="Calibri"/>
                <a:cs typeface="Calibri"/>
              </a:rPr>
              <a:t>углубленному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изучению предмета, </a:t>
            </a:r>
            <a:r>
              <a:rPr sz="2400" spc="-10" dirty="0">
                <a:latin typeface="Calibri"/>
                <a:cs typeface="Calibri"/>
              </a:rPr>
              <a:t>обучение </a:t>
            </a:r>
            <a:r>
              <a:rPr sz="2400" spc="-5" dirty="0">
                <a:latin typeface="Calibri"/>
                <a:cs typeface="Calibri"/>
              </a:rPr>
              <a:t> детей</a:t>
            </a:r>
            <a:r>
              <a:rPr sz="2400" spc="5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самооценке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результатов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своей</a:t>
            </a:r>
            <a:r>
              <a:rPr sz="2400" spc="5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работы, 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формирование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навыков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публичного</a:t>
            </a:r>
            <a:r>
              <a:rPr sz="2400" spc="-10" dirty="0">
                <a:latin typeface="Calibri"/>
                <a:cs typeface="Calibri"/>
              </a:rPr>
              <a:t> обсуждения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и 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отстаивания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своих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идей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и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результатов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выполнения 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различных </a:t>
            </a:r>
            <a:r>
              <a:rPr sz="2400" spc="-5" dirty="0">
                <a:latin typeface="Calibri"/>
                <a:cs typeface="Calibri"/>
              </a:rPr>
              <a:t>упражнений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повышенной сложности.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14313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ВНЕУРОЧНАЯ ДЕЯТЕЛЬНОСТЬ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785813" y="1571625"/>
          <a:ext cx="782955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718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5813"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012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НАПРАВЛЕНИЯ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ФОРМЫ</a:t>
                      </a: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</a:rPr>
                        <a:t> ОРГАНИЗАЦИИ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2886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Спортивно-оздоровительное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Духовно – нравственное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Социальное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Общеинтеллектуальное</a:t>
                      </a:r>
                      <a:endParaRPr lang="ru-RU" sz="20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Общекультурное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Ø"/>
                      </a:pPr>
                      <a:endParaRPr lang="ru-RU" sz="20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/>
                        <a:t>Экскурсии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/>
                        <a:t>Кружки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/>
                        <a:t>Секции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/>
                        <a:t>Круглые столы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/>
                        <a:t>Диспуты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/>
                        <a:t>Олимпиады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/>
                        <a:t>Соревнования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2000" b="1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571500" y="5500688"/>
            <a:ext cx="7467600" cy="1143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cap="sm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222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377237" cy="54752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3200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учебное заведение имеет собственные ресурсы для организации этой работы;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школе могут оказывать учреждения, предприятия, общественность, родители, заинтересованные в повышении качества образования подрастающего поколения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6442159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55632" cy="770384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0803301">
            <a:off x="385731" y="1875919"/>
            <a:ext cx="6768752" cy="1956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i="1" dirty="0" smtClean="0"/>
              <a:t>   «Нужно любить то, что делаешь, и тогда труд возвышается до творчества»</a:t>
            </a:r>
          </a:p>
          <a:p>
            <a:pPr marL="0" indent="0" algn="r">
              <a:buNone/>
            </a:pPr>
            <a:r>
              <a:rPr lang="ru-RU" sz="2800" b="1" i="1" dirty="0" smtClean="0"/>
              <a:t>Максим Горький</a:t>
            </a:r>
            <a:endParaRPr lang="ru-RU" sz="2800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84859" y="4125586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2096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6244" y="464896"/>
            <a:ext cx="6946265" cy="7283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600" spc="-95" dirty="0">
                <a:latin typeface="Cambria"/>
                <a:cs typeface="Cambria"/>
              </a:rPr>
              <a:t>В</a:t>
            </a:r>
            <a:r>
              <a:rPr sz="4600" spc="-100" dirty="0">
                <a:latin typeface="Cambria"/>
                <a:cs typeface="Cambria"/>
              </a:rPr>
              <a:t>ы</a:t>
            </a:r>
            <a:r>
              <a:rPr sz="4600" spc="-95" dirty="0">
                <a:latin typeface="Cambria"/>
                <a:cs typeface="Cambria"/>
              </a:rPr>
              <a:t>явле</a:t>
            </a:r>
            <a:r>
              <a:rPr sz="4600" spc="-90" dirty="0">
                <a:latin typeface="Cambria"/>
                <a:cs typeface="Cambria"/>
              </a:rPr>
              <a:t>н</a:t>
            </a:r>
            <a:r>
              <a:rPr sz="4600" spc="-95" dirty="0">
                <a:latin typeface="Cambria"/>
                <a:cs typeface="Cambria"/>
              </a:rPr>
              <a:t>и</a:t>
            </a:r>
            <a:r>
              <a:rPr sz="4600" spc="5" dirty="0">
                <a:latin typeface="Cambria"/>
                <a:cs typeface="Cambria"/>
              </a:rPr>
              <a:t>е</a:t>
            </a:r>
            <a:r>
              <a:rPr sz="4600" spc="-270" dirty="0">
                <a:latin typeface="Cambria"/>
                <a:cs typeface="Cambria"/>
              </a:rPr>
              <a:t> </a:t>
            </a:r>
            <a:r>
              <a:rPr sz="4600" spc="-100" dirty="0">
                <a:latin typeface="Cambria"/>
                <a:cs typeface="Cambria"/>
              </a:rPr>
              <a:t>с</a:t>
            </a:r>
            <a:r>
              <a:rPr sz="4600" spc="-105" dirty="0">
                <a:latin typeface="Cambria"/>
                <a:cs typeface="Cambria"/>
              </a:rPr>
              <a:t>п</a:t>
            </a:r>
            <a:r>
              <a:rPr sz="4600" spc="-100" dirty="0">
                <a:latin typeface="Cambria"/>
                <a:cs typeface="Cambria"/>
              </a:rPr>
              <a:t>о</a:t>
            </a:r>
            <a:r>
              <a:rPr sz="4600" spc="-125" dirty="0">
                <a:latin typeface="Cambria"/>
                <a:cs typeface="Cambria"/>
              </a:rPr>
              <a:t>с</a:t>
            </a:r>
            <a:r>
              <a:rPr sz="4600" spc="-100" dirty="0">
                <a:latin typeface="Cambria"/>
                <a:cs typeface="Cambria"/>
              </a:rPr>
              <a:t>о</a:t>
            </a:r>
            <a:r>
              <a:rPr sz="4600" spc="-90" dirty="0">
                <a:latin typeface="Cambria"/>
                <a:cs typeface="Cambria"/>
              </a:rPr>
              <a:t>бн</a:t>
            </a:r>
            <a:r>
              <a:rPr sz="4600" spc="-100" dirty="0">
                <a:latin typeface="Cambria"/>
                <a:cs typeface="Cambria"/>
              </a:rPr>
              <a:t>ос</a:t>
            </a:r>
            <a:r>
              <a:rPr sz="4600" spc="-190" dirty="0">
                <a:latin typeface="Cambria"/>
                <a:cs typeface="Cambria"/>
              </a:rPr>
              <a:t>т</a:t>
            </a:r>
            <a:r>
              <a:rPr sz="4600" spc="-95" dirty="0">
                <a:latin typeface="Cambria"/>
                <a:cs typeface="Cambria"/>
              </a:rPr>
              <a:t>е</a:t>
            </a:r>
            <a:r>
              <a:rPr sz="4600" spc="5" dirty="0">
                <a:latin typeface="Cambria"/>
                <a:cs typeface="Cambria"/>
              </a:rPr>
              <a:t>й</a:t>
            </a:r>
            <a:endParaRPr sz="46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2068" y="1549603"/>
            <a:ext cx="6757670" cy="2306955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304800" indent="-292735">
              <a:lnSpc>
                <a:spcPct val="100000"/>
              </a:lnSpc>
              <a:spcBef>
                <a:spcPts val="630"/>
              </a:spcBef>
              <a:buClr>
                <a:srgbClr val="97C622"/>
              </a:buClr>
              <a:buFont typeface="Arial MT"/>
              <a:buChar char="•"/>
              <a:tabLst>
                <a:tab pos="304800" algn="l"/>
                <a:tab pos="305435" algn="l"/>
              </a:tabLst>
            </a:pPr>
            <a:r>
              <a:rPr sz="2200" spc="-5" dirty="0">
                <a:latin typeface="Calibri"/>
                <a:cs typeface="Calibri"/>
              </a:rPr>
              <a:t>педагогическое</a:t>
            </a:r>
            <a:r>
              <a:rPr sz="2200" spc="-65" dirty="0">
                <a:latin typeface="Calibri"/>
                <a:cs typeface="Calibri"/>
              </a:rPr>
              <a:t> </a:t>
            </a:r>
            <a:r>
              <a:rPr sz="2200" spc="-15" dirty="0">
                <a:latin typeface="Calibri"/>
                <a:cs typeface="Calibri"/>
              </a:rPr>
              <a:t>наблюдение,</a:t>
            </a:r>
            <a:endParaRPr sz="22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30"/>
              </a:spcBef>
              <a:buClr>
                <a:srgbClr val="97C622"/>
              </a:buClr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spc="-5" dirty="0">
                <a:latin typeface="Calibri"/>
                <a:cs typeface="Calibri"/>
              </a:rPr>
              <a:t>создание</a:t>
            </a:r>
            <a:r>
              <a:rPr sz="2200" spc="-2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свободной</a:t>
            </a:r>
            <a:r>
              <a:rPr sz="2200" spc="-5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атмосферы,</a:t>
            </a:r>
            <a:r>
              <a:rPr sz="2200" spc="-35" dirty="0">
                <a:latin typeface="Calibri"/>
                <a:cs typeface="Calibri"/>
              </a:rPr>
              <a:t> </a:t>
            </a:r>
            <a:r>
              <a:rPr sz="2200" spc="-40" dirty="0">
                <a:latin typeface="Calibri"/>
                <a:cs typeface="Calibri"/>
              </a:rPr>
              <a:t>где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ребёнок</a:t>
            </a:r>
            <a:r>
              <a:rPr sz="2200" spc="-10" dirty="0">
                <a:latin typeface="Calibri"/>
                <a:cs typeface="Calibri"/>
              </a:rPr>
              <a:t> может</a:t>
            </a:r>
            <a:endParaRPr sz="2200">
              <a:latin typeface="Calibri"/>
              <a:cs typeface="Calibri"/>
            </a:endParaRPr>
          </a:p>
          <a:p>
            <a:pPr marL="240665" marR="5080">
              <a:lnSpc>
                <a:spcPct val="100000"/>
              </a:lnSpc>
            </a:pPr>
            <a:r>
              <a:rPr sz="2200" dirty="0">
                <a:latin typeface="Calibri"/>
                <a:cs typeface="Calibri"/>
              </a:rPr>
              <a:t>показать</a:t>
            </a:r>
            <a:r>
              <a:rPr sz="2200" spc="-60" dirty="0">
                <a:latin typeface="Calibri"/>
                <a:cs typeface="Calibri"/>
              </a:rPr>
              <a:t> </a:t>
            </a:r>
            <a:r>
              <a:rPr sz="2200" spc="5" dirty="0">
                <a:latin typeface="Calibri"/>
                <a:cs typeface="Calibri"/>
              </a:rPr>
              <a:t>свои</a:t>
            </a:r>
            <a:r>
              <a:rPr sz="2200" spc="-2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творческие</a:t>
            </a:r>
            <a:r>
              <a:rPr sz="2200" spc="-4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способности</a:t>
            </a:r>
            <a:r>
              <a:rPr sz="2200" spc="-5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в</a:t>
            </a:r>
            <a:r>
              <a:rPr sz="2200" spc="2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разных </a:t>
            </a:r>
            <a:r>
              <a:rPr sz="2200" dirty="0">
                <a:latin typeface="Calibri"/>
                <a:cs typeface="Calibri"/>
              </a:rPr>
              <a:t>видах </a:t>
            </a:r>
            <a:r>
              <a:rPr sz="2200" spc="-48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творческой</a:t>
            </a:r>
            <a:r>
              <a:rPr sz="2200" spc="-9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деятельности,</a:t>
            </a:r>
            <a:endParaRPr sz="22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30"/>
              </a:spcBef>
              <a:buClr>
                <a:srgbClr val="97C622"/>
              </a:buClr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spc="-5" dirty="0">
                <a:latin typeface="Calibri"/>
                <a:cs typeface="Calibri"/>
              </a:rPr>
              <a:t>психолого-педагогические</a:t>
            </a:r>
            <a:r>
              <a:rPr sz="2200" spc="-6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диагностики,</a:t>
            </a:r>
            <a:endParaRPr sz="2200">
              <a:latin typeface="Calibri"/>
              <a:cs typeface="Calibri"/>
            </a:endParaRPr>
          </a:p>
          <a:p>
            <a:pPr marL="304800" indent="-292735">
              <a:lnSpc>
                <a:spcPct val="100000"/>
              </a:lnSpc>
              <a:spcBef>
                <a:spcPts val="530"/>
              </a:spcBef>
              <a:buClr>
                <a:srgbClr val="97C622"/>
              </a:buClr>
              <a:buFont typeface="Arial MT"/>
              <a:buChar char="•"/>
              <a:tabLst>
                <a:tab pos="304800" algn="l"/>
                <a:tab pos="305435" algn="l"/>
              </a:tabLst>
            </a:pPr>
            <a:r>
              <a:rPr sz="2200" spc="-5" dirty="0">
                <a:latin typeface="Calibri"/>
                <a:cs typeface="Calibri"/>
              </a:rPr>
              <a:t>олимпиады,</a:t>
            </a:r>
            <a:r>
              <a:rPr sz="2200" spc="-6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конкурсы,</a:t>
            </a:r>
            <a:r>
              <a:rPr sz="2200" spc="-8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викторины.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71041" y="437514"/>
            <a:ext cx="5624830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000" spc="-204" dirty="0">
                <a:latin typeface="Cambria"/>
                <a:cs typeface="Cambria"/>
              </a:rPr>
              <a:t>Р</a:t>
            </a:r>
            <a:r>
              <a:rPr sz="4000" spc="-105" dirty="0">
                <a:latin typeface="Cambria"/>
                <a:cs typeface="Cambria"/>
              </a:rPr>
              <a:t>а</a:t>
            </a:r>
            <a:r>
              <a:rPr sz="4000" spc="-100" dirty="0">
                <a:latin typeface="Cambria"/>
                <a:cs typeface="Cambria"/>
              </a:rPr>
              <a:t>з</a:t>
            </a:r>
            <a:r>
              <a:rPr sz="4000" spc="-95" dirty="0">
                <a:latin typeface="Cambria"/>
                <a:cs typeface="Cambria"/>
              </a:rPr>
              <a:t>в</a:t>
            </a:r>
            <a:r>
              <a:rPr sz="4000" spc="-100" dirty="0">
                <a:latin typeface="Cambria"/>
                <a:cs typeface="Cambria"/>
              </a:rPr>
              <a:t>ити</a:t>
            </a:r>
            <a:r>
              <a:rPr sz="4000" dirty="0">
                <a:latin typeface="Cambria"/>
                <a:cs typeface="Cambria"/>
              </a:rPr>
              <a:t>е</a:t>
            </a:r>
            <a:r>
              <a:rPr sz="4000" spc="-250" dirty="0">
                <a:latin typeface="Cambria"/>
                <a:cs typeface="Cambria"/>
              </a:rPr>
              <a:t> </a:t>
            </a:r>
            <a:r>
              <a:rPr sz="4000" spc="-105" dirty="0">
                <a:latin typeface="Cambria"/>
                <a:cs typeface="Cambria"/>
              </a:rPr>
              <a:t>сп</a:t>
            </a:r>
            <a:r>
              <a:rPr sz="4000" spc="-100" dirty="0">
                <a:latin typeface="Cambria"/>
                <a:cs typeface="Cambria"/>
              </a:rPr>
              <a:t>о</a:t>
            </a:r>
            <a:r>
              <a:rPr sz="4000" spc="-130" dirty="0">
                <a:latin typeface="Cambria"/>
                <a:cs typeface="Cambria"/>
              </a:rPr>
              <a:t>с</a:t>
            </a:r>
            <a:r>
              <a:rPr sz="4000" spc="-100" dirty="0">
                <a:latin typeface="Cambria"/>
                <a:cs typeface="Cambria"/>
              </a:rPr>
              <a:t>о</a:t>
            </a:r>
            <a:r>
              <a:rPr sz="4000" spc="-90" dirty="0">
                <a:latin typeface="Cambria"/>
                <a:cs typeface="Cambria"/>
              </a:rPr>
              <a:t>б</a:t>
            </a:r>
            <a:r>
              <a:rPr sz="4000" spc="-100" dirty="0">
                <a:latin typeface="Cambria"/>
                <a:cs typeface="Cambria"/>
              </a:rPr>
              <a:t>но</a:t>
            </a:r>
            <a:r>
              <a:rPr sz="4000" spc="-105" dirty="0">
                <a:latin typeface="Cambria"/>
                <a:cs typeface="Cambria"/>
              </a:rPr>
              <a:t>с</a:t>
            </a:r>
            <a:r>
              <a:rPr sz="4000" spc="-170" dirty="0">
                <a:latin typeface="Cambria"/>
                <a:cs typeface="Cambria"/>
              </a:rPr>
              <a:t>т</a:t>
            </a:r>
            <a:r>
              <a:rPr sz="4000" spc="-90" dirty="0">
                <a:latin typeface="Cambria"/>
                <a:cs typeface="Cambria"/>
              </a:rPr>
              <a:t>е</a:t>
            </a:r>
            <a:r>
              <a:rPr sz="4000" spc="-100" dirty="0">
                <a:latin typeface="Cambria"/>
                <a:cs typeface="Cambria"/>
              </a:rPr>
              <a:t>й</a:t>
            </a:r>
            <a:r>
              <a:rPr sz="4000" dirty="0">
                <a:latin typeface="Cambria"/>
                <a:cs typeface="Cambria"/>
              </a:rPr>
              <a:t>:</a:t>
            </a:r>
            <a:endParaRPr sz="40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2068" y="1139774"/>
            <a:ext cx="7352665" cy="40525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10"/>
              </a:spcBef>
              <a:buClr>
                <a:srgbClr val="97C622"/>
              </a:buClr>
              <a:buFont typeface="Arial MT"/>
              <a:buChar char="•"/>
              <a:tabLst>
                <a:tab pos="240665" algn="l"/>
                <a:tab pos="241300" algn="l"/>
                <a:tab pos="2006600" algn="l"/>
                <a:tab pos="4225925" algn="l"/>
                <a:tab pos="6525259" algn="l"/>
              </a:tabLst>
            </a:pPr>
            <a:r>
              <a:rPr sz="2200" dirty="0">
                <a:latin typeface="Calibri"/>
                <a:cs typeface="Calibri"/>
              </a:rPr>
              <a:t>с</a:t>
            </a:r>
            <a:r>
              <a:rPr sz="2200" spc="10" dirty="0">
                <a:latin typeface="Calibri"/>
                <a:cs typeface="Calibri"/>
              </a:rPr>
              <a:t>о</a:t>
            </a:r>
            <a:r>
              <a:rPr sz="2200" spc="-25" dirty="0">
                <a:latin typeface="Calibri"/>
                <a:cs typeface="Calibri"/>
              </a:rPr>
              <a:t>з</a:t>
            </a:r>
            <a:r>
              <a:rPr sz="2200" spc="-5" dirty="0">
                <a:latin typeface="Calibri"/>
                <a:cs typeface="Calibri"/>
              </a:rPr>
              <a:t>д</a:t>
            </a:r>
            <a:r>
              <a:rPr sz="2200" spc="5" dirty="0">
                <a:latin typeface="Calibri"/>
                <a:cs typeface="Calibri"/>
              </a:rPr>
              <a:t>а</a:t>
            </a:r>
            <a:r>
              <a:rPr sz="2200" spc="-30" dirty="0">
                <a:latin typeface="Calibri"/>
                <a:cs typeface="Calibri"/>
              </a:rPr>
              <a:t>н</a:t>
            </a:r>
            <a:r>
              <a:rPr sz="2200" spc="5" dirty="0">
                <a:latin typeface="Calibri"/>
                <a:cs typeface="Calibri"/>
              </a:rPr>
              <a:t>ие</a:t>
            </a:r>
            <a:r>
              <a:rPr sz="2200" dirty="0">
                <a:latin typeface="Calibri"/>
                <a:cs typeface="Calibri"/>
              </a:rPr>
              <a:t>	</a:t>
            </a:r>
            <a:r>
              <a:rPr sz="2200" spc="5" dirty="0">
                <a:latin typeface="Calibri"/>
                <a:cs typeface="Calibri"/>
              </a:rPr>
              <a:t>спе</a:t>
            </a:r>
            <a:r>
              <a:rPr sz="2200" spc="-15" dirty="0">
                <a:latin typeface="Calibri"/>
                <a:cs typeface="Calibri"/>
              </a:rPr>
              <a:t>ц</a:t>
            </a:r>
            <a:r>
              <a:rPr sz="2200" spc="5" dirty="0">
                <a:latin typeface="Calibri"/>
                <a:cs typeface="Calibri"/>
              </a:rPr>
              <a:t>иаль</a:t>
            </a:r>
            <a:r>
              <a:rPr sz="2200" spc="-30" dirty="0">
                <a:latin typeface="Calibri"/>
                <a:cs typeface="Calibri"/>
              </a:rPr>
              <a:t>н</a:t>
            </a:r>
            <a:r>
              <a:rPr sz="2200" spc="10" dirty="0">
                <a:latin typeface="Calibri"/>
                <a:cs typeface="Calibri"/>
              </a:rPr>
              <a:t>о</a:t>
            </a:r>
            <a:r>
              <a:rPr sz="2200" spc="5" dirty="0">
                <a:latin typeface="Calibri"/>
                <a:cs typeface="Calibri"/>
              </a:rPr>
              <a:t>й</a:t>
            </a:r>
            <a:r>
              <a:rPr sz="2200" dirty="0">
                <a:latin typeface="Calibri"/>
                <a:cs typeface="Calibri"/>
              </a:rPr>
              <a:t>	</a:t>
            </a:r>
            <a:r>
              <a:rPr sz="2200" spc="-5" dirty="0">
                <a:latin typeface="Calibri"/>
                <a:cs typeface="Calibri"/>
              </a:rPr>
              <a:t>р</a:t>
            </a:r>
            <a:r>
              <a:rPr sz="2200" spc="-25" dirty="0">
                <a:latin typeface="Calibri"/>
                <a:cs typeface="Calibri"/>
              </a:rPr>
              <a:t>а</a:t>
            </a:r>
            <a:r>
              <a:rPr sz="2200" dirty="0">
                <a:latin typeface="Calibri"/>
                <a:cs typeface="Calibri"/>
              </a:rPr>
              <a:t>з</a:t>
            </a:r>
            <a:r>
              <a:rPr sz="2200" spc="-25" dirty="0">
                <a:latin typeface="Calibri"/>
                <a:cs typeface="Calibri"/>
              </a:rPr>
              <a:t>в</a:t>
            </a:r>
            <a:r>
              <a:rPr sz="2200" spc="5" dirty="0">
                <a:latin typeface="Calibri"/>
                <a:cs typeface="Calibri"/>
              </a:rPr>
              <a:t>ива</a:t>
            </a:r>
            <a:r>
              <a:rPr sz="2200" spc="-10" dirty="0">
                <a:latin typeface="Calibri"/>
                <a:cs typeface="Calibri"/>
              </a:rPr>
              <a:t>ю</a:t>
            </a:r>
            <a:r>
              <a:rPr sz="2200" spc="-20" dirty="0">
                <a:latin typeface="Calibri"/>
                <a:cs typeface="Calibri"/>
              </a:rPr>
              <a:t>щ</a:t>
            </a:r>
            <a:r>
              <a:rPr sz="2200" spc="-15" dirty="0">
                <a:latin typeface="Calibri"/>
                <a:cs typeface="Calibri"/>
              </a:rPr>
              <a:t>е</a:t>
            </a:r>
            <a:r>
              <a:rPr sz="2200" spc="5" dirty="0">
                <a:latin typeface="Calibri"/>
                <a:cs typeface="Calibri"/>
              </a:rPr>
              <a:t>й</a:t>
            </a:r>
            <a:r>
              <a:rPr sz="2200" dirty="0">
                <a:latin typeface="Calibri"/>
                <a:cs typeface="Calibri"/>
              </a:rPr>
              <a:t>	с</a:t>
            </a:r>
            <a:r>
              <a:rPr sz="2200" spc="-5" dirty="0">
                <a:latin typeface="Calibri"/>
                <a:cs typeface="Calibri"/>
              </a:rPr>
              <a:t>р</a:t>
            </a:r>
            <a:r>
              <a:rPr sz="2200" spc="-15" dirty="0">
                <a:latin typeface="Calibri"/>
                <a:cs typeface="Calibri"/>
              </a:rPr>
              <a:t>е</a:t>
            </a:r>
            <a:r>
              <a:rPr sz="2200" spc="-5" dirty="0">
                <a:latin typeface="Calibri"/>
                <a:cs typeface="Calibri"/>
              </a:rPr>
              <a:t>ды</a:t>
            </a:r>
            <a:r>
              <a:rPr sz="2200" dirty="0">
                <a:latin typeface="Calibri"/>
                <a:cs typeface="Calibri"/>
              </a:rPr>
              <a:t>,</a:t>
            </a:r>
            <a:endParaRPr sz="2200">
              <a:latin typeface="Calibri"/>
              <a:cs typeface="Calibri"/>
            </a:endParaRPr>
          </a:p>
          <a:p>
            <a:pPr marL="240665">
              <a:lnSpc>
                <a:spcPct val="100000"/>
              </a:lnSpc>
            </a:pPr>
            <a:r>
              <a:rPr sz="2200" dirty="0">
                <a:latin typeface="Calibri"/>
                <a:cs typeface="Calibri"/>
              </a:rPr>
              <a:t>способствующей</a:t>
            </a:r>
            <a:r>
              <a:rPr sz="2200" spc="-6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выявлению</a:t>
            </a:r>
            <a:r>
              <a:rPr sz="2200" spc="-5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способных</a:t>
            </a:r>
            <a:r>
              <a:rPr sz="2200" spc="-50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детей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и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развитию</a:t>
            </a:r>
            <a:endParaRPr sz="22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30"/>
              </a:spcBef>
              <a:buClr>
                <a:srgbClr val="97C622"/>
              </a:buClr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spc="5" dirty="0">
                <a:latin typeface="Calibri"/>
                <a:cs typeface="Calibri"/>
              </a:rPr>
              <a:t>их</a:t>
            </a:r>
            <a:r>
              <a:rPr sz="2200" spc="-2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творческого</a:t>
            </a:r>
            <a:r>
              <a:rPr sz="2200" spc="-95" dirty="0">
                <a:latin typeface="Calibri"/>
                <a:cs typeface="Calibri"/>
              </a:rPr>
              <a:t> </a:t>
            </a:r>
            <a:r>
              <a:rPr sz="2200" spc="5" dirty="0">
                <a:latin typeface="Calibri"/>
                <a:cs typeface="Calibri"/>
              </a:rPr>
              <a:t>и</a:t>
            </a:r>
            <a:r>
              <a:rPr sz="2200" spc="-2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интеллектуального</a:t>
            </a:r>
            <a:r>
              <a:rPr sz="2200" spc="-9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потенциала;</a:t>
            </a:r>
            <a:endParaRPr sz="2200">
              <a:latin typeface="Calibri"/>
              <a:cs typeface="Calibri"/>
            </a:endParaRPr>
          </a:p>
          <a:p>
            <a:pPr marL="240665" marR="8890" indent="-228600">
              <a:lnSpc>
                <a:spcPct val="100000"/>
              </a:lnSpc>
              <a:spcBef>
                <a:spcPts val="530"/>
              </a:spcBef>
              <a:buClr>
                <a:srgbClr val="97C622"/>
              </a:buClr>
              <a:buFont typeface="Arial MT"/>
              <a:buChar char="•"/>
              <a:tabLst>
                <a:tab pos="304800" algn="l"/>
                <a:tab pos="305435" algn="l"/>
                <a:tab pos="1628139" algn="l"/>
                <a:tab pos="3128645" algn="l"/>
                <a:tab pos="5643880" algn="l"/>
                <a:tab pos="7195820" algn="l"/>
              </a:tabLst>
            </a:pPr>
            <a:r>
              <a:rPr dirty="0"/>
              <a:t>	</a:t>
            </a:r>
            <a:r>
              <a:rPr sz="2200" dirty="0">
                <a:latin typeface="Calibri"/>
                <a:cs typeface="Calibri"/>
              </a:rPr>
              <a:t>с</a:t>
            </a:r>
            <a:r>
              <a:rPr sz="2200" spc="10" dirty="0">
                <a:latin typeface="Calibri"/>
                <a:cs typeface="Calibri"/>
              </a:rPr>
              <a:t>о</a:t>
            </a:r>
            <a:r>
              <a:rPr sz="2200" spc="-25" dirty="0">
                <a:latin typeface="Calibri"/>
                <a:cs typeface="Calibri"/>
              </a:rPr>
              <a:t>з</a:t>
            </a:r>
            <a:r>
              <a:rPr sz="2200" spc="-35" dirty="0">
                <a:latin typeface="Calibri"/>
                <a:cs typeface="Calibri"/>
              </a:rPr>
              <a:t>д</a:t>
            </a:r>
            <a:r>
              <a:rPr sz="2200" dirty="0">
                <a:latin typeface="Calibri"/>
                <a:cs typeface="Calibri"/>
              </a:rPr>
              <a:t>а</a:t>
            </a:r>
            <a:r>
              <a:rPr sz="2200" spc="-10" dirty="0">
                <a:latin typeface="Calibri"/>
                <a:cs typeface="Calibri"/>
              </a:rPr>
              <a:t>н</a:t>
            </a:r>
            <a:r>
              <a:rPr sz="2200" dirty="0">
                <a:latin typeface="Calibri"/>
                <a:cs typeface="Calibri"/>
              </a:rPr>
              <a:t>ие	сп</a:t>
            </a:r>
            <a:r>
              <a:rPr sz="2200" spc="-10" dirty="0">
                <a:latin typeface="Calibri"/>
                <a:cs typeface="Calibri"/>
              </a:rPr>
              <a:t>о</a:t>
            </a:r>
            <a:r>
              <a:rPr sz="2200" spc="-20" dirty="0">
                <a:latin typeface="Calibri"/>
                <a:cs typeface="Calibri"/>
              </a:rPr>
              <a:t>к</a:t>
            </a:r>
            <a:r>
              <a:rPr sz="2200" spc="-15" dirty="0">
                <a:latin typeface="Calibri"/>
                <a:cs typeface="Calibri"/>
              </a:rPr>
              <a:t>о</a:t>
            </a:r>
            <a:r>
              <a:rPr sz="2200" dirty="0">
                <a:latin typeface="Calibri"/>
                <a:cs typeface="Calibri"/>
              </a:rPr>
              <a:t>й</a:t>
            </a:r>
            <a:r>
              <a:rPr sz="2200" spc="-25" dirty="0">
                <a:latin typeface="Calibri"/>
                <a:cs typeface="Calibri"/>
              </a:rPr>
              <a:t>н</a:t>
            </a:r>
            <a:r>
              <a:rPr sz="2200" spc="10" dirty="0">
                <a:latin typeface="Calibri"/>
                <a:cs typeface="Calibri"/>
              </a:rPr>
              <a:t>о</a:t>
            </a:r>
            <a:r>
              <a:rPr sz="2200" dirty="0">
                <a:latin typeface="Calibri"/>
                <a:cs typeface="Calibri"/>
              </a:rPr>
              <a:t>й	</a:t>
            </a:r>
            <a:r>
              <a:rPr sz="2200" spc="-60" dirty="0">
                <a:latin typeface="Calibri"/>
                <a:cs typeface="Calibri"/>
              </a:rPr>
              <a:t>д</a:t>
            </a:r>
            <a:r>
              <a:rPr sz="2200" spc="10" dirty="0">
                <a:latin typeface="Calibri"/>
                <a:cs typeface="Calibri"/>
              </a:rPr>
              <a:t>о</a:t>
            </a:r>
            <a:r>
              <a:rPr sz="2200" dirty="0">
                <a:latin typeface="Calibri"/>
                <a:cs typeface="Calibri"/>
              </a:rPr>
              <a:t>б</a:t>
            </a:r>
            <a:r>
              <a:rPr sz="2200" spc="-10" dirty="0">
                <a:latin typeface="Calibri"/>
                <a:cs typeface="Calibri"/>
              </a:rPr>
              <a:t>р</a:t>
            </a:r>
            <a:r>
              <a:rPr sz="2200" spc="-15" dirty="0">
                <a:latin typeface="Calibri"/>
                <a:cs typeface="Calibri"/>
              </a:rPr>
              <a:t>о</a:t>
            </a:r>
            <a:r>
              <a:rPr sz="2200" spc="-30" dirty="0">
                <a:latin typeface="Calibri"/>
                <a:cs typeface="Calibri"/>
              </a:rPr>
              <a:t>ж</a:t>
            </a:r>
            <a:r>
              <a:rPr sz="2200" spc="-45" dirty="0">
                <a:latin typeface="Calibri"/>
                <a:cs typeface="Calibri"/>
              </a:rPr>
              <a:t>е</a:t>
            </a:r>
            <a:r>
              <a:rPr sz="2200" spc="-5" dirty="0">
                <a:latin typeface="Calibri"/>
                <a:cs typeface="Calibri"/>
              </a:rPr>
              <a:t>л</a:t>
            </a:r>
            <a:r>
              <a:rPr sz="2200" spc="-25" dirty="0">
                <a:latin typeface="Calibri"/>
                <a:cs typeface="Calibri"/>
              </a:rPr>
              <a:t>а</a:t>
            </a:r>
            <a:r>
              <a:rPr sz="2200" spc="-20" dirty="0">
                <a:latin typeface="Calibri"/>
                <a:cs typeface="Calibri"/>
              </a:rPr>
              <a:t>т</a:t>
            </a:r>
            <a:r>
              <a:rPr sz="2200" spc="-45" dirty="0">
                <a:latin typeface="Calibri"/>
                <a:cs typeface="Calibri"/>
              </a:rPr>
              <a:t>е</a:t>
            </a:r>
            <a:r>
              <a:rPr sz="2200" spc="-5" dirty="0">
                <a:latin typeface="Calibri"/>
                <a:cs typeface="Calibri"/>
              </a:rPr>
              <a:t>ль</a:t>
            </a:r>
            <a:r>
              <a:rPr sz="2200" spc="-10" dirty="0">
                <a:latin typeface="Calibri"/>
                <a:cs typeface="Calibri"/>
              </a:rPr>
              <a:t>н</a:t>
            </a:r>
            <a:r>
              <a:rPr sz="2200" spc="-15" dirty="0">
                <a:latin typeface="Calibri"/>
                <a:cs typeface="Calibri"/>
              </a:rPr>
              <a:t>о</a:t>
            </a:r>
            <a:r>
              <a:rPr sz="2200" dirty="0">
                <a:latin typeface="Calibri"/>
                <a:cs typeface="Calibri"/>
              </a:rPr>
              <a:t>й	а</a:t>
            </a:r>
            <a:r>
              <a:rPr sz="2200" spc="-20" dirty="0">
                <a:latin typeface="Calibri"/>
                <a:cs typeface="Calibri"/>
              </a:rPr>
              <a:t>т</a:t>
            </a:r>
            <a:r>
              <a:rPr sz="2200" spc="-25" dirty="0">
                <a:latin typeface="Calibri"/>
                <a:cs typeface="Calibri"/>
              </a:rPr>
              <a:t>м</a:t>
            </a:r>
            <a:r>
              <a:rPr sz="2200" spc="10" dirty="0">
                <a:latin typeface="Calibri"/>
                <a:cs typeface="Calibri"/>
              </a:rPr>
              <a:t>о</a:t>
            </a:r>
            <a:r>
              <a:rPr sz="2200" spc="-25" dirty="0">
                <a:latin typeface="Calibri"/>
                <a:cs typeface="Calibri"/>
              </a:rPr>
              <a:t>с</a:t>
            </a:r>
            <a:r>
              <a:rPr sz="2200" spc="-5" dirty="0">
                <a:latin typeface="Calibri"/>
                <a:cs typeface="Calibri"/>
              </a:rPr>
              <a:t>ф</a:t>
            </a:r>
            <a:r>
              <a:rPr sz="2200" dirty="0">
                <a:latin typeface="Calibri"/>
                <a:cs typeface="Calibri"/>
              </a:rPr>
              <a:t>еры	–  </a:t>
            </a:r>
            <a:r>
              <a:rPr sz="2200" spc="5" dirty="0">
                <a:latin typeface="Calibri"/>
                <a:cs typeface="Calibri"/>
              </a:rPr>
              <a:t>ситуации</a:t>
            </a:r>
            <a:r>
              <a:rPr sz="2200" spc="-7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успеха;</a:t>
            </a:r>
            <a:endParaRPr sz="2200">
              <a:latin typeface="Calibri"/>
              <a:cs typeface="Calibri"/>
            </a:endParaRPr>
          </a:p>
          <a:p>
            <a:pPr marL="304800" indent="-292735">
              <a:lnSpc>
                <a:spcPct val="100000"/>
              </a:lnSpc>
              <a:spcBef>
                <a:spcPts val="530"/>
              </a:spcBef>
              <a:buClr>
                <a:srgbClr val="97C622"/>
              </a:buClr>
              <a:buFont typeface="Arial MT"/>
              <a:buChar char="•"/>
              <a:tabLst>
                <a:tab pos="304800" algn="l"/>
                <a:tab pos="305435" algn="l"/>
                <a:tab pos="1988185" algn="l"/>
                <a:tab pos="4158615" algn="l"/>
                <a:tab pos="5345430" algn="l"/>
                <a:tab pos="5677535" algn="l"/>
                <a:tab pos="6906259" algn="l"/>
              </a:tabLst>
            </a:pPr>
            <a:r>
              <a:rPr sz="2200" dirty="0">
                <a:latin typeface="Calibri"/>
                <a:cs typeface="Calibri"/>
              </a:rPr>
              <a:t>применение	</a:t>
            </a:r>
            <a:r>
              <a:rPr sz="2200" spc="-5" dirty="0">
                <a:latin typeface="Calibri"/>
                <a:cs typeface="Calibri"/>
              </a:rPr>
              <a:t>разноообразных	</a:t>
            </a:r>
            <a:r>
              <a:rPr sz="2200" spc="-20" dirty="0">
                <a:latin typeface="Calibri"/>
                <a:cs typeface="Calibri"/>
              </a:rPr>
              <a:t>методов	</a:t>
            </a:r>
            <a:r>
              <a:rPr sz="2200" spc="5" dirty="0">
                <a:latin typeface="Calibri"/>
                <a:cs typeface="Calibri"/>
              </a:rPr>
              <a:t>и	</a:t>
            </a:r>
            <a:r>
              <a:rPr sz="2200" spc="-10" dirty="0">
                <a:latin typeface="Calibri"/>
                <a:cs typeface="Calibri"/>
              </a:rPr>
              <a:t>приёмов	для</a:t>
            </a:r>
            <a:endParaRPr sz="2200">
              <a:latin typeface="Calibri"/>
              <a:cs typeface="Calibri"/>
            </a:endParaRPr>
          </a:p>
          <a:p>
            <a:pPr marL="240665">
              <a:lnSpc>
                <a:spcPct val="100000"/>
              </a:lnSpc>
            </a:pPr>
            <a:r>
              <a:rPr sz="2200" dirty="0">
                <a:latin typeface="Calibri"/>
                <a:cs typeface="Calibri"/>
              </a:rPr>
              <a:t>творческого</a:t>
            </a:r>
            <a:r>
              <a:rPr sz="2200" spc="-100" dirty="0">
                <a:latin typeface="Calibri"/>
                <a:cs typeface="Calibri"/>
              </a:rPr>
              <a:t> </a:t>
            </a:r>
            <a:r>
              <a:rPr sz="2200" spc="5" dirty="0">
                <a:latin typeface="Calibri"/>
                <a:cs typeface="Calibri"/>
              </a:rPr>
              <a:t>развития;</a:t>
            </a:r>
            <a:endParaRPr sz="22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30"/>
              </a:spcBef>
              <a:buClr>
                <a:srgbClr val="97C622"/>
              </a:buClr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200" spc="-5" dirty="0">
                <a:latin typeface="Calibri"/>
                <a:cs typeface="Calibri"/>
              </a:rPr>
              <a:t>умение</a:t>
            </a:r>
            <a:r>
              <a:rPr sz="2200" spc="114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педагога</a:t>
            </a:r>
            <a:r>
              <a:rPr sz="2200" spc="10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«вести»</a:t>
            </a:r>
            <a:r>
              <a:rPr sz="2200" spc="6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ребёнка</a:t>
            </a:r>
            <a:r>
              <a:rPr sz="2200" spc="7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от</a:t>
            </a:r>
            <a:r>
              <a:rPr sz="2200" spc="110" dirty="0">
                <a:latin typeface="Calibri"/>
                <a:cs typeface="Calibri"/>
              </a:rPr>
              <a:t> </a:t>
            </a:r>
            <a:r>
              <a:rPr sz="2200" spc="-15" dirty="0">
                <a:latin typeface="Calibri"/>
                <a:cs typeface="Calibri"/>
              </a:rPr>
              <a:t>простого</a:t>
            </a:r>
            <a:r>
              <a:rPr sz="2200" spc="114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материала</a:t>
            </a:r>
            <a:r>
              <a:rPr sz="2200" spc="7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к</a:t>
            </a:r>
            <a:endParaRPr sz="2200">
              <a:latin typeface="Calibri"/>
              <a:cs typeface="Calibri"/>
            </a:endParaRPr>
          </a:p>
          <a:p>
            <a:pPr marL="240665">
              <a:lnSpc>
                <a:spcPct val="100000"/>
              </a:lnSpc>
              <a:spcBef>
                <a:spcPts val="5"/>
              </a:spcBef>
            </a:pPr>
            <a:r>
              <a:rPr sz="2200" spc="-5" dirty="0">
                <a:latin typeface="Calibri"/>
                <a:cs typeface="Calibri"/>
              </a:rPr>
              <a:t>сложному;</a:t>
            </a:r>
            <a:endParaRPr sz="22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25"/>
              </a:spcBef>
              <a:buClr>
                <a:srgbClr val="97C622"/>
              </a:buClr>
              <a:buFont typeface="Arial MT"/>
              <a:buChar char="•"/>
              <a:tabLst>
                <a:tab pos="240665" algn="l"/>
                <a:tab pos="241300" algn="l"/>
                <a:tab pos="2399665" algn="l"/>
                <a:tab pos="3631565" algn="l"/>
                <a:tab pos="5171440" algn="l"/>
                <a:tab pos="5802630" algn="l"/>
              </a:tabLst>
            </a:pPr>
            <a:r>
              <a:rPr sz="2200" spc="-5" dirty="0">
                <a:latin typeface="Calibri"/>
                <a:cs typeface="Calibri"/>
              </a:rPr>
              <a:t>формирование	умения	выступать	</a:t>
            </a:r>
            <a:r>
              <a:rPr sz="2200" dirty="0">
                <a:latin typeface="Calibri"/>
                <a:cs typeface="Calibri"/>
              </a:rPr>
              <a:t>на	</a:t>
            </a:r>
            <a:r>
              <a:rPr sz="2200" spc="-10" dirty="0">
                <a:latin typeface="Calibri"/>
                <a:cs typeface="Calibri"/>
              </a:rPr>
              <a:t>олимпиадах,</a:t>
            </a:r>
            <a:endParaRPr sz="2200">
              <a:latin typeface="Calibri"/>
              <a:cs typeface="Calibri"/>
            </a:endParaRPr>
          </a:p>
          <a:p>
            <a:pPr marL="240665">
              <a:lnSpc>
                <a:spcPct val="100000"/>
              </a:lnSpc>
              <a:spcBef>
                <a:spcPts val="5"/>
              </a:spcBef>
            </a:pPr>
            <a:r>
              <a:rPr sz="2200" dirty="0">
                <a:latin typeface="Calibri"/>
                <a:cs typeface="Calibri"/>
              </a:rPr>
              <a:t>конкурсах.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4370" y="707593"/>
            <a:ext cx="7769859" cy="33368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1849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Calibri"/>
                <a:cs typeface="Calibri"/>
              </a:rPr>
              <a:t>Первоначальным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исследованием</a:t>
            </a:r>
            <a:r>
              <a:rPr sz="2400" spc="-5" dirty="0">
                <a:latin typeface="Calibri"/>
                <a:cs typeface="Calibri"/>
              </a:rPr>
              <a:t> по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выявлению 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способностей выступает </a:t>
            </a:r>
            <a:r>
              <a:rPr sz="2400" b="1" spc="-10" dirty="0">
                <a:solidFill>
                  <a:srgbClr val="00AF50"/>
                </a:solidFill>
                <a:latin typeface="Calibri"/>
                <a:cs typeface="Calibri"/>
              </a:rPr>
              <a:t>диагностика </a:t>
            </a:r>
            <a:r>
              <a:rPr sz="2400" b="1" spc="-5" dirty="0">
                <a:solidFill>
                  <a:srgbClr val="00AF50"/>
                </a:solidFill>
                <a:latin typeface="Calibri"/>
                <a:cs typeface="Calibri"/>
              </a:rPr>
              <a:t>учебной мотивации </a:t>
            </a:r>
            <a:r>
              <a:rPr sz="2400" b="1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AF50"/>
                </a:solidFill>
                <a:latin typeface="Calibri"/>
                <a:cs typeface="Calibri"/>
              </a:rPr>
              <a:t>учащихся.</a:t>
            </a:r>
            <a:endParaRPr sz="2400">
              <a:latin typeface="Calibri"/>
              <a:cs typeface="Calibri"/>
            </a:endParaRPr>
          </a:p>
          <a:p>
            <a:pPr marL="12700" marR="5080" algn="just">
              <a:lnSpc>
                <a:spcPct val="100000"/>
              </a:lnSpc>
              <a:spcBef>
                <a:spcPts val="5"/>
              </a:spcBef>
              <a:buAutoNum type="arabicParenR"/>
              <a:tabLst>
                <a:tab pos="415925" algn="l"/>
              </a:tabLst>
            </a:pPr>
            <a:r>
              <a:rPr sz="2400" spc="-10" dirty="0">
                <a:latin typeface="Calibri"/>
                <a:cs typeface="Calibri"/>
              </a:rPr>
              <a:t>Диагностика учебной </a:t>
            </a:r>
            <a:r>
              <a:rPr sz="2400" spc="-5">
                <a:latin typeface="Calibri"/>
                <a:cs typeface="Calibri"/>
              </a:rPr>
              <a:t>мотивации </a:t>
            </a:r>
            <a:r>
              <a:rPr sz="2400" spc="-15" smtClean="0">
                <a:latin typeface="Calibri"/>
                <a:cs typeface="Calibri"/>
              </a:rPr>
              <a:t>школьников</a:t>
            </a:r>
            <a:endParaRPr sz="2400">
              <a:latin typeface="Calibri"/>
              <a:cs typeface="Calibri"/>
            </a:endParaRPr>
          </a:p>
          <a:p>
            <a:pPr marL="12700" marR="6350" algn="just">
              <a:lnSpc>
                <a:spcPct val="100000"/>
              </a:lnSpc>
              <a:spcBef>
                <a:spcPts val="5"/>
              </a:spcBef>
              <a:buAutoNum type="arabicParenR"/>
              <a:tabLst>
                <a:tab pos="467359" algn="l"/>
              </a:tabLst>
            </a:pPr>
            <a:r>
              <a:rPr sz="2400" spc="-15" dirty="0">
                <a:latin typeface="Calibri"/>
                <a:cs typeface="Calibri"/>
              </a:rPr>
              <a:t>Анкета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«Оценка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уровня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школьной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мотивации»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0" dirty="0">
                <a:latin typeface="Calibri"/>
                <a:cs typeface="Calibri"/>
              </a:rPr>
              <a:t>Н.Г. </a:t>
            </a:r>
            <a:r>
              <a:rPr sz="2400" spc="-5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Лускановой</a:t>
            </a:r>
            <a:endParaRPr sz="2400">
              <a:latin typeface="Calibri"/>
              <a:cs typeface="Calibri"/>
            </a:endParaRPr>
          </a:p>
          <a:p>
            <a:pPr marL="326390" indent="-314325" algn="just">
              <a:lnSpc>
                <a:spcPct val="100000"/>
              </a:lnSpc>
              <a:spcBef>
                <a:spcPts val="5"/>
              </a:spcBef>
              <a:buAutoNum type="arabicParenR"/>
              <a:tabLst>
                <a:tab pos="327025" algn="l"/>
              </a:tabLst>
            </a:pPr>
            <a:r>
              <a:rPr sz="2400" spc="-10" dirty="0">
                <a:latin typeface="Calibri"/>
                <a:cs typeface="Calibri"/>
              </a:rPr>
              <a:t>Анкета «Познавательные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интересы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учащихся»</a:t>
            </a:r>
            <a:endParaRPr sz="2400">
              <a:latin typeface="Calibri"/>
              <a:cs typeface="Calibri"/>
            </a:endParaRPr>
          </a:p>
          <a:p>
            <a:pPr marL="588645" indent="-576580" algn="just">
              <a:lnSpc>
                <a:spcPct val="100000"/>
              </a:lnSpc>
              <a:buAutoNum type="arabicParenR"/>
              <a:tabLst>
                <a:tab pos="589280" algn="l"/>
              </a:tabLst>
            </a:pPr>
            <a:r>
              <a:rPr sz="2400" spc="-10" dirty="0">
                <a:latin typeface="Calibri"/>
                <a:cs typeface="Calibri"/>
              </a:rPr>
              <a:t>Анкета</a:t>
            </a:r>
            <a:r>
              <a:rPr sz="2400" spc="745" dirty="0">
                <a:latin typeface="Calibri"/>
                <a:cs typeface="Calibri"/>
              </a:rPr>
              <a:t>  </a:t>
            </a:r>
            <a:r>
              <a:rPr sz="2400" spc="-10" dirty="0">
                <a:latin typeface="Calibri"/>
                <a:cs typeface="Calibri"/>
              </a:rPr>
              <a:t>«Изучение</a:t>
            </a:r>
            <a:r>
              <a:rPr sz="2400" spc="755" dirty="0">
                <a:latin typeface="Calibri"/>
                <a:cs typeface="Calibri"/>
              </a:rPr>
              <a:t> </a:t>
            </a:r>
            <a:r>
              <a:rPr sz="2400" spc="76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познавательных</a:t>
            </a:r>
            <a:r>
              <a:rPr sz="2400" spc="755" dirty="0">
                <a:latin typeface="Calibri"/>
                <a:cs typeface="Calibri"/>
              </a:rPr>
              <a:t> </a:t>
            </a:r>
            <a:r>
              <a:rPr sz="2400" spc="76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потребностей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15" dirty="0">
                <a:latin typeface="Calibri"/>
                <a:cs typeface="Calibri"/>
              </a:rPr>
              <a:t>школьника</a:t>
            </a:r>
            <a:r>
              <a:rPr sz="1800" spc="-15" dirty="0">
                <a:latin typeface="Calibri"/>
                <a:cs typeface="Calibri"/>
              </a:rPr>
              <a:t>»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394792"/>
            <a:ext cx="8839200" cy="24743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0" algn="ctr">
              <a:lnSpc>
                <a:spcPct val="100000"/>
              </a:lnSpc>
              <a:spcBef>
                <a:spcPts val="95"/>
              </a:spcBef>
            </a:pPr>
            <a:r>
              <a:rPr lang="ru-RU" sz="3200" b="1" spc="-110" dirty="0" smtClean="0">
                <a:solidFill>
                  <a:srgbClr val="7030A0"/>
                </a:solidFill>
                <a:latin typeface="Cambria"/>
                <a:cs typeface="Cambria"/>
              </a:rPr>
              <a:t>С</a:t>
            </a:r>
            <a:r>
              <a:rPr lang="ru-RU" sz="3200" b="1" spc="-100" dirty="0" smtClean="0">
                <a:solidFill>
                  <a:srgbClr val="7030A0"/>
                </a:solidFill>
                <a:latin typeface="Cambria"/>
                <a:cs typeface="Cambria"/>
              </a:rPr>
              <a:t>И</a:t>
            </a:r>
            <a:r>
              <a:rPr lang="ru-RU" sz="3200" b="1" spc="-110" dirty="0" smtClean="0">
                <a:solidFill>
                  <a:srgbClr val="7030A0"/>
                </a:solidFill>
                <a:latin typeface="Cambria"/>
                <a:cs typeface="Cambria"/>
              </a:rPr>
              <a:t>С</a:t>
            </a:r>
            <a:r>
              <a:rPr lang="ru-RU" sz="3200" b="1" spc="-185" dirty="0" smtClean="0">
                <a:solidFill>
                  <a:srgbClr val="7030A0"/>
                </a:solidFill>
                <a:latin typeface="Cambria"/>
                <a:cs typeface="Cambria"/>
              </a:rPr>
              <a:t>Т</a:t>
            </a:r>
            <a:r>
              <a:rPr lang="ru-RU" sz="3200" b="1" spc="-95" dirty="0" smtClean="0">
                <a:solidFill>
                  <a:srgbClr val="7030A0"/>
                </a:solidFill>
                <a:latin typeface="Cambria"/>
                <a:cs typeface="Cambria"/>
              </a:rPr>
              <a:t>ЕМ</a:t>
            </a:r>
            <a:r>
              <a:rPr lang="ru-RU" sz="3200" b="1" spc="-5" dirty="0" smtClean="0">
                <a:solidFill>
                  <a:srgbClr val="7030A0"/>
                </a:solidFill>
                <a:latin typeface="Cambria"/>
                <a:cs typeface="Cambria"/>
              </a:rPr>
              <a:t>А</a:t>
            </a:r>
            <a:r>
              <a:rPr lang="ru-RU" sz="3200" b="1" spc="-210" dirty="0" smtClean="0">
                <a:solidFill>
                  <a:srgbClr val="7030A0"/>
                </a:solidFill>
                <a:latin typeface="Cambria"/>
                <a:cs typeface="Cambria"/>
              </a:rPr>
              <a:t> </a:t>
            </a:r>
            <a:r>
              <a:rPr lang="ru-RU" sz="3200" b="1" spc="-114" dirty="0" smtClean="0">
                <a:solidFill>
                  <a:srgbClr val="7030A0"/>
                </a:solidFill>
                <a:latin typeface="Cambria"/>
                <a:cs typeface="Cambria"/>
              </a:rPr>
              <a:t>Р</a:t>
            </a:r>
            <a:r>
              <a:rPr lang="ru-RU" sz="3200" b="1" spc="-110" dirty="0" smtClean="0">
                <a:solidFill>
                  <a:srgbClr val="7030A0"/>
                </a:solidFill>
                <a:latin typeface="Cambria"/>
                <a:cs typeface="Cambria"/>
              </a:rPr>
              <a:t>А</a:t>
            </a:r>
            <a:r>
              <a:rPr lang="ru-RU" sz="3200" b="1" spc="-114" dirty="0" smtClean="0">
                <a:solidFill>
                  <a:srgbClr val="7030A0"/>
                </a:solidFill>
                <a:latin typeface="Cambria"/>
                <a:cs typeface="Cambria"/>
              </a:rPr>
              <a:t>Б</a:t>
            </a:r>
            <a:r>
              <a:rPr lang="ru-RU" sz="3200" b="1" spc="-125" dirty="0" smtClean="0">
                <a:solidFill>
                  <a:srgbClr val="7030A0"/>
                </a:solidFill>
                <a:latin typeface="Cambria"/>
                <a:cs typeface="Cambria"/>
              </a:rPr>
              <a:t>О</a:t>
            </a:r>
            <a:r>
              <a:rPr lang="ru-RU" sz="3200" b="1" spc="-114" dirty="0" smtClean="0">
                <a:solidFill>
                  <a:srgbClr val="7030A0"/>
                </a:solidFill>
                <a:latin typeface="Cambria"/>
                <a:cs typeface="Cambria"/>
              </a:rPr>
              <a:t>Т</a:t>
            </a:r>
            <a:r>
              <a:rPr lang="ru-RU" sz="3200" b="1" spc="-5" dirty="0" smtClean="0">
                <a:solidFill>
                  <a:srgbClr val="7030A0"/>
                </a:solidFill>
                <a:latin typeface="Cambria"/>
                <a:cs typeface="Cambria"/>
              </a:rPr>
              <a:t>Ы</a:t>
            </a:r>
            <a:r>
              <a:rPr lang="ru-RU" sz="3200" b="1" spc="-155" dirty="0" smtClean="0">
                <a:solidFill>
                  <a:srgbClr val="7030A0"/>
                </a:solidFill>
                <a:latin typeface="Cambria"/>
                <a:cs typeface="Cambria"/>
              </a:rPr>
              <a:t> </a:t>
            </a:r>
            <a:r>
              <a:rPr lang="ru-RU" sz="3200" b="1" spc="-105" dirty="0" smtClean="0">
                <a:solidFill>
                  <a:srgbClr val="7030A0"/>
                </a:solidFill>
                <a:latin typeface="Cambria"/>
                <a:cs typeface="Cambria"/>
              </a:rPr>
              <a:t>П</a:t>
            </a:r>
            <a:r>
              <a:rPr lang="ru-RU" sz="3200" b="1" spc="-5" dirty="0" smtClean="0">
                <a:solidFill>
                  <a:srgbClr val="7030A0"/>
                </a:solidFill>
                <a:latin typeface="Cambria"/>
                <a:cs typeface="Cambria"/>
              </a:rPr>
              <a:t>О</a:t>
            </a:r>
            <a:r>
              <a:rPr lang="ru-RU" sz="3200" b="1" spc="-195" dirty="0" smtClean="0">
                <a:solidFill>
                  <a:srgbClr val="7030A0"/>
                </a:solidFill>
                <a:latin typeface="Cambria"/>
                <a:cs typeface="Cambria"/>
              </a:rPr>
              <a:t> </a:t>
            </a:r>
            <a:r>
              <a:rPr lang="ru-RU" sz="3200" b="1" spc="-114" dirty="0" smtClean="0">
                <a:solidFill>
                  <a:srgbClr val="7030A0"/>
                </a:solidFill>
                <a:latin typeface="Cambria"/>
                <a:cs typeface="Cambria"/>
              </a:rPr>
              <a:t>Р</a:t>
            </a:r>
            <a:r>
              <a:rPr lang="ru-RU" sz="3200" b="1" spc="-110" dirty="0" smtClean="0">
                <a:solidFill>
                  <a:srgbClr val="7030A0"/>
                </a:solidFill>
                <a:latin typeface="Cambria"/>
                <a:cs typeface="Cambria"/>
              </a:rPr>
              <a:t>А</a:t>
            </a:r>
            <a:r>
              <a:rPr lang="ru-RU" sz="3200" b="1" spc="-100" dirty="0" smtClean="0">
                <a:solidFill>
                  <a:srgbClr val="7030A0"/>
                </a:solidFill>
                <a:latin typeface="Cambria"/>
                <a:cs typeface="Cambria"/>
              </a:rPr>
              <a:t>З</a:t>
            </a:r>
            <a:r>
              <a:rPr lang="ru-RU" sz="3200" b="1" spc="-105" dirty="0" smtClean="0">
                <a:solidFill>
                  <a:srgbClr val="7030A0"/>
                </a:solidFill>
                <a:latin typeface="Cambria"/>
                <a:cs typeface="Cambria"/>
              </a:rPr>
              <a:t>В</a:t>
            </a:r>
            <a:r>
              <a:rPr lang="ru-RU" sz="3200" b="1" spc="-100" dirty="0" smtClean="0">
                <a:solidFill>
                  <a:srgbClr val="7030A0"/>
                </a:solidFill>
                <a:latin typeface="Cambria"/>
                <a:cs typeface="Cambria"/>
              </a:rPr>
              <a:t>И</a:t>
            </a:r>
            <a:r>
              <a:rPr lang="ru-RU" sz="3200" b="1" spc="-114" dirty="0" smtClean="0">
                <a:solidFill>
                  <a:srgbClr val="7030A0"/>
                </a:solidFill>
                <a:latin typeface="Cambria"/>
                <a:cs typeface="Cambria"/>
              </a:rPr>
              <a:t>Т</a:t>
            </a:r>
            <a:r>
              <a:rPr lang="ru-RU" sz="3200" b="1" spc="-100" dirty="0" smtClean="0">
                <a:solidFill>
                  <a:srgbClr val="7030A0"/>
                </a:solidFill>
                <a:latin typeface="Cambria"/>
                <a:cs typeface="Cambria"/>
              </a:rPr>
              <a:t>И</a:t>
            </a:r>
            <a:r>
              <a:rPr lang="ru-RU" sz="3200" b="1" spc="-5" dirty="0" smtClean="0">
                <a:solidFill>
                  <a:srgbClr val="7030A0"/>
                </a:solidFill>
                <a:latin typeface="Cambria"/>
                <a:cs typeface="Cambria"/>
              </a:rPr>
              <a:t>Ю  </a:t>
            </a:r>
            <a:r>
              <a:rPr lang="ru-RU" sz="3200" b="1" spc="-95" dirty="0" smtClean="0">
                <a:solidFill>
                  <a:srgbClr val="7030A0"/>
                </a:solidFill>
                <a:latin typeface="Cambria"/>
                <a:cs typeface="Cambria"/>
              </a:rPr>
              <a:t>ТВОРЧЕСКИХ</a:t>
            </a:r>
            <a:r>
              <a:rPr lang="ru-RU" sz="3200" b="1" spc="-180" dirty="0" smtClean="0">
                <a:solidFill>
                  <a:srgbClr val="7030A0"/>
                </a:solidFill>
                <a:latin typeface="Cambria"/>
                <a:cs typeface="Cambria"/>
              </a:rPr>
              <a:t> </a:t>
            </a:r>
            <a:r>
              <a:rPr lang="ru-RU" sz="3200" b="1" spc="-110" dirty="0" smtClean="0">
                <a:solidFill>
                  <a:srgbClr val="7030A0"/>
                </a:solidFill>
                <a:latin typeface="Cambria"/>
                <a:cs typeface="Cambria"/>
              </a:rPr>
              <a:t>СПОСОБНОСТЕЙ</a:t>
            </a:r>
            <a:r>
              <a:rPr lang="ru-RU" sz="3200" b="1" spc="-155" dirty="0" smtClean="0">
                <a:solidFill>
                  <a:srgbClr val="7030A0"/>
                </a:solidFill>
                <a:latin typeface="Cambria"/>
                <a:cs typeface="Cambria"/>
              </a:rPr>
              <a:t> </a:t>
            </a:r>
            <a:r>
              <a:rPr lang="ru-RU" sz="3200" b="1" spc="-105" dirty="0" smtClean="0">
                <a:solidFill>
                  <a:srgbClr val="7030A0"/>
                </a:solidFill>
                <a:latin typeface="Cambria"/>
                <a:cs typeface="Cambria"/>
              </a:rPr>
              <a:t>ОБУЧАЮЩИХСЯ </a:t>
            </a:r>
            <a:r>
              <a:rPr lang="ru-RU" sz="3200" b="1" spc="-690" dirty="0" smtClean="0">
                <a:solidFill>
                  <a:srgbClr val="7030A0"/>
                </a:solidFill>
                <a:latin typeface="Cambria"/>
                <a:cs typeface="Cambria"/>
              </a:rPr>
              <a:t> </a:t>
            </a:r>
            <a:r>
              <a:rPr lang="ru-RU" sz="3200" b="1" spc="-100" dirty="0" smtClean="0">
                <a:solidFill>
                  <a:srgbClr val="7030A0"/>
                </a:solidFill>
                <a:latin typeface="Cambria"/>
                <a:cs typeface="Cambria"/>
              </a:rPr>
              <a:t>НАЧАЛЬНЫХ</a:t>
            </a:r>
            <a:r>
              <a:rPr lang="ru-RU" sz="3200" b="1" spc="-195" dirty="0" smtClean="0">
                <a:solidFill>
                  <a:srgbClr val="7030A0"/>
                </a:solidFill>
                <a:latin typeface="Cambria"/>
                <a:cs typeface="Cambria"/>
              </a:rPr>
              <a:t> </a:t>
            </a:r>
            <a:r>
              <a:rPr lang="ru-RU" sz="3200" b="1" spc="-95" dirty="0" smtClean="0">
                <a:solidFill>
                  <a:srgbClr val="7030A0"/>
                </a:solidFill>
                <a:latin typeface="Cambria"/>
                <a:cs typeface="Cambria"/>
              </a:rPr>
              <a:t>К</a:t>
            </a:r>
            <a:r>
              <a:rPr lang="ru-RU" sz="3200" b="1" spc="-105" dirty="0" smtClean="0">
                <a:solidFill>
                  <a:srgbClr val="7030A0"/>
                </a:solidFill>
                <a:latin typeface="Cambria"/>
                <a:cs typeface="Cambria"/>
              </a:rPr>
              <a:t>ЛА</a:t>
            </a:r>
            <a:r>
              <a:rPr lang="ru-RU" sz="3200" b="1" spc="-135" dirty="0" smtClean="0">
                <a:solidFill>
                  <a:srgbClr val="7030A0"/>
                </a:solidFill>
                <a:latin typeface="Cambria"/>
                <a:cs typeface="Cambria"/>
              </a:rPr>
              <a:t>СС</a:t>
            </a:r>
            <a:r>
              <a:rPr lang="ru-RU" sz="3200" b="1" spc="-100" dirty="0" smtClean="0">
                <a:solidFill>
                  <a:srgbClr val="7030A0"/>
                </a:solidFill>
                <a:latin typeface="Cambria"/>
                <a:cs typeface="Cambria"/>
              </a:rPr>
              <a:t>О</a:t>
            </a:r>
            <a:r>
              <a:rPr lang="ru-RU" sz="3200" b="1" spc="-5" dirty="0" smtClean="0">
                <a:solidFill>
                  <a:srgbClr val="7030A0"/>
                </a:solidFill>
                <a:latin typeface="Cambria"/>
                <a:cs typeface="Cambria"/>
              </a:rPr>
              <a:t>В</a:t>
            </a:r>
            <a:r>
              <a:rPr lang="ru-RU" sz="3200" b="1" spc="-185" dirty="0" smtClean="0">
                <a:solidFill>
                  <a:srgbClr val="7030A0"/>
                </a:solidFill>
                <a:latin typeface="Cambria"/>
                <a:cs typeface="Cambria"/>
              </a:rPr>
              <a:t> НА УРОКАХ РУССКОГО ЯЗЫКА, ЛИТЕРАТУРНОГО ЧТЕНИЯ И </a:t>
            </a:r>
            <a:r>
              <a:rPr lang="ru-RU" sz="3200" b="1" spc="-105" dirty="0" smtClean="0">
                <a:solidFill>
                  <a:srgbClr val="7030A0"/>
                </a:solidFill>
                <a:latin typeface="Cambria"/>
                <a:cs typeface="Cambria"/>
              </a:rPr>
              <a:t>В</a:t>
            </a:r>
            <a:r>
              <a:rPr lang="ru-RU" sz="3200" b="1" spc="-5" dirty="0" smtClean="0">
                <a:solidFill>
                  <a:srgbClr val="7030A0"/>
                </a:solidFill>
                <a:latin typeface="Cambria"/>
                <a:cs typeface="Cambria"/>
              </a:rPr>
              <a:t>О</a:t>
            </a:r>
            <a:r>
              <a:rPr lang="ru-RU" sz="3200" b="1" spc="-180" dirty="0" smtClean="0">
                <a:solidFill>
                  <a:srgbClr val="7030A0"/>
                </a:solidFill>
                <a:latin typeface="Cambria"/>
                <a:cs typeface="Cambria"/>
              </a:rPr>
              <a:t> </a:t>
            </a:r>
            <a:r>
              <a:rPr lang="ru-RU" sz="3200" b="1" spc="-100" dirty="0" smtClean="0">
                <a:solidFill>
                  <a:srgbClr val="7030A0"/>
                </a:solidFill>
                <a:latin typeface="Cambria"/>
                <a:cs typeface="Cambria"/>
              </a:rPr>
              <a:t>В</a:t>
            </a:r>
            <a:r>
              <a:rPr lang="ru-RU" sz="3200" b="1" spc="-105" dirty="0" smtClean="0">
                <a:solidFill>
                  <a:srgbClr val="7030A0"/>
                </a:solidFill>
                <a:latin typeface="Cambria"/>
                <a:cs typeface="Cambria"/>
              </a:rPr>
              <a:t>Н</a:t>
            </a:r>
            <a:r>
              <a:rPr lang="ru-RU" sz="3200" b="1" spc="-145" dirty="0" smtClean="0">
                <a:solidFill>
                  <a:srgbClr val="7030A0"/>
                </a:solidFill>
                <a:latin typeface="Cambria"/>
                <a:cs typeface="Cambria"/>
              </a:rPr>
              <a:t>Е</a:t>
            </a:r>
            <a:r>
              <a:rPr lang="ru-RU" sz="3200" b="1" spc="-100" dirty="0" smtClean="0">
                <a:solidFill>
                  <a:srgbClr val="7030A0"/>
                </a:solidFill>
                <a:latin typeface="Cambria"/>
                <a:cs typeface="Cambria"/>
              </a:rPr>
              <a:t>У</a:t>
            </a:r>
            <a:r>
              <a:rPr lang="ru-RU" sz="3200" b="1" spc="-90" dirty="0" smtClean="0">
                <a:solidFill>
                  <a:srgbClr val="7030A0"/>
                </a:solidFill>
                <a:latin typeface="Cambria"/>
                <a:cs typeface="Cambria"/>
              </a:rPr>
              <a:t>Р</a:t>
            </a:r>
            <a:r>
              <a:rPr lang="ru-RU" sz="3200" b="1" spc="-85" dirty="0" smtClean="0">
                <a:solidFill>
                  <a:srgbClr val="7030A0"/>
                </a:solidFill>
                <a:latin typeface="Cambria"/>
                <a:cs typeface="Cambria"/>
              </a:rPr>
              <a:t>О</a:t>
            </a:r>
            <a:r>
              <a:rPr lang="ru-RU" sz="3200" b="1" spc="-90" dirty="0" smtClean="0">
                <a:solidFill>
                  <a:srgbClr val="7030A0"/>
                </a:solidFill>
                <a:latin typeface="Cambria"/>
                <a:cs typeface="Cambria"/>
              </a:rPr>
              <a:t>Ч</a:t>
            </a:r>
            <a:r>
              <a:rPr lang="ru-RU" sz="3200" b="1" spc="-105" dirty="0" smtClean="0">
                <a:solidFill>
                  <a:srgbClr val="7030A0"/>
                </a:solidFill>
                <a:latin typeface="Cambria"/>
                <a:cs typeface="Cambria"/>
              </a:rPr>
              <a:t>Н</a:t>
            </a:r>
            <a:r>
              <a:rPr lang="ru-RU" sz="3200" b="1" spc="-85" dirty="0" smtClean="0">
                <a:solidFill>
                  <a:srgbClr val="7030A0"/>
                </a:solidFill>
                <a:latin typeface="Cambria"/>
                <a:cs typeface="Cambria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Cambria"/>
                <a:cs typeface="Cambria"/>
              </a:rPr>
              <a:t>Е  </a:t>
            </a:r>
            <a:r>
              <a:rPr lang="ru-RU" sz="3200" b="1" spc="-80" dirty="0" smtClean="0">
                <a:solidFill>
                  <a:srgbClr val="7030A0"/>
                </a:solidFill>
                <a:latin typeface="Cambria"/>
                <a:cs typeface="Cambria"/>
              </a:rPr>
              <a:t>ВРЕМЯ</a:t>
            </a:r>
            <a:endParaRPr lang="ru-RU" sz="3200" b="1" dirty="0">
              <a:solidFill>
                <a:srgbClr val="7030A0"/>
              </a:solidFill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9099" y="3739388"/>
            <a:ext cx="580453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103630" algn="l"/>
                <a:tab pos="1966595" algn="l"/>
                <a:tab pos="2875280" algn="l"/>
                <a:tab pos="3408679" algn="l"/>
                <a:tab pos="4503420" algn="l"/>
                <a:tab pos="4887595" algn="l"/>
                <a:tab pos="5076825" algn="l"/>
              </a:tabLst>
            </a:pPr>
            <a:r>
              <a:rPr sz="2400">
                <a:latin typeface="Calibri"/>
                <a:cs typeface="Calibri"/>
              </a:rPr>
              <a:t>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2895600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Творчество</a:t>
            </a:r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– это создание чего-то нового, ценного не только для данного человека, но и для других.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4724400"/>
            <a:ext cx="8915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Творческая деятельность       </a:t>
            </a:r>
            <a:r>
              <a:rPr lang="ru-RU" sz="3600" b="1" dirty="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     </a:t>
            </a:r>
            <a:r>
              <a:rPr lang="ru-RU" sz="3600" b="1" dirty="0" err="1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sz="3600" b="1" dirty="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направленная на создание полезных и значимых продуктов.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875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ЗАДАЧА УЧИТЕЛЯ-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988840"/>
            <a:ext cx="7696200" cy="3240360"/>
          </a:xfrm>
        </p:spPr>
        <p:txBody>
          <a:bodyPr>
            <a:normAutofit/>
          </a:bodyPr>
          <a:lstStyle/>
          <a:p>
            <a:r>
              <a:rPr lang="ru-RU" sz="2400" b="1" dirty="0"/>
              <a:t> </a:t>
            </a:r>
            <a:r>
              <a:rPr lang="ru-RU" sz="2400" b="1" dirty="0" smtClean="0"/>
              <a:t>  </a:t>
            </a:r>
            <a:r>
              <a:rPr lang="ru-RU" sz="3200" b="1" dirty="0">
                <a:solidFill>
                  <a:schemeClr val="tx1"/>
                </a:solidFill>
              </a:rPr>
              <a:t>увидеть определенные задатки, развивать способности каждого ребенка, заложенные в нем от природы, помочь ребёнку максимально раскрыться в своей творческой деятельности. 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48103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763284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Развитие творческих способностей зависит от ряда условий: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ru-RU" sz="2000" b="1" dirty="0" smtClean="0"/>
              <a:t>Раннее </a:t>
            </a:r>
            <a:r>
              <a:rPr lang="ru-RU" sz="2000" b="1" dirty="0"/>
              <a:t>начало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sz="2000" b="1" dirty="0"/>
              <a:t>2. Среда и система отношений, стимулирующая самую разнообразную творческую деятельность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sz="2000" b="1" dirty="0"/>
              <a:t>3. Направляющая помощь взрослых. В младшем школьном возрасте таким взрослым для ребенка, несомненно, оказывается учитель.</a:t>
            </a:r>
          </a:p>
        </p:txBody>
      </p:sp>
    </p:spTree>
    <p:extLst>
      <p:ext uri="{BB962C8B-B14F-4D97-AF65-F5344CB8AC3E}">
        <p14:creationId xmlns:p14="http://schemas.microsoft.com/office/powerpoint/2010/main" xmlns="" val="146542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7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6591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Педагогические способности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124744"/>
            <a:ext cx="3674368" cy="5040560"/>
          </a:xfrm>
        </p:spPr>
        <p:txBody>
          <a:bodyPr>
            <a:normAutofit fontScale="92500" lnSpcReduction="10000"/>
          </a:bodyPr>
          <a:lstStyle/>
          <a:p>
            <a:endParaRPr lang="ru-RU" b="1" dirty="0">
              <a:solidFill>
                <a:srgbClr val="00B050"/>
              </a:solidFill>
            </a:endParaRPr>
          </a:p>
          <a:p>
            <a:r>
              <a:rPr lang="ru-RU" dirty="0"/>
              <a:t> </a:t>
            </a:r>
            <a:r>
              <a:rPr lang="ru-RU" sz="2200" dirty="0"/>
              <a:t>-дидактические</a:t>
            </a:r>
          </a:p>
          <a:p>
            <a:r>
              <a:rPr lang="ru-RU" sz="2200" dirty="0"/>
              <a:t>-академические</a:t>
            </a:r>
          </a:p>
          <a:p>
            <a:r>
              <a:rPr lang="ru-RU" sz="2200" dirty="0"/>
              <a:t>-речевые</a:t>
            </a:r>
          </a:p>
          <a:p>
            <a:r>
              <a:rPr lang="ru-RU" sz="2200" dirty="0"/>
              <a:t>-организаторские</a:t>
            </a:r>
          </a:p>
          <a:p>
            <a:r>
              <a:rPr lang="ru-RU" sz="2200" dirty="0"/>
              <a:t>-авторитарные</a:t>
            </a:r>
          </a:p>
          <a:p>
            <a:r>
              <a:rPr lang="ru-RU" sz="2200" dirty="0"/>
              <a:t>-коммуникативные</a:t>
            </a:r>
          </a:p>
          <a:p>
            <a:r>
              <a:rPr lang="ru-RU" sz="2200" dirty="0"/>
              <a:t>-педагогическое воображение</a:t>
            </a:r>
          </a:p>
          <a:p>
            <a:r>
              <a:rPr lang="ru-RU" sz="2200" dirty="0"/>
              <a:t>-способность к распределению внимания одновременно между несколькими видами деятельности.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27984" y="1289364"/>
            <a:ext cx="2974298" cy="4277182"/>
          </a:xfrm>
        </p:spPr>
      </p:pic>
    </p:spTree>
    <p:extLst>
      <p:ext uri="{BB962C8B-B14F-4D97-AF65-F5344CB8AC3E}">
        <p14:creationId xmlns:p14="http://schemas.microsoft.com/office/powerpoint/2010/main" xmlns="" val="314120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</TotalTime>
  <Words>769</Words>
  <Application>Microsoft Office PowerPoint</Application>
  <PresentationFormat>Экран (4:3)</PresentationFormat>
  <Paragraphs>145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Система работы учителя по выявлению и  развитию творческих способностей  учащихся в начальной школе</vt:lpstr>
      <vt:lpstr>Слайд 2</vt:lpstr>
      <vt:lpstr>Выявление способностей</vt:lpstr>
      <vt:lpstr>Развитие способностей:</vt:lpstr>
      <vt:lpstr>Слайд 5</vt:lpstr>
      <vt:lpstr>СИСТЕМА РАБОТЫ ПО РАЗВИТИЮ  ТВОРЧЕСКИХ СПОСОБНОСТЕЙ ОБУЧАЮЩИХСЯ  НАЧАЛЬНЫХ КЛАССОВ НА УРОКАХ РУССКОГО ЯЗЫКА, ЛИТЕРАТУРНОГО ЧТЕНИЯ И ВО ВНЕУРОЧНОЕ  ВРЕМЯ</vt:lpstr>
      <vt:lpstr>ЗАДАЧА УЧИТЕЛЯ-</vt:lpstr>
      <vt:lpstr>Слайд 8</vt:lpstr>
      <vt:lpstr>Педагогические способности</vt:lpstr>
      <vt:lpstr>  Условия эффективного развития творческих способностей младших школьников.</vt:lpstr>
      <vt:lpstr> Способы  стимулирования творческих способностей</vt:lpstr>
      <vt:lpstr>Способности человека можно представить в виде дерева:</vt:lpstr>
      <vt:lpstr>  Основные приёмы развития творческих способностей на уроках русского языка:  </vt:lpstr>
      <vt:lpstr>Игры в букварный период</vt:lpstr>
      <vt:lpstr>Ребусы</vt:lpstr>
      <vt:lpstr>Составь рассказ по картинке</vt:lpstr>
      <vt:lpstr>Виды творческих заданий на уроках литературного чтения: </vt:lpstr>
      <vt:lpstr>ВНЕУРОЧНАЯ ДЕЯТЕЛЬНОСТЬ</vt:lpstr>
      <vt:lpstr>Задачи внеурочной деятельности:</vt:lpstr>
      <vt:lpstr>ВНЕУРОЧНАЯ ДЕЯТЕЛЬНОСТЬ</vt:lpstr>
      <vt:lpstr>Слайд 21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по выявлению и  развитию творческих способностей  учащихся в начальной школе</dc:title>
  <dc:creator>111</dc:creator>
  <cp:lastModifiedBy>111</cp:lastModifiedBy>
  <cp:revision>3</cp:revision>
  <dcterms:created xsi:type="dcterms:W3CDTF">2023-12-02T07:39:27Z</dcterms:created>
  <dcterms:modified xsi:type="dcterms:W3CDTF">2023-12-02T08:01:39Z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2020-11-27T00:00:00Z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2023-12-02T00:00:00Z</vt:filetime>
  </property>
</Properties>
</file>