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saveSubsetFonts="1">
  <p:sldMasterIdLst>
    <p:sldMasterId id="2147483648" r:id="rId1"/>
  </p:sldMasterIdLst>
  <p:sldIdLst>
    <p:sldId id="260" r:id="rId2"/>
    <p:sldId id="266" r:id="rId3"/>
    <p:sldId id="257" r:id="rId4"/>
    <p:sldId id="262" r:id="rId5"/>
    <p:sldId id="263" r:id="rId6"/>
    <p:sldId id="264" r:id="rId7"/>
    <p:sldId id="265" r:id="rId8"/>
  </p:sldIdLst>
  <p:sldSz cx="12192000" cy="6858000"/>
  <p:notesSz cx="6858000" cy="9144000"/>
  <p:custDataLst>
    <p:tags r:id="rId9"/>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824" autoAdjust="0"/>
    <p:restoredTop sz="94660"/>
  </p:normalViewPr>
  <p:slideViewPr>
    <p:cSldViewPr snapToGrid="0">
      <p:cViewPr varScale="1">
        <p:scale>
          <a:sx n="95" d="100"/>
          <a:sy n="95" d="100"/>
        </p:scale>
        <p:origin x="1128" y="184"/>
      </p:cViewPr>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presProps" Target="presProps.xml" /><Relationship Id="rId11" Type="http://schemas.openxmlformats.org/officeDocument/2006/relationships/viewProps" Target="viewProps.xml" /><Relationship Id="rId12" Type="http://schemas.openxmlformats.org/officeDocument/2006/relationships/theme" Target="theme/theme1.xml" /><Relationship Id="rId13" Type="http://schemas.openxmlformats.org/officeDocument/2006/relationships/tableStyles" Target="tableStyles.xml" /><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slide" Target="slides/slide7.xml" /><Relationship Id="rId9" Type="http://schemas.openxmlformats.org/officeDocument/2006/relationships/tags" Target="tags/tag1.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title" preserve="1">
  <p:cSld name="Титульный слайд">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7B658422-92C1-4FF2-B366-3C11E4B062C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684BFA6C-A29F-21AD-77D8-F692373274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0428BF5A-6375-2B4A-DFB7-47E92166400B}"/>
              </a:ext>
            </a:extLst>
          </p:cNvPr>
          <p:cNvSpPr>
            <a:spLocks noGrp="1"/>
          </p:cNvSpPr>
          <p:nvPr>
            <p:ph type="dt" sz="half" idx="10"/>
          </p:nvPr>
        </p:nvSpPr>
        <p:spPr/>
        <p:txBody>
          <a:bodyPr/>
          <a:lstStyle/>
          <a:p>
            <a:fld id="{9A2CB131-41B2-4767-BD4E-CA4BBCB08A8D}" type="datetimeFigureOut">
              <a:rPr lang="ru-RU" smtClean="0"/>
              <a:t>02.12.23</a:t>
            </a:fld>
            <a:endParaRPr lang="ru-RU"/>
          </a:p>
        </p:txBody>
      </p:sp>
      <p:sp>
        <p:nvSpPr>
          <p:cNvPr id="5" name="Нижний колонтитул 4">
            <a:extLst>
              <a:ext uri="{FF2B5EF4-FFF2-40B4-BE49-F238E27FC236}">
                <a16:creationId xmlns:a16="http://schemas.microsoft.com/office/drawing/2014/main" id="{74ADFABA-E834-2842-1207-0248DEE455E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55FD60E-AD30-D7F4-BA45-33E1F8B9FB65}"/>
              </a:ext>
            </a:extLst>
          </p:cNvPr>
          <p:cNvSpPr>
            <a:spLocks noGrp="1"/>
          </p:cNvSpPr>
          <p:nvPr>
            <p:ph type="sldNum" sz="quarter" idx="12"/>
          </p:nvPr>
        </p:nvSpPr>
        <p:spPr/>
        <p:txBody>
          <a:bodyPr/>
          <a:lstStyle/>
          <a:p>
            <a:fld id="{F9FF01EA-C0C5-4A6A-B24C-F38E4A133843}" type="slidenum">
              <a:rPr lang="ru-RU" smtClean="0"/>
              <a:t>‹#›</a:t>
            </a:fld>
            <a:endParaRPr lang="ru-RU"/>
          </a:p>
        </p:txBody>
      </p:sp>
    </p:spTree>
    <p:extLst>
      <p:ext uri="{BB962C8B-B14F-4D97-AF65-F5344CB8AC3E}">
        <p14:creationId xmlns:p14="http://schemas.microsoft.com/office/powerpoint/2010/main" val="3746568139"/>
      </p:ext>
    </p:extLst>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type="obj" preserve="1">
  <p:cSld name="Заголовок и объект">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B3CD32A3-9673-F833-0147-49C799E8D428}"/>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99EB26F-3325-1EE3-2B5A-8F596B792245}"/>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A7D002A-8D41-07B5-34CD-AF6B34D92867}"/>
              </a:ext>
            </a:extLst>
          </p:cNvPr>
          <p:cNvSpPr>
            <a:spLocks noGrp="1"/>
          </p:cNvSpPr>
          <p:nvPr>
            <p:ph type="dt" sz="half" idx="10"/>
          </p:nvPr>
        </p:nvSpPr>
        <p:spPr/>
        <p:txBody>
          <a:bodyPr/>
          <a:lstStyle/>
          <a:p>
            <a:fld id="{9A2CB131-41B2-4767-BD4E-CA4BBCB08A8D}" type="datetimeFigureOut">
              <a:rPr lang="ru-RU" smtClean="0"/>
              <a:t>02.12.23</a:t>
            </a:fld>
            <a:endParaRPr lang="ru-RU"/>
          </a:p>
        </p:txBody>
      </p:sp>
      <p:sp>
        <p:nvSpPr>
          <p:cNvPr id="5" name="Нижний колонтитул 4">
            <a:extLst>
              <a:ext uri="{FF2B5EF4-FFF2-40B4-BE49-F238E27FC236}">
                <a16:creationId xmlns:a16="http://schemas.microsoft.com/office/drawing/2014/main" id="{67767430-E7C1-FDCF-2016-EDE20BDC2C1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82312A1-B172-006B-04F5-8A04613B9320}"/>
              </a:ext>
            </a:extLst>
          </p:cNvPr>
          <p:cNvSpPr>
            <a:spLocks noGrp="1"/>
          </p:cNvSpPr>
          <p:nvPr>
            <p:ph type="sldNum" sz="quarter" idx="12"/>
          </p:nvPr>
        </p:nvSpPr>
        <p:spPr/>
        <p:txBody>
          <a:bodyPr/>
          <a:lstStyle/>
          <a:p>
            <a:fld id="{F9FF01EA-C0C5-4A6A-B24C-F38E4A133843}" type="slidenum">
              <a:rPr lang="ru-RU" smtClean="0"/>
              <a:t>‹#›</a:t>
            </a:fld>
            <a:endParaRPr lang="ru-RU"/>
          </a:p>
        </p:txBody>
      </p:sp>
    </p:spTree>
    <p:extLst>
      <p:ext uri="{BB962C8B-B14F-4D97-AF65-F5344CB8AC3E}">
        <p14:creationId xmlns:p14="http://schemas.microsoft.com/office/powerpoint/2010/main" val="959659962"/>
      </p:ext>
    </p:extLst>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9E66F675-F88F-C37A-DDBA-51519EA58B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6BBE86EA-98BE-5AFC-07DF-927A6CD50A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F82FFBA-1E7C-BBFB-B6BC-E1CED7D6B3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2CB131-41B2-4767-BD4E-CA4BBCB08A8D}" type="datetimeFigureOut">
              <a:rPr lang="ru-RU" smtClean="0"/>
              <a:t>02.12.23</a:t>
            </a:fld>
            <a:endParaRPr lang="ru-RU"/>
          </a:p>
        </p:txBody>
      </p:sp>
      <p:sp>
        <p:nvSpPr>
          <p:cNvPr id="5" name="Нижний колонтитул 4">
            <a:extLst>
              <a:ext uri="{FF2B5EF4-FFF2-40B4-BE49-F238E27FC236}">
                <a16:creationId xmlns:a16="http://schemas.microsoft.com/office/drawing/2014/main" id="{04B7A953-028A-2226-D5A5-B157F50F78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58632BD-81DB-5B09-5DFD-0AC0280C7E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FF01EA-C0C5-4A6A-B24C-F38E4A133843}" type="slidenum">
              <a:rPr lang="ru-RU" smtClean="0"/>
              <a:t>‹#›</a:t>
            </a:fld>
            <a:endParaRPr lang="ru-RU"/>
          </a:p>
        </p:txBody>
      </p:sp>
    </p:spTree>
    <p:extLst>
      <p:ext uri="{BB962C8B-B14F-4D97-AF65-F5344CB8AC3E}">
        <p14:creationId xmlns:p14="http://schemas.microsoft.com/office/powerpoint/2010/main" val="2396559286"/>
      </p:ext>
    </p:extLst>
  </p:cSld>
  <p:clrMap bg1="lt1" tx1="dk1" bg2="lt2" tx2="dk2" accent1="accent1" accent2="accent2" accent3="accent3" accent4="accent4" accent5="accent5" accent6="accent6" hlink="hlink" folHlink="folHlink"/>
  <p:sldLayoutIdLst>
    <p:sldLayoutId id="2147483649" r:id="rId1"/>
    <p:sldLayoutId id="2147483650" r:id="rId2"/>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jpeg" /><Relationship Id="rId3" Type="http://schemas.openxmlformats.org/officeDocument/2006/relationships/image" Target="../media/image2.jpeg" /><Relationship Id="rId4" Type="http://schemas.openxmlformats.org/officeDocument/2006/relationships/image" Target="../media/image3.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4.jpeg" /><Relationship Id="rId3" Type="http://schemas.openxmlformats.org/officeDocument/2006/relationships/image" Target="../media/image5.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6.jpeg" /><Relationship Id="rId3" Type="http://schemas.openxmlformats.org/officeDocument/2006/relationships/image" Target="../media/image5.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 Id="rId3" Type="http://schemas.openxmlformats.org/officeDocument/2006/relationships/image" Target="../media/image5.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8.jpeg" /><Relationship Id="rId3" Type="http://schemas.openxmlformats.org/officeDocument/2006/relationships/image" Target="../media/image5.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9.jpeg" /><Relationship Id="rId3" Type="http://schemas.openxmlformats.org/officeDocument/2006/relationships/image" Target="../media/image5.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0.jpeg" /><Relationship Id="rId3" Type="http://schemas.openxmlformats.org/officeDocument/2006/relationships/image" Target="../media/image5.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9" name="Рисунок 8">
            <a:extLst>
              <a:ext uri="{FF2B5EF4-FFF2-40B4-BE49-F238E27FC236}">
                <a16:creationId xmlns:a16="http://schemas.microsoft.com/office/drawing/2014/main" id="{00181771-7584-884B-9B64-1FF1B673993C}"/>
              </a:ext>
            </a:extLst>
          </p:cNvPr>
          <p:cNvPicPr>
            <a:picLocks noChangeAspect="1"/>
          </p:cNvPicPr>
          <p:nvPr/>
        </p:nvPicPr>
        <p:blipFill>
          <a:blip r:embed="rId2"/>
          <a:stretch>
            <a:fillRect/>
          </a:stretch>
        </p:blipFill>
        <p:spPr>
          <a:xfrm>
            <a:off x="313765" y="-108010"/>
            <a:ext cx="11564470" cy="7667746"/>
          </a:xfrm>
          <a:prstGeom prst="rect">
            <a:avLst/>
          </a:prstGeom>
        </p:spPr>
      </p:pic>
      <p:sp>
        <p:nvSpPr>
          <p:cNvPr id="5" name="Заголовок 4">
            <a:extLst>
              <a:ext uri="{FF2B5EF4-FFF2-40B4-BE49-F238E27FC236}">
                <a16:creationId xmlns:a16="http://schemas.microsoft.com/office/drawing/2014/main" id="{27FED095-1114-F24C-AFDD-9A73C1FE2C97}"/>
              </a:ext>
            </a:extLst>
          </p:cNvPr>
          <p:cNvSpPr>
            <a:spLocks noGrp="1"/>
          </p:cNvSpPr>
          <p:nvPr>
            <p:ph type="ctrTitle"/>
          </p:nvPr>
        </p:nvSpPr>
        <p:spPr/>
        <p:txBody>
          <a:bodyPr/>
          <a:lstStyle/>
          <a:p>
            <a:endParaRPr lang="ru-RU"/>
          </a:p>
        </p:txBody>
      </p:sp>
      <p:sp>
        <p:nvSpPr>
          <p:cNvPr id="6" name="Подзаголовок 5">
            <a:extLst>
              <a:ext uri="{FF2B5EF4-FFF2-40B4-BE49-F238E27FC236}">
                <a16:creationId xmlns:a16="http://schemas.microsoft.com/office/drawing/2014/main" id="{CFCF638F-83E0-754C-A52C-234931D1C8BE}"/>
              </a:ext>
            </a:extLst>
          </p:cNvPr>
          <p:cNvSpPr>
            <a:spLocks noGrp="1"/>
          </p:cNvSpPr>
          <p:nvPr>
            <p:ph type="subTitle" idx="1"/>
          </p:nvPr>
        </p:nvSpPr>
        <p:spPr/>
        <p:txBody>
          <a:bodyPr/>
          <a:lstStyle/>
          <a:p>
            <a:endParaRPr lang="ru-RU"/>
          </a:p>
        </p:txBody>
      </p:sp>
      <p:pic>
        <p:nvPicPr>
          <p:cNvPr id="7" name="Рисунок 6">
            <a:extLst>
              <a:ext uri="{FF2B5EF4-FFF2-40B4-BE49-F238E27FC236}">
                <a16:creationId xmlns:a16="http://schemas.microsoft.com/office/drawing/2014/main" id="{37E4F60C-8D1A-5845-A200-51FA0FC1B4CD}"/>
              </a:ext>
            </a:extLst>
          </p:cNvPr>
          <p:cNvPicPr>
            <a:picLocks noChangeAspect="1"/>
          </p:cNvPicPr>
          <p:nvPr/>
        </p:nvPicPr>
        <p:blipFill>
          <a:blip r:embed="rId3"/>
          <a:stretch>
            <a:fillRect/>
          </a:stretch>
        </p:blipFill>
        <p:spPr>
          <a:xfrm>
            <a:off x="3473450" y="1498880"/>
            <a:ext cx="5245100" cy="5207000"/>
          </a:xfrm>
          <a:prstGeom prst="rect">
            <a:avLst/>
          </a:prstGeom>
        </p:spPr>
      </p:pic>
      <p:sp>
        <p:nvSpPr>
          <p:cNvPr id="8" name="Прямоугольник 7">
            <a:extLst>
              <a:ext uri="{FF2B5EF4-FFF2-40B4-BE49-F238E27FC236}">
                <a16:creationId xmlns:a16="http://schemas.microsoft.com/office/drawing/2014/main" id="{CF15E7CF-CB28-3546-9615-35A735E7E53B}"/>
              </a:ext>
            </a:extLst>
          </p:cNvPr>
          <p:cNvSpPr>
            <a:spLocks noRot="1" noChangeAspect="1" noMove="1" noResize="1" noEditPoints="1" noAdjustHandles="1" noChangeArrowheads="1" noChangeShapeType="1" noTextEdit="1"/>
          </p:cNvSpPr>
          <p:nvPr/>
        </p:nvSpPr>
        <p:spPr>
          <a:xfrm>
            <a:off x="3810888" y="50800"/>
            <a:ext cx="4570225" cy="923330"/>
          </a:xfrm>
          <a:prstGeom prst="rect">
            <a:avLst/>
          </a:prstGeom>
          <a:blipFill>
            <a:blip r:embed="rId4"/>
            <a:stretch>
              <a:fillRect/>
            </a:stretch>
          </a:blipFill>
        </p:spPr>
        <p:txBody>
          <a:bodyPr/>
          <a:lstStyle/>
          <a:p>
            <a:r>
              <a:rPr lang="ru-RU">
                <a:noFill/>
              </a:rPr>
              <a:t> </a:t>
            </a:r>
          </a:p>
        </p:txBody>
      </p:sp>
    </p:spTree>
    <p:extLst>
      <p:ext uri="{BB962C8B-B14F-4D97-AF65-F5344CB8AC3E}">
        <p14:creationId xmlns:p14="http://schemas.microsoft.com/office/powerpoint/2010/main" val="2780132869"/>
      </p:ext>
    </p:extLst>
  </p:cSld>
  <p:clrMapOvr>
    <a:masterClrMapping/>
  </p:clrMapOvr>
  <p:transition/>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t="-21000" b="-2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3270846F-D7CA-7AC8-C725-09804B91C064}"/>
              </a:ext>
            </a:extLst>
          </p:cNvPr>
          <p:cNvSpPr>
            <a:spLocks noGrp="1"/>
          </p:cNvSpPr>
          <p:nvPr>
            <p:ph type="title"/>
          </p:nvPr>
        </p:nvSpPr>
        <p:spPr/>
        <p:txBody>
          <a:bodyPr/>
          <a:lstStyle/>
          <a:p>
            <a:pPr algn="ctr"/>
            <a:endParaRPr lang="ru-RU">
              <a:latin typeface="Bahnschrift Condensed" panose="020b0502040204020203" pitchFamily="34" charset="0"/>
            </a:endParaRPr>
          </a:p>
        </p:txBody>
      </p:sp>
      <p:sp>
        <p:nvSpPr>
          <p:cNvPr id="8" name="Текст 7">
            <a:extLst>
              <a:ext uri="{FF2B5EF4-FFF2-40B4-BE49-F238E27FC236}">
                <a16:creationId xmlns:a16="http://schemas.microsoft.com/office/drawing/2014/main" id="{A5A70C97-C6E9-B6EB-BBED-8A692956D215}"/>
              </a:ext>
            </a:extLst>
          </p:cNvPr>
          <p:cNvSpPr>
            <a:spLocks noGrp="1"/>
          </p:cNvSpPr>
          <p:nvPr>
            <p:ph type="body" sz="half" idx="4294967295"/>
          </p:nvPr>
        </p:nvSpPr>
        <p:spPr>
          <a:xfrm>
            <a:off x="690282" y="2835928"/>
            <a:ext cx="10515600" cy="3807385"/>
          </a:xfrm>
          <a:solidFill>
            <a:schemeClr val="bg1"/>
          </a:solidFill>
        </p:spPr>
        <p:txBody>
          <a:bodyPr>
            <a:normAutofit/>
          </a:bodyPr>
          <a:lstStyle/>
          <a:p>
            <a:pPr marL="0" indent="0">
              <a:buNone/>
            </a:pPr>
            <a:r>
              <a:rPr lang="en">
                <a:latin typeface="Bookman Old Style" panose="02050604050505020204" pitchFamily="18" charset="0"/>
              </a:rPr>
              <a:t>A </a:t>
            </a:r>
            <a:r>
              <a:rPr lang="en" b="1">
                <a:solidFill>
                  <a:srgbClr val="FF0000"/>
                </a:solidFill>
                <a:latin typeface="Bookman Old Style" panose="02050604050505020204" pitchFamily="18" charset="0"/>
              </a:rPr>
              <a:t>superstition</a:t>
            </a:r>
            <a:r>
              <a:rPr lang="en">
                <a:latin typeface="Bookman Old Style" panose="02050604050505020204" pitchFamily="18" charset="0"/>
              </a:rPr>
              <a:t> is any belief or practice considered by non-practitioners to be irrational or supernatural, attributed to fate or magic, perceived supernatural influence, or fear of that which is unknown. It is commonly applied to beliefs and practices surrounding luck, amulets, astrology, fortune telling, spirits, and certain paranormal entities, particularly the belief that future events can be foretold by specific unrelated prior events.</a:t>
            </a:r>
            <a:endParaRPr lang="ru-RU">
              <a:latin typeface="Bookman Old Style" panose="02050604050505020204" pitchFamily="18" charset="0"/>
            </a:endParaRPr>
          </a:p>
        </p:txBody>
      </p:sp>
      <p:sp>
        <p:nvSpPr>
          <p:cNvPr id="4" name="Объект 3">
            <a:extLst>
              <a:ext uri="{FF2B5EF4-FFF2-40B4-BE49-F238E27FC236}">
                <a16:creationId xmlns:a16="http://schemas.microsoft.com/office/drawing/2014/main" id="{A2384F70-8F1A-3249-AE3E-03575D3ED5C0}"/>
              </a:ext>
            </a:extLst>
          </p:cNvPr>
          <p:cNvSpPr>
            <a:spLocks noGrp="1"/>
          </p:cNvSpPr>
          <p:nvPr>
            <p:ph idx="1"/>
          </p:nvPr>
        </p:nvSpPr>
        <p:spPr>
          <a:xfrm>
            <a:off x="1371600" y="1825625"/>
            <a:ext cx="9982200" cy="3781799"/>
          </a:xfrm>
        </p:spPr>
        <p:txBody>
          <a:bodyPr/>
          <a:lstStyle/>
          <a:p>
            <a:endParaRPr lang="ru-RU"/>
          </a:p>
        </p:txBody>
      </p:sp>
      <p:pic>
        <p:nvPicPr>
          <p:cNvPr id="5" name="Рисунок 4">
            <a:extLst>
              <a:ext uri="{FF2B5EF4-FFF2-40B4-BE49-F238E27FC236}">
                <a16:creationId xmlns:a16="http://schemas.microsoft.com/office/drawing/2014/main" id="{2579237E-9904-2A48-AD12-1FE574479AC4}"/>
              </a:ext>
            </a:extLst>
          </p:cNvPr>
          <p:cNvPicPr>
            <a:picLocks noChangeAspect="1"/>
          </p:cNvPicPr>
          <p:nvPr/>
        </p:nvPicPr>
        <p:blipFill>
          <a:blip r:embed="rId2"/>
          <a:stretch>
            <a:fillRect/>
          </a:stretch>
        </p:blipFill>
        <p:spPr>
          <a:xfrm>
            <a:off x="3884706" y="174812"/>
            <a:ext cx="4422588" cy="2487706"/>
          </a:xfrm>
          <a:prstGeom prst="rect">
            <a:avLst/>
          </a:prstGeom>
        </p:spPr>
      </p:pic>
    </p:spTree>
    <p:extLst>
      <p:ext uri="{BB962C8B-B14F-4D97-AF65-F5344CB8AC3E}">
        <p14:creationId xmlns:p14="http://schemas.microsoft.com/office/powerpoint/2010/main" val="2665881239"/>
      </p:ext>
    </p:extLst>
  </p:cSld>
  <p:clrMapOvr>
    <a:masterClrMapping/>
  </p:clrMapOvr>
  <p:transition/>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t="-21000" b="-2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3270846F-D7CA-7AC8-C725-09804B91C064}"/>
              </a:ext>
            </a:extLst>
          </p:cNvPr>
          <p:cNvSpPr>
            <a:spLocks noGrp="1"/>
          </p:cNvSpPr>
          <p:nvPr>
            <p:ph type="title"/>
          </p:nvPr>
        </p:nvSpPr>
        <p:spPr/>
        <p:txBody>
          <a:bodyPr/>
          <a:lstStyle/>
          <a:p>
            <a:pPr algn="ctr"/>
            <a:r>
              <a:rPr lang="en" b="1">
                <a:latin typeface="Apple Chancery" panose="03020702040506060504" pitchFamily="66" charset="-79"/>
                <a:cs typeface="Apple Chancery" panose="03020702040506060504" pitchFamily="66" charset="-79"/>
              </a:rPr>
              <a:t>Black Cats</a:t>
            </a:r>
            <a:endParaRPr lang="ru-RU">
              <a:latin typeface="Bahnschrift Condensed" panose="020b0502040204020203" pitchFamily="34" charset="0"/>
              <a:cs typeface="Apple Chancery" panose="03020702040506060504" pitchFamily="66" charset="-79"/>
            </a:endParaRPr>
          </a:p>
        </p:txBody>
      </p:sp>
      <p:pic>
        <p:nvPicPr>
          <p:cNvPr id="9" name="Рисунок 8">
            <a:extLst>
              <a:ext uri="{FF2B5EF4-FFF2-40B4-BE49-F238E27FC236}">
                <a16:creationId xmlns:a16="http://schemas.microsoft.com/office/drawing/2014/main" id="{2CC168DF-FD60-EF2A-4023-16C77DE65A3E}"/>
              </a:ext>
            </a:extLst>
          </p:cNvPr>
          <p:cNvPicPr>
            <a:picLocks noGrp="1" noChangeAspect="1"/>
          </p:cNvPicPr>
          <p:nvPr>
            <p:ph idx="1"/>
          </p:nvPr>
        </p:nvPicPr>
        <p:blipFill>
          <a:blip r:embed="rId2"/>
          <a:stretch>
            <a:fillRect/>
          </a:stretch>
        </p:blipFill>
        <p:spPr>
          <a:xfrm>
            <a:off x="5904451" y="1517650"/>
            <a:ext cx="5760000" cy="3680001"/>
          </a:xfrm>
          <a:prstGeom prst="rect">
            <a:avLst/>
          </a:prstGeom>
        </p:spPr>
      </p:pic>
      <p:sp>
        <p:nvSpPr>
          <p:cNvPr id="8" name="Текст 7">
            <a:extLst>
              <a:ext uri="{FF2B5EF4-FFF2-40B4-BE49-F238E27FC236}">
                <a16:creationId xmlns:a16="http://schemas.microsoft.com/office/drawing/2014/main" id="{A5A70C97-C6E9-B6EB-BBED-8A692956D215}"/>
              </a:ext>
            </a:extLst>
          </p:cNvPr>
          <p:cNvSpPr>
            <a:spLocks noGrp="1"/>
          </p:cNvSpPr>
          <p:nvPr>
            <p:ph type="body" sz="half" idx="4294967295"/>
          </p:nvPr>
        </p:nvSpPr>
        <p:spPr>
          <a:xfrm>
            <a:off x="838200" y="1517650"/>
            <a:ext cx="4562475" cy="4494213"/>
          </a:xfrm>
          <a:solidFill>
            <a:schemeClr val="bg1"/>
          </a:solidFill>
        </p:spPr>
        <p:txBody>
          <a:bodyPr>
            <a:normAutofit fontScale="92500" lnSpcReduction="10000"/>
          </a:bodyPr>
          <a:lstStyle/>
          <a:p>
            <a:pPr marL="0" indent="0">
              <a:buNone/>
            </a:pPr>
            <a:r>
              <a:rPr lang="ru-RU">
                <a:latin typeface="Bookman Old Style" panose="02050604050505020204" pitchFamily="18" charset="0"/>
              </a:rPr>
              <a:t>  </a:t>
            </a:r>
            <a:r>
              <a:rPr lang="en-US">
                <a:latin typeface="Bookman Old Style" panose="02050604050505020204" pitchFamily="18" charset="0"/>
              </a:rPr>
              <a:t>It is currently believed that if a black cat crosses the path of a person, misfortune</a:t>
            </a:r>
            <a:r>
              <a:rPr lang="ru-RU">
                <a:latin typeface="Bookman Old Style" panose="02050604050505020204" pitchFamily="18" charset="0"/>
              </a:rPr>
              <a:t> </a:t>
            </a:r>
            <a:r>
              <a:rPr lang="en-US">
                <a:latin typeface="Bookman Old Style" panose="02050604050505020204" pitchFamily="18" charset="0"/>
              </a:rPr>
              <a:t>will</a:t>
            </a:r>
            <a:r>
              <a:rPr lang="ru-RU">
                <a:latin typeface="Bookman Old Style" panose="02050604050505020204" pitchFamily="18" charset="0"/>
              </a:rPr>
              <a:t> </a:t>
            </a:r>
            <a:r>
              <a:rPr lang="en-US">
                <a:latin typeface="Bookman Old Style" panose="02050604050505020204" pitchFamily="18" charset="0"/>
              </a:rPr>
              <a:t>occur.</a:t>
            </a:r>
            <a:r>
              <a:rPr lang="ru-RU">
                <a:latin typeface="Bookman Old Style" panose="02050604050505020204" pitchFamily="18" charset="0"/>
              </a:rPr>
              <a:t> </a:t>
            </a:r>
            <a:br>
              <a:rPr lang="ru-RU">
                <a:latin typeface="Bookman Old Style" panose="02050604050505020204" pitchFamily="18" charset="0"/>
              </a:rPr>
            </a:br>
            <a:r>
              <a:rPr lang="ru-RU">
                <a:latin typeface="Bookman Old Style" panose="02050604050505020204" pitchFamily="18" charset="0"/>
              </a:rPr>
              <a:t>  </a:t>
            </a:r>
            <a:r>
              <a:rPr lang="en-US">
                <a:latin typeface="Bookman Old Style" panose="02050604050505020204" pitchFamily="18" charset="0"/>
              </a:rPr>
              <a:t>How can you avoid</a:t>
            </a:r>
            <a:r>
              <a:rPr lang="ru-RU">
                <a:latin typeface="Bookman Old Style" panose="02050604050505020204" pitchFamily="18" charset="0"/>
              </a:rPr>
              <a:t> </a:t>
            </a:r>
            <a:r>
              <a:rPr lang="en-US">
                <a:latin typeface="Bookman Old Style" panose="02050604050505020204" pitchFamily="18" charset="0"/>
              </a:rPr>
              <a:t>misfortune?</a:t>
            </a:r>
            <a:br>
              <a:rPr lang="ru-RU">
                <a:latin typeface="Bookman Old Style" panose="02050604050505020204" pitchFamily="18" charset="0"/>
              </a:rPr>
            </a:br>
            <a:r>
              <a:rPr lang="ru-RU">
                <a:latin typeface="Bookman Old Style" panose="02050604050505020204" pitchFamily="18" charset="0"/>
              </a:rPr>
              <a:t>  </a:t>
            </a:r>
            <a:r>
              <a:rPr lang="en-US">
                <a:latin typeface="Bookman Old Style" panose="02050604050505020204" pitchFamily="18" charset="0"/>
              </a:rPr>
              <a:t>Stop and twist the headgear. If not, tie a stole over your head. On all glasses in the upper right corner, you need to draw a cross, for example, with a marker or lipstick</a:t>
            </a:r>
            <a:r>
              <a:rPr lang="ru-RU">
                <a:latin typeface="Bookman Old Style" panose="02050604050505020204" pitchFamily="18" charset="0"/>
              </a:rPr>
              <a:t>.</a:t>
            </a:r>
          </a:p>
        </p:txBody>
      </p:sp>
    </p:spTree>
    <p:extLst>
      <p:ext uri="{BB962C8B-B14F-4D97-AF65-F5344CB8AC3E}">
        <p14:creationId xmlns:p14="http://schemas.microsoft.com/office/powerpoint/2010/main" val="890049351"/>
      </p:ext>
    </p:extLst>
  </p:cSld>
  <p:clrMapOvr>
    <a:masterClrMapping/>
  </p:clrMapOvr>
  <p:transition/>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t="-21000" b="-2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3270846F-D7CA-7AC8-C725-09804B91C064}"/>
              </a:ext>
            </a:extLst>
          </p:cNvPr>
          <p:cNvSpPr>
            <a:spLocks noGrp="1"/>
          </p:cNvSpPr>
          <p:nvPr>
            <p:ph type="title"/>
          </p:nvPr>
        </p:nvSpPr>
        <p:spPr/>
        <p:txBody>
          <a:bodyPr/>
          <a:lstStyle/>
          <a:p>
            <a:pPr algn="ctr"/>
            <a:r>
              <a:rPr lang="en" b="1">
                <a:latin typeface="Apple Chancery" panose="03020702040506060504" pitchFamily="66" charset="-79"/>
                <a:cs typeface="Apple Chancery" panose="03020702040506060504" pitchFamily="66" charset="-79"/>
              </a:rPr>
              <a:t>Broken Mirror</a:t>
            </a:r>
            <a:endParaRPr lang="ru-RU">
              <a:latin typeface="Bahnschrift Condensed" panose="020b0502040204020203" pitchFamily="34" charset="0"/>
              <a:cs typeface="Apple Chancery" panose="03020702040506060504" pitchFamily="66" charset="-79"/>
            </a:endParaRPr>
          </a:p>
        </p:txBody>
      </p:sp>
      <p:sp>
        <p:nvSpPr>
          <p:cNvPr id="8" name="Текст 7">
            <a:extLst>
              <a:ext uri="{FF2B5EF4-FFF2-40B4-BE49-F238E27FC236}">
                <a16:creationId xmlns:a16="http://schemas.microsoft.com/office/drawing/2014/main" id="{A5A70C97-C6E9-B6EB-BBED-8A692956D215}"/>
              </a:ext>
            </a:extLst>
          </p:cNvPr>
          <p:cNvSpPr>
            <a:spLocks noGrp="1"/>
          </p:cNvSpPr>
          <p:nvPr>
            <p:ph type="body" sz="half" idx="4294967295"/>
          </p:nvPr>
        </p:nvSpPr>
        <p:spPr>
          <a:xfrm>
            <a:off x="838200" y="1517650"/>
            <a:ext cx="4562475" cy="4494213"/>
          </a:xfrm>
          <a:solidFill>
            <a:schemeClr val="bg1"/>
          </a:solidFill>
        </p:spPr>
        <p:txBody>
          <a:bodyPr>
            <a:normAutofit fontScale="85000" lnSpcReduction="10000"/>
          </a:bodyPr>
          <a:lstStyle/>
          <a:p>
            <a:pPr marL="0" indent="0">
              <a:buNone/>
            </a:pPr>
            <a:r>
              <a:rPr lang="ru-RU">
                <a:latin typeface="Bookman Old Style" panose="02050604050505020204" pitchFamily="18" charset="0"/>
              </a:rPr>
              <a:t>  </a:t>
            </a:r>
            <a:r>
              <a:rPr lang="en">
                <a:latin typeface="Bookman Old Style" panose="02050604050505020204" pitchFamily="18" charset="0"/>
              </a:rPr>
              <a:t>The belief that a broken mirror brings bad luck most likely has its origins in the simple fact that reflections of ourselves are uncanny and often unnerving (particularly on a “bad hair” day), so humans have long had bad associations with them. Take, for example, the Greek myth of Narcissus, or the idea that a crack in a mirror would somehow break its charm or trap one’s soul.</a:t>
            </a:r>
            <a:endParaRPr lang="ru-RU">
              <a:latin typeface="Bookman Old Style" panose="02050604050505020204" pitchFamily="18" charset="0"/>
            </a:endParaRPr>
          </a:p>
          <a:p>
            <a:pPr marL="0" indent="0">
              <a:buNone/>
            </a:pPr>
            <a:endParaRPr lang="ru-RU">
              <a:latin typeface="Bookman Old Style" panose="02050604050505020204" pitchFamily="18" charset="0"/>
            </a:endParaRPr>
          </a:p>
        </p:txBody>
      </p:sp>
      <p:pic>
        <p:nvPicPr>
          <p:cNvPr id="3" name="Рисунок 2">
            <a:extLst>
              <a:ext uri="{FF2B5EF4-FFF2-40B4-BE49-F238E27FC236}">
                <a16:creationId xmlns:a16="http://schemas.microsoft.com/office/drawing/2014/main" id="{5086197E-5F22-424D-9693-10ADFC5A1A54}"/>
              </a:ext>
            </a:extLst>
          </p:cNvPr>
          <p:cNvPicPr>
            <a:picLocks noChangeAspect="1"/>
          </p:cNvPicPr>
          <p:nvPr/>
        </p:nvPicPr>
        <p:blipFill>
          <a:blip r:embed="rId2"/>
          <a:stretch>
            <a:fillRect/>
          </a:stretch>
        </p:blipFill>
        <p:spPr>
          <a:xfrm>
            <a:off x="5953800" y="1517650"/>
            <a:ext cx="5400000" cy="3601852"/>
          </a:xfrm>
          <a:prstGeom prst="rect">
            <a:avLst/>
          </a:prstGeom>
        </p:spPr>
      </p:pic>
      <p:sp>
        <p:nvSpPr>
          <p:cNvPr id="5" name="Объект 4">
            <a:extLst>
              <a:ext uri="{FF2B5EF4-FFF2-40B4-BE49-F238E27FC236}">
                <a16:creationId xmlns:a16="http://schemas.microsoft.com/office/drawing/2014/main" id="{E7E2CEB8-E369-5D4D-86C4-F2C0D873D723}"/>
              </a:ext>
            </a:extLst>
          </p:cNvPr>
          <p:cNvSpPr>
            <a:spLocks noGrp="1"/>
          </p:cNvSpPr>
          <p:nvPr>
            <p:ph idx="1"/>
          </p:nvPr>
        </p:nvSpPr>
        <p:spPr/>
        <p:txBody>
          <a:bodyPr/>
          <a:lstStyle/>
          <a:p>
            <a:endParaRPr lang="ru-RU"/>
          </a:p>
        </p:txBody>
      </p:sp>
    </p:spTree>
    <p:extLst>
      <p:ext uri="{BB962C8B-B14F-4D97-AF65-F5344CB8AC3E}">
        <p14:creationId xmlns:p14="http://schemas.microsoft.com/office/powerpoint/2010/main" val="1713454243"/>
      </p:ext>
    </p:extLst>
  </p:cSld>
  <p:clrMapOvr>
    <a:masterClrMapping/>
  </p:clrMapOvr>
  <p:transition/>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t="-21000" b="-2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3270846F-D7CA-7AC8-C725-09804B91C064}"/>
              </a:ext>
            </a:extLst>
          </p:cNvPr>
          <p:cNvSpPr>
            <a:spLocks noGrp="1"/>
          </p:cNvSpPr>
          <p:nvPr>
            <p:ph type="title"/>
          </p:nvPr>
        </p:nvSpPr>
        <p:spPr/>
        <p:txBody>
          <a:bodyPr/>
          <a:lstStyle/>
          <a:p>
            <a:pPr algn="ctr"/>
            <a:r>
              <a:rPr lang="en" b="1">
                <a:latin typeface="Apple Chancery" panose="03020702040506060504" pitchFamily="66" charset="-79"/>
                <a:cs typeface="Apple Chancery" panose="03020702040506060504" pitchFamily="66" charset="-79"/>
              </a:rPr>
              <a:t>Lucky Horseshoe</a:t>
            </a:r>
            <a:endParaRPr lang="ru-RU">
              <a:latin typeface="Bahnschrift Condensed" panose="020b0502040204020203" pitchFamily="34" charset="0"/>
              <a:cs typeface="Apple Chancery" panose="03020702040506060504" pitchFamily="66" charset="-79"/>
            </a:endParaRPr>
          </a:p>
        </p:txBody>
      </p:sp>
      <p:sp>
        <p:nvSpPr>
          <p:cNvPr id="8" name="Текст 7">
            <a:extLst>
              <a:ext uri="{FF2B5EF4-FFF2-40B4-BE49-F238E27FC236}">
                <a16:creationId xmlns:a16="http://schemas.microsoft.com/office/drawing/2014/main" id="{A5A70C97-C6E9-B6EB-BBED-8A692956D215}"/>
              </a:ext>
            </a:extLst>
          </p:cNvPr>
          <p:cNvSpPr>
            <a:spLocks noGrp="1"/>
          </p:cNvSpPr>
          <p:nvPr>
            <p:ph type="body" sz="half" idx="4294967295"/>
          </p:nvPr>
        </p:nvSpPr>
        <p:spPr>
          <a:xfrm>
            <a:off x="838200" y="1517650"/>
            <a:ext cx="4562475" cy="4494213"/>
          </a:xfrm>
          <a:solidFill>
            <a:schemeClr val="bg1"/>
          </a:solidFill>
        </p:spPr>
        <p:txBody>
          <a:bodyPr>
            <a:normAutofit fontScale="70000" lnSpcReduction="20000"/>
          </a:bodyPr>
          <a:lstStyle/>
          <a:p>
            <a:pPr marL="0" indent="0">
              <a:buNone/>
            </a:pPr>
            <a:r>
              <a:rPr lang="en">
                <a:latin typeface="Bookman Old Style" panose="02050604050505020204" pitchFamily="18" charset="0"/>
              </a:rPr>
              <a:t>  Early Western Europeans believed that iron had magical powers and could drive away evil. Folklore of the time was rife with tales of mischievous fairies and mystical creatures. Horseshoes, being made of iron, naturally became protective talismans.</a:t>
            </a:r>
          </a:p>
          <a:p>
            <a:pPr marL="0" indent="0">
              <a:buNone/>
            </a:pPr>
            <a:r>
              <a:rPr lang="en">
                <a:latin typeface="Bookman Old Style" panose="02050604050505020204" pitchFamily="18" charset="0"/>
              </a:rPr>
              <a:t>  Other legends said that witches were so afraid of iron horseshoes, they traveled by broomstick instead of horseback. And 8th-century Chaldeans believed the crescent shape of the horseshoe protected against the evil eye, thus making it a good luck charm.</a:t>
            </a:r>
          </a:p>
        </p:txBody>
      </p:sp>
      <p:pic>
        <p:nvPicPr>
          <p:cNvPr id="3" name="Рисунок 2">
            <a:extLst>
              <a:ext uri="{FF2B5EF4-FFF2-40B4-BE49-F238E27FC236}">
                <a16:creationId xmlns:a16="http://schemas.microsoft.com/office/drawing/2014/main" id="{AE733DD2-FC1A-1746-91A0-56E3F9276A5A}"/>
              </a:ext>
            </a:extLst>
          </p:cNvPr>
          <p:cNvPicPr>
            <a:picLocks noChangeAspect="1"/>
          </p:cNvPicPr>
          <p:nvPr/>
        </p:nvPicPr>
        <p:blipFill>
          <a:blip r:embed="rId2"/>
          <a:stretch>
            <a:fillRect/>
          </a:stretch>
        </p:blipFill>
        <p:spPr>
          <a:xfrm>
            <a:off x="6683188" y="1517649"/>
            <a:ext cx="4670612" cy="4153397"/>
          </a:xfrm>
          <a:prstGeom prst="rect">
            <a:avLst/>
          </a:prstGeom>
        </p:spPr>
      </p:pic>
      <p:sp>
        <p:nvSpPr>
          <p:cNvPr id="5" name="Объект 4">
            <a:extLst>
              <a:ext uri="{FF2B5EF4-FFF2-40B4-BE49-F238E27FC236}">
                <a16:creationId xmlns:a16="http://schemas.microsoft.com/office/drawing/2014/main" id="{4D410602-A43B-1940-BFC6-1CEB78970442}"/>
              </a:ext>
            </a:extLst>
          </p:cNvPr>
          <p:cNvSpPr>
            <a:spLocks noGrp="1"/>
          </p:cNvSpPr>
          <p:nvPr>
            <p:ph idx="1"/>
          </p:nvPr>
        </p:nvSpPr>
        <p:spPr/>
        <p:txBody>
          <a:bodyPr/>
          <a:lstStyle/>
          <a:p>
            <a:pPr marL="0" indent="0">
              <a:buNone/>
            </a:pPr>
            <a:endParaRPr lang="ru-RU"/>
          </a:p>
        </p:txBody>
      </p:sp>
    </p:spTree>
    <p:extLst>
      <p:ext uri="{BB962C8B-B14F-4D97-AF65-F5344CB8AC3E}">
        <p14:creationId xmlns:p14="http://schemas.microsoft.com/office/powerpoint/2010/main" val="3469801371"/>
      </p:ext>
    </p:extLst>
  </p:cSld>
  <p:clrMapOvr>
    <a:masterClrMapping/>
  </p:clrMapOvr>
  <p:transition/>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t="-21000" b="-2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3270846F-D7CA-7AC8-C725-09804B91C064}"/>
              </a:ext>
            </a:extLst>
          </p:cNvPr>
          <p:cNvSpPr>
            <a:spLocks noGrp="1"/>
          </p:cNvSpPr>
          <p:nvPr>
            <p:ph type="title"/>
          </p:nvPr>
        </p:nvSpPr>
        <p:spPr/>
        <p:txBody>
          <a:bodyPr/>
          <a:lstStyle/>
          <a:p>
            <a:pPr algn="ctr"/>
            <a:r>
              <a:rPr lang="en" b="1">
                <a:latin typeface="Apple Chancery" panose="03020702040506060504" pitchFamily="66" charset="-79"/>
                <a:cs typeface="Apple Chancery" panose="03020702040506060504" pitchFamily="66" charset="-79"/>
              </a:rPr>
              <a:t>Giving Yellow Flowers</a:t>
            </a:r>
            <a:endParaRPr lang="ru-RU">
              <a:latin typeface="Bahnschrift Condensed" panose="020b0502040204020203" pitchFamily="34" charset="0"/>
              <a:cs typeface="Apple Chancery" panose="03020702040506060504" pitchFamily="66" charset="-79"/>
            </a:endParaRPr>
          </a:p>
        </p:txBody>
      </p:sp>
      <p:sp>
        <p:nvSpPr>
          <p:cNvPr id="8" name="Текст 7">
            <a:extLst>
              <a:ext uri="{FF2B5EF4-FFF2-40B4-BE49-F238E27FC236}">
                <a16:creationId xmlns:a16="http://schemas.microsoft.com/office/drawing/2014/main" id="{A5A70C97-C6E9-B6EB-BBED-8A692956D215}"/>
              </a:ext>
            </a:extLst>
          </p:cNvPr>
          <p:cNvSpPr>
            <a:spLocks noGrp="1"/>
          </p:cNvSpPr>
          <p:nvPr>
            <p:ph type="body" sz="half" idx="4294967295"/>
          </p:nvPr>
        </p:nvSpPr>
        <p:spPr>
          <a:xfrm>
            <a:off x="838200" y="1517650"/>
            <a:ext cx="4562475" cy="4494213"/>
          </a:xfrm>
          <a:solidFill>
            <a:schemeClr val="bg1"/>
          </a:solidFill>
        </p:spPr>
        <p:txBody>
          <a:bodyPr>
            <a:normAutofit fontScale="92500"/>
          </a:bodyPr>
          <a:lstStyle/>
          <a:p>
            <a:pPr marL="0" indent="0">
              <a:buNone/>
            </a:pPr>
            <a:r>
              <a:rPr lang="en">
                <a:latin typeface="Bookman Old Style" panose="02050604050505020204" pitchFamily="18" charset="0"/>
              </a:rPr>
              <a:t>  Like numbers, colors have frequently been assigned symbolic significance, like black being seen as the color of bad luck and red the color of passion. In Russia, yellow flowers in particular are seen as problematic as they are thought to represent infidelity, separation, or even death!</a:t>
            </a:r>
            <a:endParaRPr lang="ru-RU">
              <a:latin typeface="Bookman Old Style" panose="02050604050505020204" pitchFamily="18" charset="0"/>
            </a:endParaRPr>
          </a:p>
        </p:txBody>
      </p:sp>
      <p:sp>
        <p:nvSpPr>
          <p:cNvPr id="4" name="Объект 3">
            <a:extLst>
              <a:ext uri="{FF2B5EF4-FFF2-40B4-BE49-F238E27FC236}">
                <a16:creationId xmlns:a16="http://schemas.microsoft.com/office/drawing/2014/main" id="{A71A2CDA-0D3C-534D-BED4-05E998F36CFC}"/>
              </a:ext>
            </a:extLst>
          </p:cNvPr>
          <p:cNvSpPr>
            <a:spLocks noGrp="1"/>
          </p:cNvSpPr>
          <p:nvPr>
            <p:ph idx="1"/>
          </p:nvPr>
        </p:nvSpPr>
        <p:spPr/>
        <p:txBody>
          <a:bodyPr/>
          <a:lstStyle/>
          <a:p>
            <a:endParaRPr lang="ru-RU"/>
          </a:p>
        </p:txBody>
      </p:sp>
      <p:pic>
        <p:nvPicPr>
          <p:cNvPr id="5" name="Рисунок 4">
            <a:extLst>
              <a:ext uri="{FF2B5EF4-FFF2-40B4-BE49-F238E27FC236}">
                <a16:creationId xmlns:a16="http://schemas.microsoft.com/office/drawing/2014/main" id="{471A6474-F0E2-A14E-8D6E-EB6B5003EEFF}"/>
              </a:ext>
            </a:extLst>
          </p:cNvPr>
          <p:cNvPicPr>
            <a:picLocks noChangeAspect="1"/>
          </p:cNvPicPr>
          <p:nvPr/>
        </p:nvPicPr>
        <p:blipFill>
          <a:blip r:embed="rId2"/>
          <a:stretch>
            <a:fillRect/>
          </a:stretch>
        </p:blipFill>
        <p:spPr>
          <a:xfrm>
            <a:off x="6129618" y="1690688"/>
            <a:ext cx="5224182" cy="3482788"/>
          </a:xfrm>
          <a:prstGeom prst="rect">
            <a:avLst/>
          </a:prstGeom>
        </p:spPr>
      </p:pic>
    </p:spTree>
    <p:extLst>
      <p:ext uri="{BB962C8B-B14F-4D97-AF65-F5344CB8AC3E}">
        <p14:creationId xmlns:p14="http://schemas.microsoft.com/office/powerpoint/2010/main" val="3955371752"/>
      </p:ext>
    </p:extLst>
  </p:cSld>
  <p:clrMapOvr>
    <a:masterClrMapping/>
  </p:clrMapOvr>
  <p:transition/>
  <p:timing/>
</p:sld>
</file>

<file path=ppt/slides/slide7.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blipFill dpi="0" rotWithShape="1">
          <a:blip r:embed="rId3">
            <a:lum/>
          </a:blip>
          <a:stretch>
            <a:fillRect t="-21000" b="-21000"/>
          </a:stretch>
        </a:blipFill>
        <a:effectLst/>
      </p:bgPr>
    </p:bg>
    <p:spTree>
      <p:nvGrpSpPr>
        <p:cNvPr id="1" name=""/>
        <p:cNvGrpSpPr/>
        <p:nvPr/>
      </p:nvGrpSpPr>
      <p:grpSpPr>
        <a:xfrm>
          <a:off x="0" y="0"/>
          <a:ext cx="0" cy="0"/>
        </a:xfrm>
      </p:grpSpPr>
      <p:sp>
        <p:nvSpPr>
          <p:cNvPr id="2" name="Заголовок 1">
            <a:extLst>
              <a:ext uri="{FF2B5EF4-FFF2-40B4-BE49-F238E27FC236}">
                <a16:creationId xmlns:a16="http://schemas.microsoft.com/office/drawing/2014/main" id="{3270846F-D7CA-7AC8-C725-09804B91C064}"/>
              </a:ext>
            </a:extLst>
          </p:cNvPr>
          <p:cNvSpPr>
            <a:spLocks noGrp="1"/>
          </p:cNvSpPr>
          <p:nvPr>
            <p:ph type="title"/>
          </p:nvPr>
        </p:nvSpPr>
        <p:spPr/>
        <p:txBody>
          <a:bodyPr/>
          <a:lstStyle/>
          <a:p>
            <a:pPr algn="ctr"/>
            <a:r>
              <a:rPr lang="en" b="1">
                <a:latin typeface="Apple Chancery" panose="03020702040506060504" pitchFamily="66" charset="-79"/>
                <a:cs typeface="Apple Chancery" panose="03020702040506060504" pitchFamily="66" charset="-79"/>
              </a:rPr>
              <a:t>Itchy Palms</a:t>
            </a:r>
            <a:endParaRPr lang="ru-RU">
              <a:latin typeface="Bahnschrift Condensed" panose="020b0502040204020203" pitchFamily="34" charset="0"/>
              <a:cs typeface="Apple Chancery" panose="03020702040506060504" pitchFamily="66" charset="-79"/>
            </a:endParaRPr>
          </a:p>
        </p:txBody>
      </p:sp>
      <p:sp>
        <p:nvSpPr>
          <p:cNvPr id="8" name="Текст 7">
            <a:extLst>
              <a:ext uri="{FF2B5EF4-FFF2-40B4-BE49-F238E27FC236}">
                <a16:creationId xmlns:a16="http://schemas.microsoft.com/office/drawing/2014/main" id="{A5A70C97-C6E9-B6EB-BBED-8A692956D215}"/>
              </a:ext>
            </a:extLst>
          </p:cNvPr>
          <p:cNvSpPr>
            <a:spLocks noGrp="1"/>
          </p:cNvSpPr>
          <p:nvPr>
            <p:ph type="body" sz="half" idx="4294967295"/>
          </p:nvPr>
        </p:nvSpPr>
        <p:spPr>
          <a:xfrm>
            <a:off x="838200" y="1682750"/>
            <a:ext cx="4562475" cy="4494213"/>
          </a:xfrm>
          <a:solidFill>
            <a:schemeClr val="bg1"/>
          </a:solidFill>
        </p:spPr>
        <p:txBody>
          <a:bodyPr>
            <a:normAutofit fontScale="77500" lnSpcReduction="20000"/>
          </a:bodyPr>
          <a:lstStyle/>
          <a:p>
            <a:pPr marL="0" indent="0">
              <a:buNone/>
            </a:pPr>
            <a:r>
              <a:rPr lang="en">
                <a:latin typeface="Bookman Old Style" panose="02050604050505020204" pitchFamily="18" charset="0"/>
              </a:rPr>
              <a:t>  Depending which palm of yours begins to itch, you may find yourself in the Caribbean with a bit of extra spending money, or in the red. It is a common belief that an itchy left palm means you will owe money soon, whereas an itchy right palm means money is coming your way. There is an explanation that might tell us why such a distinction. The left hand seems to hold passive energy, and the right hand active energy which symbolically could explain the coming in and out of money.</a:t>
            </a:r>
            <a:endParaRPr lang="ru-RU">
              <a:latin typeface="Bookman Old Style" panose="02050604050505020204" pitchFamily="18" charset="0"/>
            </a:endParaRPr>
          </a:p>
        </p:txBody>
      </p:sp>
      <p:sp>
        <p:nvSpPr>
          <p:cNvPr id="4" name="Объект 3">
            <a:extLst>
              <a:ext uri="{FF2B5EF4-FFF2-40B4-BE49-F238E27FC236}">
                <a16:creationId xmlns:a16="http://schemas.microsoft.com/office/drawing/2014/main" id="{8BEC8305-19F6-FD4C-A133-127FDDFA3B0E}"/>
              </a:ext>
            </a:extLst>
          </p:cNvPr>
          <p:cNvSpPr>
            <a:spLocks noGrp="1"/>
          </p:cNvSpPr>
          <p:nvPr>
            <p:ph idx="1"/>
          </p:nvPr>
        </p:nvSpPr>
        <p:spPr/>
        <p:txBody>
          <a:bodyPr/>
          <a:lstStyle/>
          <a:p>
            <a:endParaRPr lang="ru-RU"/>
          </a:p>
        </p:txBody>
      </p:sp>
      <p:pic>
        <p:nvPicPr>
          <p:cNvPr id="5" name="Рисунок 4">
            <a:extLst>
              <a:ext uri="{FF2B5EF4-FFF2-40B4-BE49-F238E27FC236}">
                <a16:creationId xmlns:a16="http://schemas.microsoft.com/office/drawing/2014/main" id="{D655900B-0B30-4448-A109-C9E4237ADD0D}"/>
              </a:ext>
            </a:extLst>
          </p:cNvPr>
          <p:cNvPicPr>
            <a:picLocks noChangeAspect="1"/>
          </p:cNvPicPr>
          <p:nvPr/>
        </p:nvPicPr>
        <p:blipFill>
          <a:blip r:embed="rId2"/>
          <a:stretch>
            <a:fillRect/>
          </a:stretch>
        </p:blipFill>
        <p:spPr>
          <a:xfrm>
            <a:off x="5915259" y="1682750"/>
            <a:ext cx="5832987" cy="3280472"/>
          </a:xfrm>
          <a:prstGeom prst="rect">
            <a:avLst/>
          </a:prstGeom>
        </p:spPr>
      </p:pic>
    </p:spTree>
    <p:extLst>
      <p:ext uri="{BB962C8B-B14F-4D97-AF65-F5344CB8AC3E}">
        <p14:creationId xmlns:p14="http://schemas.microsoft.com/office/powerpoint/2010/main" val="1739265448"/>
      </p:ext>
    </p:extLst>
  </p:cSld>
  <p:clrMapOvr>
    <a:masterClrMapping/>
  </p:clrMapOvr>
  <p:transition/>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Широкоэкранный</PresentationFormat>
  <Paragraphs>13</Paragraphs>
  <Slides>7</Slides>
  <Notes>0</Notes>
  <TotalTime>119</TotalTime>
  <HiddenSlides>0</HiddenSlides>
  <MMClips>0</MMClips>
  <ScaleCrop>0</ScaleCrop>
  <HeadingPairs>
    <vt:vector baseType="variant" size="6">
      <vt:variant>
        <vt:lpstr>Fonts used</vt:lpstr>
      </vt:variant>
      <vt:variant>
        <vt:i4>6</vt:i4>
      </vt:variant>
      <vt:variant>
        <vt:lpstr>Theme</vt:lpstr>
      </vt:variant>
      <vt:variant>
        <vt:i4>1</vt:i4>
      </vt:variant>
      <vt:variant>
        <vt:lpstr>Slide Titles</vt:lpstr>
      </vt:variant>
      <vt:variant>
        <vt:i4>7</vt:i4>
      </vt:variant>
    </vt:vector>
  </HeadingPairs>
  <TitlesOfParts>
    <vt:vector baseType="lpstr" size="14">
      <vt:lpstr>Arial</vt:lpstr>
      <vt:lpstr>Calibri Light</vt:lpstr>
      <vt:lpstr>Calibri</vt:lpstr>
      <vt:lpstr>Bahnschrift Condensed</vt:lpstr>
      <vt:lpstr>Bookman Old Style</vt:lpstr>
      <vt:lpstr>Apple Chancery</vt:lpstr>
      <vt:lpstr>Тема Office</vt:lpstr>
      <vt:lpstr>PowerPoint Presentation</vt:lpstr>
      <vt:lpstr>PowerPoint Presentation</vt:lpstr>
      <vt:lpstr>Black Cats</vt:lpstr>
      <vt:lpstr>Broken Mirror</vt:lpstr>
      <vt:lpstr>Lucky Horseshoe</vt:lpstr>
      <vt:lpstr>Giving Yellow Flowers</vt:lpstr>
      <vt:lpstr>Itchy Palms</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Superstitions</dc:title>
  <dc:creator>Пользователь 1</dc:creator>
  <cp:lastModifiedBy>Microsoft Office User</cp:lastModifiedBy>
  <cp:revision>9</cp:revision>
  <dcterms:created xsi:type="dcterms:W3CDTF">2022-11-29T05:25:09Z</dcterms:created>
  <dcterms:modified xsi:type="dcterms:W3CDTF">2023-12-02T08:40:02Z</dcterms:modified>
</cp:coreProperties>
</file>