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62" r:id="rId3"/>
    <p:sldId id="257" r:id="rId4"/>
    <p:sldId id="260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92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30D77D-9163-40D8-AC53-29B6EAA0CC46}" type="datetimeFigureOut">
              <a:rPr lang="ru-RU" smtClean="0"/>
              <a:pPr/>
              <a:t>03.12.2023</a:t>
            </a:fld>
            <a:endParaRPr lang="ru-R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8586E9-6E05-4F17-82A7-DADB29796F0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30D77D-9163-40D8-AC53-29B6EAA0CC46}" type="datetimeFigureOut">
              <a:rPr lang="ru-RU" smtClean="0"/>
              <a:pPr/>
              <a:t>03.12.2023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8586E9-6E05-4F17-82A7-DADB29796F0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30D77D-9163-40D8-AC53-29B6EAA0CC46}" type="datetimeFigureOut">
              <a:rPr lang="ru-RU" smtClean="0"/>
              <a:pPr/>
              <a:t>03.12.2023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8586E9-6E05-4F17-82A7-DADB29796F0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30D77D-9163-40D8-AC53-29B6EAA0CC46}" type="datetimeFigureOut">
              <a:rPr lang="ru-RU" smtClean="0"/>
              <a:pPr/>
              <a:t>03.12.2023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8586E9-6E05-4F17-82A7-DADB29796F0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30D77D-9163-40D8-AC53-29B6EAA0CC46}" type="datetimeFigureOut">
              <a:rPr lang="ru-RU" smtClean="0"/>
              <a:pPr/>
              <a:t>03.12.2023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8586E9-6E05-4F17-82A7-DADB29796F0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30D77D-9163-40D8-AC53-29B6EAA0CC46}" type="datetimeFigureOut">
              <a:rPr lang="ru-RU" smtClean="0"/>
              <a:pPr/>
              <a:t>03.12.2023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8586E9-6E05-4F17-82A7-DADB29796F0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30D77D-9163-40D8-AC53-29B6EAA0CC46}" type="datetimeFigureOut">
              <a:rPr lang="ru-RU" smtClean="0"/>
              <a:pPr/>
              <a:t>03.12.2023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8586E9-6E05-4F17-82A7-DADB29796F0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30D77D-9163-40D8-AC53-29B6EAA0CC46}" type="datetimeFigureOut">
              <a:rPr lang="ru-RU" smtClean="0"/>
              <a:pPr/>
              <a:t>03.12.2023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8586E9-6E05-4F17-82A7-DADB29796F0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30D77D-9163-40D8-AC53-29B6EAA0CC46}" type="datetimeFigureOut">
              <a:rPr lang="ru-RU" smtClean="0"/>
              <a:pPr/>
              <a:t>03.12.2023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8586E9-6E05-4F17-82A7-DADB29796F0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30D77D-9163-40D8-AC53-29B6EAA0CC46}" type="datetimeFigureOut">
              <a:rPr lang="ru-RU" smtClean="0"/>
              <a:pPr/>
              <a:t>03.12.2023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8586E9-6E05-4F17-82A7-DADB29796F0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30D77D-9163-40D8-AC53-29B6EAA0CC46}" type="datetimeFigureOut">
              <a:rPr lang="ru-RU" smtClean="0"/>
              <a:pPr/>
              <a:t>03.12.2023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088586E9-6E05-4F17-82A7-DADB29796F0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030D77D-9163-40D8-AC53-29B6EAA0CC46}" type="datetimeFigureOut">
              <a:rPr lang="ru-RU" smtClean="0"/>
              <a:pPr/>
              <a:t>03.12.2023</a:t>
            </a:fld>
            <a:endParaRPr lang="ru-R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88586E9-6E05-4F17-82A7-DADB29796F07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13" Type="http://schemas.openxmlformats.org/officeDocument/2006/relationships/image" Target="../media/image15.jpeg"/><Relationship Id="rId18" Type="http://schemas.openxmlformats.org/officeDocument/2006/relationships/image" Target="../media/image20.jpeg"/><Relationship Id="rId3" Type="http://schemas.openxmlformats.org/officeDocument/2006/relationships/image" Target="../media/image5.jpeg"/><Relationship Id="rId21" Type="http://schemas.openxmlformats.org/officeDocument/2006/relationships/image" Target="../media/image23.jpeg"/><Relationship Id="rId7" Type="http://schemas.openxmlformats.org/officeDocument/2006/relationships/image" Target="../media/image9.jpeg"/><Relationship Id="rId12" Type="http://schemas.openxmlformats.org/officeDocument/2006/relationships/image" Target="../media/image14.jpeg"/><Relationship Id="rId17" Type="http://schemas.openxmlformats.org/officeDocument/2006/relationships/image" Target="../media/image19.jpeg"/><Relationship Id="rId2" Type="http://schemas.openxmlformats.org/officeDocument/2006/relationships/image" Target="../media/image4.jpeg"/><Relationship Id="rId16" Type="http://schemas.openxmlformats.org/officeDocument/2006/relationships/image" Target="../media/image18.jpeg"/><Relationship Id="rId20" Type="http://schemas.openxmlformats.org/officeDocument/2006/relationships/image" Target="../media/image2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11" Type="http://schemas.openxmlformats.org/officeDocument/2006/relationships/image" Target="../media/image13.jpeg"/><Relationship Id="rId5" Type="http://schemas.openxmlformats.org/officeDocument/2006/relationships/image" Target="../media/image7.jpeg"/><Relationship Id="rId15" Type="http://schemas.openxmlformats.org/officeDocument/2006/relationships/image" Target="../media/image17.png"/><Relationship Id="rId23" Type="http://schemas.openxmlformats.org/officeDocument/2006/relationships/image" Target="../media/image25.gif"/><Relationship Id="rId10" Type="http://schemas.openxmlformats.org/officeDocument/2006/relationships/image" Target="../media/image12.jpeg"/><Relationship Id="rId19" Type="http://schemas.openxmlformats.org/officeDocument/2006/relationships/image" Target="../media/image21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Relationship Id="rId14" Type="http://schemas.openxmlformats.org/officeDocument/2006/relationships/image" Target="../media/image16.jpeg"/><Relationship Id="rId22" Type="http://schemas.openxmlformats.org/officeDocument/2006/relationships/image" Target="../media/image2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999" y="836712"/>
            <a:ext cx="8496944" cy="566463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43808" y="692696"/>
            <a:ext cx="5259360" cy="1728192"/>
          </a:xfrm>
        </p:spPr>
        <p:txBody>
          <a:bodyPr>
            <a:normAutofit/>
          </a:bodyPr>
          <a:lstStyle/>
          <a:p>
            <a:pPr algn="ctr"/>
            <a:r>
              <a:rPr lang="ru-RU" sz="4400" dirty="0" err="1" smtClean="0"/>
              <a:t>Дидактческая</a:t>
            </a:r>
            <a:r>
              <a:rPr lang="ru-RU" sz="4400" dirty="0" smtClean="0"/>
              <a:t> игра</a:t>
            </a:r>
            <a:endParaRPr lang="ru-RU" sz="4400" dirty="0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33400" y="2636912"/>
            <a:ext cx="7854696" cy="792088"/>
          </a:xfrm>
        </p:spPr>
        <p:txBody>
          <a:bodyPr/>
          <a:lstStyle/>
          <a:p>
            <a:pPr algn="ctr"/>
            <a:r>
              <a:rPr lang="ru-RU" b="1" dirty="0" smtClean="0"/>
              <a:t>                         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«ПРИЗНАКИ ЗИМЫ»</a:t>
            </a:r>
            <a:endParaRPr lang="ru-RU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68704" y="48866"/>
            <a:ext cx="3816424" cy="11811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332318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TextBox 33"/>
          <p:cNvSpPr txBox="1"/>
          <p:nvPr/>
        </p:nvSpPr>
        <p:spPr>
          <a:xfrm>
            <a:off x="1115616" y="836712"/>
            <a:ext cx="7128792" cy="1569660"/>
          </a:xfrm>
          <a:prstGeom prst="rect">
            <a:avLst/>
          </a:prstGeom>
          <a:noFill/>
          <a:effectLst/>
        </p:spPr>
        <p:txBody>
          <a:bodyPr wrap="square" rtlCol="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>
              <a:buFont typeface="Arial" pitchFamily="34" charset="0"/>
              <a:buChar char="•"/>
            </a:pPr>
            <a:r>
              <a:rPr lang="ru-RU" sz="3200" dirty="0" smtClean="0">
                <a:solidFill>
                  <a:srgbClr val="002060"/>
                </a:solidFill>
              </a:rPr>
              <a:t>Цель: </a:t>
            </a:r>
            <a:r>
              <a:rPr lang="ru-RU" sz="3200" dirty="0" smtClean="0">
                <a:solidFill>
                  <a:srgbClr val="0070C0"/>
                </a:solidFill>
              </a:rPr>
              <a:t>Формирование основ экологической культуры, закрепление признаков зимы</a:t>
            </a:r>
            <a:endParaRPr lang="ru-RU" sz="3200" dirty="0">
              <a:solidFill>
                <a:srgbClr val="0070C0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1187624" y="2924944"/>
            <a:ext cx="6768752" cy="3046988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just"/>
            <a:r>
              <a:rPr lang="ru-RU" sz="2400" b="1" dirty="0" smtClean="0">
                <a:solidFill>
                  <a:srgbClr val="002060"/>
                </a:solidFill>
              </a:rPr>
              <a:t>Ход игры: </a:t>
            </a:r>
            <a:r>
              <a:rPr lang="ru-RU" sz="2400" b="1" dirty="0" smtClean="0">
                <a:solidFill>
                  <a:srgbClr val="0070C0"/>
                </a:solidFill>
              </a:rPr>
              <a:t>ребенок из предложенных картинок должен выбрать ту картинку, которая соответствует признакам зимы. Нажав на нее, картинка передвинется в таблицу под основной картинкой, что означает , что ответ правильный. Если ребенок нажал на неправильную картинку, она исчезнет.</a:t>
            </a:r>
            <a:endParaRPr lang="ru-RU" sz="2400" b="1" cap="all" dirty="0">
              <a:ln w="0"/>
              <a:solidFill>
                <a:srgbClr val="0070C0"/>
              </a:soli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443259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66269" y="831222"/>
            <a:ext cx="3611459" cy="286313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6386" y="1079540"/>
            <a:ext cx="790575" cy="676275"/>
          </a:xfrm>
          <a:prstGeom prst="rect">
            <a:avLst/>
          </a:prstGeom>
        </p:spPr>
      </p:pic>
      <p:pic>
        <p:nvPicPr>
          <p:cNvPr id="23" name="Рисунок 2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7379" y="1953846"/>
            <a:ext cx="828675" cy="666750"/>
          </a:xfrm>
          <a:prstGeom prst="rect">
            <a:avLst/>
          </a:prstGeom>
        </p:spPr>
      </p:pic>
      <p:pic>
        <p:nvPicPr>
          <p:cNvPr id="25" name="Рисунок 2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97157" y="3460945"/>
            <a:ext cx="847725" cy="685800"/>
          </a:xfrm>
          <a:prstGeom prst="rect">
            <a:avLst/>
          </a:prstGeom>
        </p:spPr>
      </p:pic>
      <p:pic>
        <p:nvPicPr>
          <p:cNvPr id="28" name="Рисунок 2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23724" y="2072919"/>
            <a:ext cx="809625" cy="676275"/>
          </a:xfrm>
          <a:prstGeom prst="rect">
            <a:avLst/>
          </a:prstGeom>
        </p:spPr>
      </p:pic>
      <p:pic>
        <p:nvPicPr>
          <p:cNvPr id="29" name="Рисунок 2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6768" y="3522578"/>
            <a:ext cx="838200" cy="666750"/>
          </a:xfrm>
          <a:prstGeom prst="rect">
            <a:avLst/>
          </a:prstGeom>
        </p:spPr>
      </p:pic>
      <p:pic>
        <p:nvPicPr>
          <p:cNvPr id="31" name="Рисунок 30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47375" y="756763"/>
            <a:ext cx="790575" cy="647700"/>
          </a:xfrm>
          <a:prstGeom prst="rect">
            <a:avLst/>
          </a:prstGeom>
        </p:spPr>
      </p:pic>
      <p:graphicFrame>
        <p:nvGraphicFramePr>
          <p:cNvPr id="32" name="Таблица 31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685873274"/>
              </p:ext>
            </p:extLst>
          </p:nvPr>
        </p:nvGraphicFramePr>
        <p:xfrm>
          <a:off x="1503358" y="3967987"/>
          <a:ext cx="6212857" cy="2546855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887551"/>
                <a:gridCol w="887551"/>
                <a:gridCol w="887551"/>
                <a:gridCol w="887551"/>
                <a:gridCol w="887551"/>
                <a:gridCol w="887551"/>
                <a:gridCol w="887551"/>
              </a:tblGrid>
              <a:tr h="1189205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  <a:tr h="135765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3" name="Рисунок 2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1637" y="1042382"/>
            <a:ext cx="720080" cy="808979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1730" y="711016"/>
            <a:ext cx="828675" cy="676275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100" y="2759252"/>
            <a:ext cx="931536" cy="691140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4365104"/>
            <a:ext cx="798092" cy="818045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0392" y="2708920"/>
            <a:ext cx="763694" cy="878771"/>
          </a:xfrm>
          <a:prstGeom prst="rect">
            <a:avLst/>
          </a:prstGeom>
        </p:spPr>
      </p:pic>
      <p:pic>
        <p:nvPicPr>
          <p:cNvPr id="26" name="Рисунок 25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6007" y="5445224"/>
            <a:ext cx="808961" cy="798619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2656" y="4509120"/>
            <a:ext cx="615520" cy="796678"/>
          </a:xfrm>
          <a:prstGeom prst="rect">
            <a:avLst/>
          </a:prstGeom>
        </p:spPr>
      </p:pic>
      <p:pic>
        <p:nvPicPr>
          <p:cNvPr id="27" name="Рисунок 26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0381" y="831222"/>
            <a:ext cx="853548" cy="667994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1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1730" y="2001087"/>
            <a:ext cx="804692" cy="97609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18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68574" y="5562020"/>
            <a:ext cx="851898" cy="714753"/>
          </a:xfrm>
          <a:prstGeom prst="rect">
            <a:avLst/>
          </a:prstGeom>
        </p:spPr>
      </p:pic>
      <p:pic>
        <p:nvPicPr>
          <p:cNvPr id="24" name="Рисунок 23"/>
          <p:cNvPicPr>
            <a:picLocks noChangeAspect="1"/>
          </p:cNvPicPr>
          <p:nvPr/>
        </p:nvPicPr>
        <p:blipFill>
          <a:blip r:embed="rId19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640" y="3140968"/>
            <a:ext cx="819150" cy="685800"/>
          </a:xfrm>
          <a:prstGeom prst="rect">
            <a:avLst/>
          </a:prstGeom>
        </p:spPr>
      </p:pic>
      <p:pic>
        <p:nvPicPr>
          <p:cNvPr id="30" name="Рисунок 29"/>
          <p:cNvPicPr>
            <a:picLocks noChangeAspect="1"/>
          </p:cNvPicPr>
          <p:nvPr/>
        </p:nvPicPr>
        <p:blipFill>
          <a:blip r:embed="rId20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55912" y="1503638"/>
            <a:ext cx="806973" cy="99489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21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01438" y="2647609"/>
            <a:ext cx="654168" cy="756116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2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92669" y="1676875"/>
            <a:ext cx="699985" cy="792088"/>
          </a:xfrm>
          <a:prstGeom prst="rect">
            <a:avLst/>
          </a:prstGeom>
        </p:spPr>
      </p:pic>
      <p:pic>
        <p:nvPicPr>
          <p:cNvPr id="33" name="Рисунок 32"/>
          <p:cNvPicPr>
            <a:picLocks noChangeAspect="1"/>
          </p:cNvPicPr>
          <p:nvPr/>
        </p:nvPicPr>
        <p:blipFill>
          <a:blip r:embed="rId2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32858" y="3919749"/>
            <a:ext cx="855538" cy="58937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4432599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2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20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20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20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0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20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20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778E-17 -3.28707E-6 L 0.14618 0.44622 " pathEditMode="relative" rAng="0" ptsTypes="AA">
                                      <p:cBhvr>
                                        <p:cTn id="54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309" y="2229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55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6" fill="hold">
                      <p:stCondLst>
                        <p:cond delay="0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-1.08027E-6 L -0.01025 0.49364 " pathEditMode="relative" rAng="0" ptsTypes="AA">
                                      <p:cBhvr>
                                        <p:cTn id="59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21" y="2468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60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1" fill="hold">
                      <p:stCondLst>
                        <p:cond delay="0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-2.452E-6 L 0.12466 0.15915 " pathEditMode="relative" rAng="0" ptsTypes="AA">
                                      <p:cBhvr>
                                        <p:cTn id="6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233" y="795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65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6" fill="hold">
                      <p:stCondLst>
                        <p:cond delay="0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-2.24613E-6 L 0.2382 0.40412 " pathEditMode="relative" rAng="0" ptsTypes="AA">
                                      <p:cBhvr>
                                        <p:cTn id="69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910" y="2019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70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1" fill="hold">
                      <p:stCondLst>
                        <p:cond delay="0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1.81124E-6 L 0.33803 -0.03262 " pathEditMode="relative" rAng="0" ptsTypes="AA">
                                      <p:cBhvr>
                                        <p:cTn id="74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892" y="-164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75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6" fill="hold">
                      <p:stCondLst>
                        <p:cond delay="0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-2.01943E-6 L 0.33125 -0.00555 " pathEditMode="relative" rAng="0" ptsTypes="AA">
                                      <p:cBhvr>
                                        <p:cTn id="79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563" y="-27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80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1" fill="hold">
                      <p:stCondLst>
                        <p:cond delay="0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5.01966E-7 L -0.40174 0.48716 " pathEditMode="relative" rAng="0" ptsTypes="AA">
                                      <p:cBhvr>
                                        <p:cTn id="84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087" y="2435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85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6" fill="hold">
                      <p:stCondLst>
                        <p:cond delay="0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4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9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0" dur="20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20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93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4" fill="hold">
                      <p:stCondLst>
                        <p:cond delay="0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6 -3.69882E-6 L -0.27327 0.54407 " pathEditMode="relative" rAng="0" ptsTypes="AA">
                                      <p:cBhvr>
                                        <p:cTn id="9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663" y="2720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98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9" fill="hold">
                      <p:stCondLst>
                        <p:cond delay="0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-4.26093E-6 L -0.33368 0.36549 " pathEditMode="relative" rAng="0" ptsTypes="AA">
                                      <p:cBhvr>
                                        <p:cTn id="102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684" y="1827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103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4" fill="hold">
                      <p:stCondLst>
                        <p:cond delay="0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2.47513E-6 L 0.00087 0.21605 " pathEditMode="relative" rAng="0" ptsTypes="AA">
                                      <p:cBhvr>
                                        <p:cTn id="10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5" y="1080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08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9" fill="hold">
                      <p:stCondLst>
                        <p:cond delay="0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-4.1337E-6 L -0.30695 0.39163 " pathEditMode="relative" rAng="0" ptsTypes="AA">
                                      <p:cBhvr>
                                        <p:cTn id="112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347" y="1957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113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4" fill="hold">
                      <p:stCondLst>
                        <p:cond delay="0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-1.78117E-6 L -0.21267 -0.05251 " pathEditMode="relative" rAng="0" ptsTypes="AA">
                                      <p:cBhvr>
                                        <p:cTn id="117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642" y="-263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11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9" fill="hold">
                      <p:stCondLst>
                        <p:cond delay="0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2.42887E-7 L -0.22048 -0.02082 " pathEditMode="relative" rAng="0" ptsTypes="AA">
                                      <p:cBhvr>
                                        <p:cTn id="12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024" y="-104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23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4" fill="hold">
                      <p:stCondLst>
                        <p:cond delay="0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-2.1189E-6 L -0.12604 0.24127 " pathEditMode="relative" rAng="0" ptsTypes="AA">
                                      <p:cBhvr>
                                        <p:cTn id="127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302" y="1205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548679"/>
            <a:ext cx="4121150" cy="6175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17359520">
            <a:off x="-1937765" y="1962826"/>
            <a:ext cx="6343999" cy="267698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5209210">
            <a:off x="4663786" y="2154320"/>
            <a:ext cx="6308490" cy="2293997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2221299" y="4705573"/>
            <a:ext cx="4790104" cy="1541785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ArchDown">
              <a:avLst/>
            </a:prstTxWarp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5400" b="1" cap="all" spc="0" dirty="0" smtClean="0">
                <a:ln>
                  <a:solidFill>
                    <a:schemeClr val="tx1"/>
                  </a:solidFill>
                  <a:prstDash val="sysDash"/>
                </a:ln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молодцы</a:t>
            </a:r>
            <a:endParaRPr lang="ru-RU" sz="5400" b="1" cap="all" spc="0" dirty="0">
              <a:ln>
                <a:solidFill>
                  <a:schemeClr val="tx1"/>
                </a:solidFill>
                <a:prstDash val="sysDash"/>
              </a:ln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1702394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98</TotalTime>
  <Words>64</Words>
  <Application>Microsoft Office PowerPoint</Application>
  <PresentationFormat>Экран (4:3)</PresentationFormat>
  <Paragraphs>5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Поток</vt:lpstr>
      <vt:lpstr>Дидактческая игра</vt:lpstr>
      <vt:lpstr>Слайд 2</vt:lpstr>
      <vt:lpstr>Слайд 3</vt:lpstr>
      <vt:lpstr>Слайд 4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Зимушка зима</dc:title>
  <dc:creator>Игорь</dc:creator>
  <cp:lastModifiedBy>User</cp:lastModifiedBy>
  <cp:revision>17</cp:revision>
  <dcterms:created xsi:type="dcterms:W3CDTF">2016-11-29T15:26:04Z</dcterms:created>
  <dcterms:modified xsi:type="dcterms:W3CDTF">2023-12-03T11:34:38Z</dcterms:modified>
</cp:coreProperties>
</file>