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82" r:id="rId6"/>
    <p:sldId id="280" r:id="rId7"/>
    <p:sldId id="279" r:id="rId8"/>
    <p:sldId id="278" r:id="rId9"/>
    <p:sldId id="281" r:id="rId10"/>
    <p:sldId id="259" r:id="rId11"/>
    <p:sldId id="260" r:id="rId12"/>
    <p:sldId id="283" r:id="rId13"/>
    <p:sldId id="261" r:id="rId14"/>
    <p:sldId id="262" r:id="rId15"/>
    <p:sldId id="263" r:id="rId16"/>
    <p:sldId id="264" r:id="rId17"/>
    <p:sldId id="265" r:id="rId18"/>
    <p:sldId id="266" r:id="rId19"/>
    <p:sldId id="284" r:id="rId20"/>
    <p:sldId id="275" r:id="rId21"/>
    <p:sldId id="276" r:id="rId22"/>
    <p:sldId id="268" r:id="rId23"/>
    <p:sldId id="274" r:id="rId24"/>
    <p:sldId id="27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0ACD5-3A82-42F1-B80F-FB620EEC7153}" v="67" dt="2021-09-21T14:44:39.0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47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2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1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41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087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91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6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0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02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993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99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xmlns="" id="{C27D7A02-907B-496F-BA7E-AA3780733C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FBA5268-0AE7-4CAD-9537-D0EB09E764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88D065B-39DA-4077-B9CF-E489CE4C01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14350" y="685800"/>
            <a:ext cx="8115300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F5E6D7-8303-463D-B8F3-CD9FF66A51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271" y="2276288"/>
            <a:ext cx="5163672" cy="1496649"/>
          </a:xfrm>
        </p:spPr>
        <p:txBody>
          <a:bodyPr vert="horz" lIns="91440" tIns="45720" rIns="91440" bIns="45720" rtlCol="0" anchor="b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Уильям Теккерей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«Ярмарка тщеславия»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657F69E0-C4B0-4BEC-A689-4F8D877F05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3F672ED-0485-43EE-88E8-A2FE1068A4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9886" r="1135" b="-1"/>
          <a:stretch/>
        </p:blipFill>
        <p:spPr>
          <a:xfrm>
            <a:off x="20" y="10"/>
            <a:ext cx="9141692" cy="6857990"/>
          </a:xfrm>
          <a:prstGeom prst="rect">
            <a:avLst/>
          </a:prstGeom>
        </p:spPr>
      </p:pic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xmlns="" id="{E1377DF7-53AF-40FB-8A23-1CF317536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22363"/>
            <a:ext cx="6858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en-US" sz="1900" b="1">
                <a:solidFill>
                  <a:srgbClr val="FFFFFF"/>
                </a:solidFill>
              </a:rPr>
              <a:t>	</a:t>
            </a:r>
            <a:br>
              <a:rPr lang="en-US" altLang="en-US" sz="1900" b="1">
                <a:solidFill>
                  <a:srgbClr val="FFFFFF"/>
                </a:solidFill>
              </a:rPr>
            </a:br>
            <a:r>
              <a:rPr lang="en-US" altLang="en-US" sz="1900" b="1">
                <a:solidFill>
                  <a:srgbClr val="FFFFFF"/>
                </a:solidFill>
              </a:rPr>
              <a:t>	На страницах романа «Ярмарка тщеславия» развёртывается широкая панорама жизни Англии первой половины XIX века. Длинной вереницей проходят перед читателем люди разных социальных кругов — буржуазные дельцы, аристократы, чиновники, члены парламента, помещики, военные, дипломаты, гувернантки, лакеи. Все они живут по законам «ярмарки», где всё продаётся и всё покупается, где всем правит успех и богатство.</a:t>
            </a:r>
            <a:br>
              <a:rPr lang="en-US" altLang="en-US" sz="1900" b="1">
                <a:solidFill>
                  <a:srgbClr val="FFFFFF"/>
                </a:solidFill>
              </a:rPr>
            </a:br>
            <a:r>
              <a:rPr lang="en-US" altLang="en-US" sz="1900" b="1">
                <a:solidFill>
                  <a:srgbClr val="FFFFFF"/>
                </a:solidFill>
              </a:rPr>
              <a:t/>
            </a:r>
            <a:br>
              <a:rPr lang="en-US" altLang="en-US" sz="1900" b="1">
                <a:solidFill>
                  <a:srgbClr val="FFFFFF"/>
                </a:solidFill>
              </a:rPr>
            </a:br>
            <a:r>
              <a:rPr lang="en-US" altLang="en-US" sz="1900" b="1">
                <a:solidFill>
                  <a:srgbClr val="FFFFFF"/>
                </a:solidFill>
              </a:rPr>
              <a:t>	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xmlns="" id="{9F6380B4-6A1C-481E-8408-B4E6C75B9B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980654" y="4368623"/>
            <a:ext cx="3182692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xmlns="" sd="2727557108">
                  <a:custGeom>
                    <a:avLst/>
                    <a:gdLst>
                      <a:gd name="connsiteX0" fmla="*/ 0 w 3182692"/>
                      <a:gd name="connsiteY0" fmla="*/ 0 h 18288"/>
                      <a:gd name="connsiteX1" fmla="*/ 636538 w 3182692"/>
                      <a:gd name="connsiteY1" fmla="*/ 0 h 18288"/>
                      <a:gd name="connsiteX2" fmla="*/ 1273077 w 3182692"/>
                      <a:gd name="connsiteY2" fmla="*/ 0 h 18288"/>
                      <a:gd name="connsiteX3" fmla="*/ 1909615 w 3182692"/>
                      <a:gd name="connsiteY3" fmla="*/ 0 h 18288"/>
                      <a:gd name="connsiteX4" fmla="*/ 2482500 w 3182692"/>
                      <a:gd name="connsiteY4" fmla="*/ 0 h 18288"/>
                      <a:gd name="connsiteX5" fmla="*/ 3182692 w 3182692"/>
                      <a:gd name="connsiteY5" fmla="*/ 0 h 18288"/>
                      <a:gd name="connsiteX6" fmla="*/ 3182692 w 3182692"/>
                      <a:gd name="connsiteY6" fmla="*/ 18288 h 18288"/>
                      <a:gd name="connsiteX7" fmla="*/ 2609807 w 3182692"/>
                      <a:gd name="connsiteY7" fmla="*/ 18288 h 18288"/>
                      <a:gd name="connsiteX8" fmla="*/ 2068750 w 3182692"/>
                      <a:gd name="connsiteY8" fmla="*/ 18288 h 18288"/>
                      <a:gd name="connsiteX9" fmla="*/ 1432211 w 3182692"/>
                      <a:gd name="connsiteY9" fmla="*/ 18288 h 18288"/>
                      <a:gd name="connsiteX10" fmla="*/ 859327 w 3182692"/>
                      <a:gd name="connsiteY10" fmla="*/ 18288 h 18288"/>
                      <a:gd name="connsiteX11" fmla="*/ 0 w 3182692"/>
                      <a:gd name="connsiteY11" fmla="*/ 18288 h 18288"/>
                      <a:gd name="connsiteX12" fmla="*/ 0 w 3182692"/>
                      <a:gd name="connsiteY12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82692" h="18288" fill="none" extrusionOk="0">
                        <a:moveTo>
                          <a:pt x="0" y="0"/>
                        </a:moveTo>
                        <a:cubicBezTo>
                          <a:pt x="253588" y="25878"/>
                          <a:pt x="409323" y="-5359"/>
                          <a:pt x="636538" y="0"/>
                        </a:cubicBezTo>
                        <a:cubicBezTo>
                          <a:pt x="863753" y="5359"/>
                          <a:pt x="1007727" y="-28"/>
                          <a:pt x="1273077" y="0"/>
                        </a:cubicBezTo>
                        <a:cubicBezTo>
                          <a:pt x="1538427" y="28"/>
                          <a:pt x="1698640" y="-12775"/>
                          <a:pt x="1909615" y="0"/>
                        </a:cubicBezTo>
                        <a:cubicBezTo>
                          <a:pt x="2120590" y="12775"/>
                          <a:pt x="2210293" y="-21823"/>
                          <a:pt x="2482500" y="0"/>
                        </a:cubicBezTo>
                        <a:cubicBezTo>
                          <a:pt x="2754708" y="21823"/>
                          <a:pt x="3004133" y="-28750"/>
                          <a:pt x="3182692" y="0"/>
                        </a:cubicBezTo>
                        <a:cubicBezTo>
                          <a:pt x="3183134" y="4516"/>
                          <a:pt x="3181865" y="12266"/>
                          <a:pt x="3182692" y="18288"/>
                        </a:cubicBezTo>
                        <a:cubicBezTo>
                          <a:pt x="2947402" y="22440"/>
                          <a:pt x="2876226" y="27191"/>
                          <a:pt x="2609807" y="18288"/>
                        </a:cubicBezTo>
                        <a:cubicBezTo>
                          <a:pt x="2343389" y="9385"/>
                          <a:pt x="2326689" y="25579"/>
                          <a:pt x="2068750" y="18288"/>
                        </a:cubicBezTo>
                        <a:cubicBezTo>
                          <a:pt x="1810811" y="10997"/>
                          <a:pt x="1713836" y="48219"/>
                          <a:pt x="1432211" y="18288"/>
                        </a:cubicBezTo>
                        <a:cubicBezTo>
                          <a:pt x="1150586" y="-11643"/>
                          <a:pt x="982765" y="3747"/>
                          <a:pt x="859327" y="18288"/>
                        </a:cubicBezTo>
                        <a:cubicBezTo>
                          <a:pt x="735889" y="32829"/>
                          <a:pt x="254183" y="35231"/>
                          <a:pt x="0" y="18288"/>
                        </a:cubicBezTo>
                        <a:cubicBezTo>
                          <a:pt x="-306" y="11477"/>
                          <a:pt x="485" y="4355"/>
                          <a:pt x="0" y="0"/>
                        </a:cubicBezTo>
                        <a:close/>
                      </a:path>
                      <a:path w="3182692" h="18288" stroke="0" extrusionOk="0">
                        <a:moveTo>
                          <a:pt x="0" y="0"/>
                        </a:moveTo>
                        <a:cubicBezTo>
                          <a:pt x="243108" y="-22426"/>
                          <a:pt x="387854" y="22949"/>
                          <a:pt x="572885" y="0"/>
                        </a:cubicBezTo>
                        <a:cubicBezTo>
                          <a:pt x="757916" y="-22949"/>
                          <a:pt x="923707" y="6797"/>
                          <a:pt x="1113942" y="0"/>
                        </a:cubicBezTo>
                        <a:cubicBezTo>
                          <a:pt x="1304177" y="-6797"/>
                          <a:pt x="1495991" y="20627"/>
                          <a:pt x="1686827" y="0"/>
                        </a:cubicBezTo>
                        <a:cubicBezTo>
                          <a:pt x="1877663" y="-20627"/>
                          <a:pt x="2170182" y="-20672"/>
                          <a:pt x="2323365" y="0"/>
                        </a:cubicBezTo>
                        <a:cubicBezTo>
                          <a:pt x="2476548" y="20672"/>
                          <a:pt x="2919164" y="6097"/>
                          <a:pt x="3182692" y="0"/>
                        </a:cubicBezTo>
                        <a:cubicBezTo>
                          <a:pt x="3183269" y="4624"/>
                          <a:pt x="3183511" y="11191"/>
                          <a:pt x="3182692" y="18288"/>
                        </a:cubicBezTo>
                        <a:cubicBezTo>
                          <a:pt x="3026065" y="-10849"/>
                          <a:pt x="2775006" y="23067"/>
                          <a:pt x="2546154" y="18288"/>
                        </a:cubicBezTo>
                        <a:cubicBezTo>
                          <a:pt x="2317302" y="13509"/>
                          <a:pt x="2168173" y="-8513"/>
                          <a:pt x="1845961" y="18288"/>
                        </a:cubicBezTo>
                        <a:cubicBezTo>
                          <a:pt x="1523749" y="45089"/>
                          <a:pt x="1450078" y="-844"/>
                          <a:pt x="1304904" y="18288"/>
                        </a:cubicBezTo>
                        <a:cubicBezTo>
                          <a:pt x="1159730" y="37420"/>
                          <a:pt x="942635" y="-10021"/>
                          <a:pt x="604711" y="18288"/>
                        </a:cubicBezTo>
                        <a:cubicBezTo>
                          <a:pt x="266787" y="46597"/>
                          <a:pt x="141927" y="-8395"/>
                          <a:pt x="0" y="18288"/>
                        </a:cubicBezTo>
                        <a:cubicBezTo>
                          <a:pt x="-171" y="12755"/>
                          <a:pt x="-690" y="79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DF05ACD0-FF4A-4F8F-B5C5-6A4EBD0D1B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4C9AFA28-B5ED-4346-9AF7-68A157F16C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14350" y="685800"/>
            <a:ext cx="8115300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xmlns="" id="{C4EAF4E7-7849-459B-B9CF-2E92975AB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306" y="999564"/>
            <a:ext cx="4954551" cy="51370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altLang="en-US" sz="9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	 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«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Ярмарка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тщеславия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» —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роман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принесший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Теккерею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громкую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славу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ставший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шедевром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мировой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литературы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Классический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роман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«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Ярмарка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тщеславия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»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Теккерея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об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эпохе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Наполеоновских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войн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публиковался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сатирическом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журнале</a:t>
            </a:r>
            <a:r>
              <a:rPr lang="en-US" altLang="en-US" sz="2200" b="1" dirty="0">
                <a:solidFill>
                  <a:srgbClr val="595959"/>
                </a:solidFill>
              </a:rPr>
              <a:t> 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с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января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1847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июль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1848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года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распространённому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тогда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обычаю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Теккерей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печатался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под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псевдонимом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Публикуя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роман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«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Ярмарка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тщеславия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»,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он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впервые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подписался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своим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настоящим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именем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en-US" sz="2200" b="1" kern="1200" dirty="0"/>
              <a:t/>
            </a:r>
            <a:br>
              <a:rPr lang="en-US" altLang="en-US" sz="2200" b="1" kern="1200" dirty="0"/>
            </a:b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Исходя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из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убеждения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что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жизни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зло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гораздо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интереснее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разнообразнее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добра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Теккерей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изучал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характеры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людей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действующих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из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дурных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побуждений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Изображая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зло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пороки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мелочность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своих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персонажей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он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ярче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проповедовал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положительные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идеалы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в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то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же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время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увлекаясь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своими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порочными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героями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он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возбуждал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к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ним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интерес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2200" b="1" kern="1200" dirty="0" err="1">
                <a:solidFill>
                  <a:srgbClr val="595959"/>
                </a:solidFill>
                <a:latin typeface="+mj-lt"/>
                <a:ea typeface="+mj-ea"/>
                <a:cs typeface="+mj-cs"/>
              </a:rPr>
              <a:t>читателя</a:t>
            </a:r>
            <a:r>
              <a:rPr lang="en-US" altLang="en-US" sz="2200" b="1" kern="1200" dirty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.</a:t>
            </a:r>
            <a:endParaRPr lang="en-US" altLang="en-US" sz="2200" b="1" kern="1200" dirty="0">
              <a:solidFill>
                <a:srgbClr val="595959"/>
              </a:solidFill>
              <a:latin typeface="+mj-lt"/>
              <a:cs typeface="Calibri Light"/>
            </a:endParaRPr>
          </a:p>
        </p:txBody>
      </p:sp>
      <p:pic>
        <p:nvPicPr>
          <p:cNvPr id="2" name="Рисунок 2" descr="Books со сплошной заливкой">
            <a:extLst>
              <a:ext uri="{FF2B5EF4-FFF2-40B4-BE49-F238E27FC236}">
                <a16:creationId xmlns:a16="http://schemas.microsoft.com/office/drawing/2014/main" xmlns="" id="{41E75FB7-979A-4845-90B0-6A1BEE8F8C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60651" y="1788739"/>
            <a:ext cx="3013822" cy="30138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xmlns="" id="{0C7B2C99-7939-4907-B45D-D88DB4D4A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74638"/>
            <a:ext cx="8713787" cy="1066800"/>
          </a:xfrm>
        </p:spPr>
        <p:txBody>
          <a:bodyPr/>
          <a:lstStyle/>
          <a:p>
            <a:pPr algn="l" eaLnBrk="1" hangingPunct="1"/>
            <a:r>
              <a:rPr lang="ru-RU" altLang="en-US" sz="2400" b="1"/>
              <a:t>	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D74CC69-9728-4408-95FD-FAA697F30B67}"/>
              </a:ext>
            </a:extLst>
          </p:cNvPr>
          <p:cNvSpPr/>
          <p:nvPr/>
        </p:nvSpPr>
        <p:spPr>
          <a:xfrm>
            <a:off x="468313" y="115888"/>
            <a:ext cx="8351837" cy="187325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Главные героини, два женских образа,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мисс </a:t>
            </a:r>
            <a:r>
              <a:rPr lang="ru-RU" sz="2400" b="1" u="sng" dirty="0">
                <a:solidFill>
                  <a:schemeClr val="tx1"/>
                </a:solidFill>
              </a:rPr>
              <a:t>Эмилия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Седли</a:t>
            </a:r>
            <a:r>
              <a:rPr lang="ru-RU" sz="2400" b="1" dirty="0">
                <a:solidFill>
                  <a:schemeClr val="tx1"/>
                </a:solidFill>
              </a:rPr>
              <a:t> и мисс </a:t>
            </a:r>
            <a:r>
              <a:rPr lang="ru-RU" sz="2400" b="1" u="sng" dirty="0">
                <a:solidFill>
                  <a:schemeClr val="tx1"/>
                </a:solidFill>
              </a:rPr>
              <a:t>Ребекка</a:t>
            </a:r>
            <a:r>
              <a:rPr lang="ru-RU" sz="2400" b="1" dirty="0">
                <a:solidFill>
                  <a:schemeClr val="tx1"/>
                </a:solidFill>
              </a:rPr>
              <a:t> (Бекки) Шарп.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Какой вы представляете себе одну из них (опишите, выбрав три черты характера)</a:t>
            </a:r>
          </a:p>
        </p:txBody>
      </p:sp>
      <p:pic>
        <p:nvPicPr>
          <p:cNvPr id="14340" name="Рисунок 4">
            <a:extLst>
              <a:ext uri="{FF2B5EF4-FFF2-40B4-BE49-F238E27FC236}">
                <a16:creationId xmlns:a16="http://schemas.microsoft.com/office/drawing/2014/main" xmlns="" id="{79A39249-6B84-470C-BC70-9A9B6F664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0" y="2619375"/>
            <a:ext cx="3438525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xmlns="" id="{A0D0E3D2-A8D7-44E9-9027-E5E5A4A430E8}"/>
              </a:ext>
            </a:extLst>
          </p:cNvPr>
          <p:cNvSpPr/>
          <p:nvPr/>
        </p:nvSpPr>
        <p:spPr>
          <a:xfrm>
            <a:off x="3559175" y="4337050"/>
            <a:ext cx="2087563" cy="1512888"/>
          </a:xfrm>
          <a:prstGeom prst="triangle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2" name="Рисунок 3">
            <a:extLst>
              <a:ext uri="{FF2B5EF4-FFF2-40B4-BE49-F238E27FC236}">
                <a16:creationId xmlns:a16="http://schemas.microsoft.com/office/drawing/2014/main" xmlns="" id="{701B9FC1-A03A-4D94-AFB9-F2753F00C4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20938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>
            <a:extLst>
              <a:ext uri="{FF2B5EF4-FFF2-40B4-BE49-F238E27FC236}">
                <a16:creationId xmlns:a16="http://schemas.microsoft.com/office/drawing/2014/main" xmlns="" id="{A5BD3388-6828-4C3C-ACE2-C6499AE2B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5891212"/>
          </a:xfrm>
        </p:spPr>
        <p:txBody>
          <a:bodyPr/>
          <a:lstStyle/>
          <a:p>
            <a:pPr algn="l" eaLnBrk="1" hangingPunct="1"/>
            <a:r>
              <a:rPr lang="ru-RU" altLang="en-US" sz="2400" b="1"/>
              <a:t>	Бекки Шарп, героиня «Ярмарки тщеславия» — бедная девушка, поставившая себе целью «устроиться» в жизни. Она не стесняется в выборе средств, пользуясь своими умом и красотой, чтобы опутать интригами нужных ей людей: она очаровывает богатых старых холостяков, выйдя замуж за полюбившего её молодого офицера, она обманывает его. Несмотря на то, что её проделки открыты, она устраивается так, чтобы сохранить положение в свете и возможность жить в роскоши. В образе Бекки Шарп ярко воплощены жадность, суетность и эгоизм, свойственные людям, поглощённым погоней за житейскими благами. Героиня романа и другие отрицательные типы выписаны автором особенно интересно…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xmlns="" id="{1BD58BDF-AD43-4F52-9900-51194FECC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15888"/>
            <a:ext cx="8856662" cy="6265862"/>
          </a:xfrm>
        </p:spPr>
        <p:txBody>
          <a:bodyPr/>
          <a:lstStyle/>
          <a:p>
            <a:pPr algn="l" eaLnBrk="1" hangingPunct="1"/>
            <a:r>
              <a:rPr lang="ru-RU" altLang="en-US" sz="2400" b="1"/>
              <a:t>	</a:t>
            </a:r>
            <a:r>
              <a:rPr lang="ru-RU" altLang="en-US" sz="2200" b="1"/>
              <a:t>Главные героини, мисс Эмилия Седли и мисс Ребекка (Бекки) Шарп, учатся вместе в частном пансионе. Эмилия — дочь успешного коммерсанта, обладает ровным и кротким нравом и пользуется всеобщим обожанием. Бекки же — сирота, дочь спившегося художника и французской танцовщицы, оставивших в наследство своей дочери лишь яркую внешность, артистизм, ум и блестящее знание французского языка. Девушки покидают пансион вместе. Эмилия — для того, чтобы поселиться с родителями и вскоре вступить в брак с сыном состоятельного дельца офицером Джорджем Осборном, которого она обожает. Бекки же получила место гувернантки в одном обедневшем аристократическом семействе, но перед тем как приступить к работе, она по приглашению подруги некоторое время гостит у неё. В доме Седли мисс Шарп встречает брата Эмилии, мистера Джоза Седли, неуклюжего, тщеславного, но вполне добродушного чиновника Ост-Индской компании. Ребекка всеми силами пытается склонить его к предложению руки и сердца, но вследствие нерешительности Джоза и вмешательства Джорджа Осборна, жениха Эмилии, не желающего породниться с «гувернанткой», Ребекка терпит поражение.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xmlns="" id="{28E35677-995F-420B-82E1-48BA304C3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8913"/>
            <a:ext cx="8785225" cy="5184775"/>
          </a:xfrm>
        </p:spPr>
        <p:txBody>
          <a:bodyPr/>
          <a:lstStyle/>
          <a:p>
            <a:pPr algn="l" eaLnBrk="1" hangingPunct="1"/>
            <a:r>
              <a:rPr lang="ru-RU" altLang="en-US" sz="2200"/>
              <a:t>	</a:t>
            </a:r>
            <a:r>
              <a:rPr lang="ru-RU" altLang="en-US" sz="2200" b="1"/>
              <a:t>Она вынуждена покинуть Седли и отправиться к семейству Кроули. В доме, где обитают сэр Питт Кроули (взбалмошный и выживший из ума старик) с женой, его сын мистер Питт Кроули и младшие дочери, Ребекка вскоре добивается доверия и благосклонности. Во время посещения мисс Кроули поместья сэра Питта Бекки завоёвывает её симпатию и уже по её желанию едет с ней в Лондон. Но место компаньонки у капризной старухи непрочно, поэтому Бекки решает предпринять шаги для укрепления своего положения. Когда овдовевший сэр Питт приезжает в Лондон, чтобы сделать мисс Шарп предложение стать очередной леди Кроули, Ребекка вынуждена ответить отказом — поскольку она уже тайно обвенчана с сыном сэра Питта  Родоном, без памяти в неё влюблённым. Мисс Кроули, узнав, что племянник обвенчался с гувернанткой, навсегда вычёркивает и его, и Бекки и из сердца, и из завещания.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xmlns="" id="{CB26D0A1-AE87-42A1-9F77-0B871E53F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" y="115888"/>
            <a:ext cx="8785225" cy="6251575"/>
          </a:xfrm>
        </p:spPr>
        <p:txBody>
          <a:bodyPr/>
          <a:lstStyle/>
          <a:p>
            <a:pPr algn="l" eaLnBrk="1" hangingPunct="1"/>
            <a:r>
              <a:rPr lang="ru-RU" altLang="en-US" sz="2200" b="1"/>
              <a:t>	Эмилия собирается под венец за Джорджа Осборна. Но неожиданно мистер Седли-старший разоряется, и старик Осборн не разрешает своему сыну жениться на дочери банкрота. Несмотря на запрет, а также тот факт, что сам Джордж вовсе не питает к Эмилии страстной любви, он всё же женится на ней. Это происходит благодаря уговорам друга Джорджа, Уильяма Доббина, который сам тайно влюблен в Эмилию, но, понимая, что девушка думает только о Джордже, решает отойти в сторону, напоминая молодому и тщеславному Осборну об офицерской чести, которую не украсит отказ от брака с девушкой лишь по причине её внезапной бедности. Свадьба состоялась, и медовый месяц молодожёны проводят вместе с четой Кроули, Бекки и Родоном. Хотя не прошло и недели после свадьбы, Джордж Осборн увлёкся миссис Кроули. От бегства с Ребеккой его «спасла» война с Наполеоном. Родон и Джордж принимают участие в битве при Ватерлоо, но Осборн с неё не возвращается. Таким образом, о нём осталась память и преданность жены.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xmlns="" id="{9B42F092-940D-4F2B-BACB-A424C222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8913"/>
            <a:ext cx="8856662" cy="6048375"/>
          </a:xfrm>
        </p:spPr>
        <p:txBody>
          <a:bodyPr/>
          <a:lstStyle/>
          <a:p>
            <a:pPr algn="l" eaLnBrk="1" hangingPunct="1"/>
            <a:r>
              <a:rPr lang="ru-RU" altLang="en-US" sz="2200" b="1"/>
              <a:t>	Вскоре у Эмилии рождается сын Джорджи, а у Бекки сын Родон (оба названы в честь отцов). Тем временем скончался старый сэр Питт Кроули, и во главе семьи теперь его сын Питт-младший, который после кончины мисс Кроули стал наследником её богатств. Бекки с мужем и сыном пытаются прорваться в высшее общество, посещая разные светские мероприятия, заводя знакомства с «достойными» людьми. Но до добра это не довело, и однажды Родон застал жену во время сомнительного свидания с богатым поклонником лордом Стайном. Взбешённый муж находит у неё в секретере тайник с деньгами, хотя, по его мнению, семья находится в бедственном положении. Надвигается дуэль, но через посредников Стайн и Родон отказываются от неё, и на следующий день Родон узнаёт, что назначен на место губернатора острова Ковентри. Родон бросает жену, хотя и высылает ей ежегодное содержание. Некоторое время спустя он умирает от лихорадки за неделю до смерти своего брата Питта. Всё состояние Кроули наследует сын Родона и Ребекки, Родон-младший.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xmlns="" id="{3168DE8A-C658-4840-8C60-45060A976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8913"/>
            <a:ext cx="8856662" cy="5761037"/>
          </a:xfrm>
        </p:spPr>
        <p:txBody>
          <a:bodyPr/>
          <a:lstStyle/>
          <a:p>
            <a:pPr algn="l" eaLnBrk="1" hangingPunct="1"/>
            <a:r>
              <a:rPr lang="ru-RU" altLang="en-US" sz="2200" b="1"/>
              <a:t>	После скандала с лордом Стайном Ребекка изгнана из лондонского общества, и она скитается по Европе в поисках счастья. Здесь ей пришлось вести крайне безнравственную жизнь, стать почти цыганкой. Но тут она встречается с Эмилией, майором Доббином и Джозом Седли. От Ребекки Эмилия узнаёт, что её бывший муж Джордж на самом деле никогда её не любил, и выходит замуж за Доббина, который до этого много лет безуспешно добивался её руки. Результатом брака стала девочка Джейн. Бекки же вновь пытается соблазнить Джоза, и на сей раз ей это удаётся. Однако через несколько лет Джоз умирает, оставляя Ребекке по завещанию лишь половину страховки: всё состояние Джозефа к тому моменту оказывается растраченным из-за неудачных махинаций Ребекки. Ребекка остаётся одна, её сын Родон не возобновляет отношений с матерью, но оказывает ей финансовую поддержку.</a:t>
            </a:r>
            <a:br>
              <a:rPr lang="ru-RU" altLang="en-US" sz="2200" b="1"/>
            </a:br>
            <a:r>
              <a:rPr lang="ru-RU" altLang="en-US" sz="2200" b="1"/>
              <a:t/>
            </a:r>
            <a:br>
              <a:rPr lang="ru-RU" altLang="en-US" sz="2200" b="1"/>
            </a:br>
            <a:r>
              <a:rPr lang="ru-RU" altLang="en-US" sz="2200" b="1"/>
              <a:t>	Жизнь… судьба человека…</a:t>
            </a:r>
            <a:br>
              <a:rPr lang="ru-RU" altLang="en-US" sz="2200" b="1"/>
            </a:br>
            <a:endParaRPr lang="ru-RU" altLang="en-US" sz="22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xmlns="" id="{1622D1FB-B5EA-44DC-B544-6F11783BE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74638"/>
            <a:ext cx="8713787" cy="1066800"/>
          </a:xfrm>
        </p:spPr>
        <p:txBody>
          <a:bodyPr/>
          <a:lstStyle/>
          <a:p>
            <a:pPr algn="l" eaLnBrk="1" hangingPunct="1"/>
            <a:r>
              <a:rPr lang="ru-RU" altLang="en-US" sz="2400" b="1"/>
              <a:t>	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9A4CD5A-382A-43AB-8043-44F9CC5A0B13}"/>
              </a:ext>
            </a:extLst>
          </p:cNvPr>
          <p:cNvSpPr/>
          <p:nvPr/>
        </p:nvSpPr>
        <p:spPr>
          <a:xfrm>
            <a:off x="468313" y="115888"/>
            <a:ext cx="8351837" cy="187325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Главные героини, два женских образа,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мисс </a:t>
            </a:r>
            <a:r>
              <a:rPr lang="ru-RU" sz="2400" b="1" u="sng" dirty="0">
                <a:solidFill>
                  <a:schemeClr val="tx1"/>
                </a:solidFill>
              </a:rPr>
              <a:t>Эмилия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Седли</a:t>
            </a:r>
            <a:r>
              <a:rPr lang="ru-RU" sz="2400" b="1" dirty="0">
                <a:solidFill>
                  <a:schemeClr val="tx1"/>
                </a:solidFill>
              </a:rPr>
              <a:t> и мисс </a:t>
            </a:r>
            <a:r>
              <a:rPr lang="ru-RU" sz="2400" b="1" u="sng" dirty="0">
                <a:solidFill>
                  <a:schemeClr val="tx1"/>
                </a:solidFill>
              </a:rPr>
              <a:t>Ребекка</a:t>
            </a:r>
            <a:r>
              <a:rPr lang="ru-RU" sz="2400" b="1" dirty="0">
                <a:solidFill>
                  <a:schemeClr val="tx1"/>
                </a:solidFill>
              </a:rPr>
              <a:t> (Бекки) Шарп.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Какой вы представляете себе одну из них (опишите, выбрав три черты характера)… 	Как предположение?</a:t>
            </a:r>
          </a:p>
        </p:txBody>
      </p:sp>
      <p:pic>
        <p:nvPicPr>
          <p:cNvPr id="21508" name="Рисунок 4">
            <a:extLst>
              <a:ext uri="{FF2B5EF4-FFF2-40B4-BE49-F238E27FC236}">
                <a16:creationId xmlns:a16="http://schemas.microsoft.com/office/drawing/2014/main" xmlns="" id="{4FFB6849-0CA4-4ECA-AC92-81AE1F1ED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0" y="2619375"/>
            <a:ext cx="3438525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xmlns="" id="{B395FD39-9E46-47C0-A28D-3FCBED2B488B}"/>
              </a:ext>
            </a:extLst>
          </p:cNvPr>
          <p:cNvSpPr/>
          <p:nvPr/>
        </p:nvSpPr>
        <p:spPr>
          <a:xfrm>
            <a:off x="3559175" y="4337050"/>
            <a:ext cx="2087563" cy="1512888"/>
          </a:xfrm>
          <a:prstGeom prst="triangle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21510" name="Рисунок 3">
            <a:extLst>
              <a:ext uri="{FF2B5EF4-FFF2-40B4-BE49-F238E27FC236}">
                <a16:creationId xmlns:a16="http://schemas.microsoft.com/office/drawing/2014/main" xmlns="" id="{4C5544C2-BC06-4332-B311-5E46BC617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20938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8" name="Rectangle 136">
            <a:extLst>
              <a:ext uri="{FF2B5EF4-FFF2-40B4-BE49-F238E27FC236}">
                <a16:creationId xmlns:a16="http://schemas.microsoft.com/office/drawing/2014/main" xmlns="" id="{A8CCCB6D-5162-4AAE-A5E3-3AC55410DB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9" name="Rectangle 138">
            <a:extLst>
              <a:ext uri="{FF2B5EF4-FFF2-40B4-BE49-F238E27FC236}">
                <a16:creationId xmlns:a16="http://schemas.microsoft.com/office/drawing/2014/main" xmlns="" id="{0BCD8C04-CC7B-40EF-82EB-E9821F79BB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7" y="2458"/>
            <a:ext cx="914171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Рисунок 2">
            <a:extLst>
              <a:ext uri="{FF2B5EF4-FFF2-40B4-BE49-F238E27FC236}">
                <a16:creationId xmlns:a16="http://schemas.microsoft.com/office/drawing/2014/main" xmlns="" id="{180531A8-9CFA-46DF-8B76-229E9D5A24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6" r="13825"/>
          <a:stretch/>
        </p:blipFill>
        <p:spPr bwMode="auto">
          <a:xfrm>
            <a:off x="-127" y="10"/>
            <a:ext cx="633773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xmlns="" id="{D460B740-8530-4DCD-95F3-2FBE159A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1" y="643467"/>
            <a:ext cx="3465438" cy="45671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sz="2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altLang="en-US" sz="2100" b="1" i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Мир - это зеркало, и он возвращает каждому его собственное изображение. Нахмурьтесь - и он, в свою очередь, кисло взглянет на вас; засмейтесь ему и вместе с ним - и он станет вашим весёлым, милым товарищем. </a:t>
            </a:r>
            <a:r>
              <a:rPr lang="en-US" altLang="en-US" sz="2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en-US" sz="2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altLang="en-US" sz="2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					</a:t>
            </a:r>
            <a:r>
              <a:rPr lang="en-US" altLang="en-US" sz="2100" b="1" i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У.Теккерей</a:t>
            </a:r>
            <a:r>
              <a:rPr lang="en-US" altLang="en-US" sz="21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</a:t>
            </a:r>
          </a:p>
        </p:txBody>
      </p:sp>
      <p:pic>
        <p:nvPicPr>
          <p:cNvPr id="3075" name="Рисунок 1">
            <a:extLst>
              <a:ext uri="{FF2B5EF4-FFF2-40B4-BE49-F238E27FC236}">
                <a16:creationId xmlns:a16="http://schemas.microsoft.com/office/drawing/2014/main" xmlns="" id="{47128536-ECC7-43E9-AB92-BD495F710B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42"/>
          <a:stretch/>
        </p:blipFill>
        <p:spPr bwMode="auto">
          <a:xfrm>
            <a:off x="4669497" y="-2458"/>
            <a:ext cx="4472089" cy="685800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>
            <a:extLst>
              <a:ext uri="{FF2B5EF4-FFF2-40B4-BE49-F238E27FC236}">
                <a16:creationId xmlns:a16="http://schemas.microsoft.com/office/drawing/2014/main" xmlns="" id="{3E65109F-5C9B-4314-ADB4-61EE703D3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6276" y="4522156"/>
            <a:ext cx="3703452" cy="1363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sz="3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Судьба – это … </a:t>
            </a:r>
            <a:br>
              <a:rPr lang="en-US" altLang="en-US" sz="3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altLang="en-US" sz="3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xmlns="" id="{F6E384F5-137A-40B1-97F0-694CC6ECD59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122218"/>
            <a:ext cx="2798064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534" name="Freeform: Shape 74">
            <a:extLst>
              <a:ext uri="{FF2B5EF4-FFF2-40B4-BE49-F238E27FC236}">
                <a16:creationId xmlns:a16="http://schemas.microsoft.com/office/drawing/2014/main" xmlns="" id="{9DBC4630-03DA-474F-BBCB-BA3AE6B317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11486" y="-4332"/>
            <a:ext cx="3182112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737A06F-6B05-4049-BF0A-7471C4A29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38" r="3" b="33559"/>
          <a:stretch/>
        </p:blipFill>
        <p:spPr>
          <a:xfrm>
            <a:off x="934929" y="10"/>
            <a:ext cx="2935224" cy="2285224"/>
          </a:xfrm>
          <a:custGeom>
            <a:avLst/>
            <a:gdLst/>
            <a:ahLst/>
            <a:cxnLst/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317E486-F89C-456B-B744-B99BF4F222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53" r="1953" b="3"/>
          <a:stretch/>
        </p:blipFill>
        <p:spPr>
          <a:xfrm>
            <a:off x="20" y="2288331"/>
            <a:ext cx="2673458" cy="4569668"/>
          </a:xfrm>
          <a:custGeom>
            <a:avLst/>
            <a:gdLst/>
            <a:ahLst/>
            <a:cxnLst/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  <p:sp>
        <p:nvSpPr>
          <p:cNvPr id="22535" name="Oval 76">
            <a:extLst>
              <a:ext uri="{FF2B5EF4-FFF2-40B4-BE49-F238E27FC236}">
                <a16:creationId xmlns:a16="http://schemas.microsoft.com/office/drawing/2014/main" xmlns="" id="{78418A25-6EAC-4140-BFE6-284E1925B5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020725" y="561316"/>
            <a:ext cx="2386584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531" name="Рисунок 1">
            <a:extLst>
              <a:ext uri="{FF2B5EF4-FFF2-40B4-BE49-F238E27FC236}">
                <a16:creationId xmlns:a16="http://schemas.microsoft.com/office/drawing/2014/main" xmlns="" id="{DC050DB5-0A28-4D33-9553-CF04349A4B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7" r="27097" b="3"/>
          <a:stretch/>
        </p:blipFill>
        <p:spPr bwMode="auto">
          <a:xfrm>
            <a:off x="4144169" y="725908"/>
            <a:ext cx="2139696" cy="2852928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Freeform: Shape 78">
            <a:extLst>
              <a:ext uri="{FF2B5EF4-FFF2-40B4-BE49-F238E27FC236}">
                <a16:creationId xmlns:a16="http://schemas.microsoft.com/office/drawing/2014/main" xmlns="" id="{6B9D64DB-4D5C-4A91-B45F-F301E3174F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64426" y="-4332"/>
            <a:ext cx="2579574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Объект 3">
            <a:extLst>
              <a:ext uri="{FF2B5EF4-FFF2-40B4-BE49-F238E27FC236}">
                <a16:creationId xmlns:a16="http://schemas.microsoft.com/office/drawing/2014/main" xmlns="" id="{B5962886-DEAD-4F37-BD1C-C1D249F374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2858" r="6177" b="3"/>
          <a:stretch/>
        </p:blipFill>
        <p:spPr>
          <a:xfrm>
            <a:off x="6689070" y="-4331"/>
            <a:ext cx="2454929" cy="3383891"/>
          </a:xfrm>
          <a:custGeom>
            <a:avLst/>
            <a:gdLst/>
            <a:ahLst/>
            <a:cxnLst/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sp>
        <p:nvSpPr>
          <p:cNvPr id="22538" name="Freeform: Shape 80">
            <a:extLst>
              <a:ext uri="{FF2B5EF4-FFF2-40B4-BE49-F238E27FC236}">
                <a16:creationId xmlns:a16="http://schemas.microsoft.com/office/drawing/2014/main" xmlns="" id="{CB14CE1B-4BC5-4EF2-BE3D-05E4F580B3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899498" y="3907418"/>
            <a:ext cx="2244502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532" name="Рисунок 2">
            <a:extLst>
              <a:ext uri="{FF2B5EF4-FFF2-40B4-BE49-F238E27FC236}">
                <a16:creationId xmlns:a16="http://schemas.microsoft.com/office/drawing/2014/main" xmlns="" id="{C02891A4-70FD-4D42-BB0F-0267FE69E43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r="39432" b="1"/>
          <a:stretch/>
        </p:blipFill>
        <p:spPr bwMode="auto">
          <a:xfrm>
            <a:off x="7022427" y="4071322"/>
            <a:ext cx="2121573" cy="2786678"/>
          </a:xfrm>
          <a:custGeom>
            <a:avLst/>
            <a:gdLst/>
            <a:ahLst/>
            <a:cxnLst/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DF46E01-DD29-449A-BA1B-66FC1B7F9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338" y="17463"/>
            <a:ext cx="9178926" cy="6291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xmlns="" id="{B5603513-FD1C-4E31-A2BA-C2B4DF859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8913"/>
            <a:ext cx="8856662" cy="5761037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400" b="1" dirty="0"/>
              <a:t>	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	</a:t>
            </a:r>
            <a:br>
              <a:rPr lang="ru-RU" sz="2400" b="1" dirty="0"/>
            </a:br>
            <a:r>
              <a:rPr lang="ru-RU" sz="2400" b="1" dirty="0"/>
              <a:t>	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	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Судьба</a:t>
            </a:r>
            <a:r>
              <a:rPr lang="ru-RU" sz="2400" b="1" dirty="0"/>
              <a:t> – это совокупность всех событий и обстоятельств, которые предопределены; предопределённость событий, поступков; рок, фатум, доля; высшая сила, которая может мыслиться в виде природы или божества; древние греки персонифицировали судьбу в виде Мойр…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	</a:t>
            </a:r>
            <a:r>
              <a:rPr lang="ru-RU" sz="2400" b="1" i="1" dirty="0"/>
              <a:t>Книги просвещают душу, поднимают и укрепляют человека, пробуждают в нём лучшие стремления, острят его ум и смягчают сердце.</a:t>
            </a:r>
            <a:br>
              <a:rPr lang="ru-RU" sz="2400" b="1" i="1" dirty="0"/>
            </a:br>
            <a:r>
              <a:rPr lang="ru-RU" sz="2400" b="1" i="1" dirty="0"/>
              <a:t>						</a:t>
            </a:r>
            <a:r>
              <a:rPr lang="ru-RU" sz="2400" b="1" i="1" dirty="0" err="1"/>
              <a:t>У.Теккерей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/>
              <a:t>	</a:t>
            </a:r>
            <a:br>
              <a:rPr lang="ru-RU" sz="2400" b="1" i="1" dirty="0"/>
            </a:br>
            <a:r>
              <a:rPr lang="ru-RU" sz="2400" b="1" i="1" dirty="0"/>
              <a:t>Посеешь поступок — пожнёшь привычку, посеешь привычку — пожнёшь характер, посеешь характер — пожнёшь судьбу.</a:t>
            </a:r>
            <a:br>
              <a:rPr lang="ru-RU" sz="2400" b="1" i="1" dirty="0"/>
            </a:b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</a:t>
            </a:r>
            <a:b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1B4CB4-6C50-42BC-A607-2BAE9D5D4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115888"/>
            <a:ext cx="8712200" cy="4105275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b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Ярмарка тщеславия –  </a:t>
            </a:r>
            <a:r>
              <a:rPr lang="ru-RU" sz="2400" b="1" dirty="0"/>
              <a:t>выражение из книги английского писателя Джона </a:t>
            </a:r>
            <a:r>
              <a:rPr lang="ru-RU" sz="2400" b="1" dirty="0" err="1"/>
              <a:t>Бэньяна</a:t>
            </a:r>
            <a:r>
              <a:rPr lang="ru-RU" sz="2400" b="1" dirty="0"/>
              <a:t> (1628-1688) "Путешествие пилигрима"; пилигрим проходит через город, о котором говорит: "Имя этому городу Тщеславие, и в этом городе находится ярмарка, именуемая ярмаркой тщеславия". 	Теккерей взял выражение "ярмарка тщеславия" как заглавие для своего сатирического романа, в котором изобразил нравы буржуазного общества. Выражение это употребляется как характеристика общественной среды, основным стимулом деятельности которой является тщеславие и карьеризм.</a:t>
            </a:r>
            <a:br>
              <a:rPr lang="ru-RU" sz="2400" b="1" dirty="0"/>
            </a:br>
            <a:r>
              <a:rPr lang="ru-RU" sz="2400" b="1" dirty="0"/>
              <a:t>	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xmlns="" id="{B7BD7FCF-A254-4A97-A15C-319B676226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xmlns="" id="{52FFAF72-6204-4676-9C6F-9A4CC4D918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0" y="0"/>
            <a:ext cx="4472088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xmlns="" id="{C195F3DB-7B31-4DDE-8697-6301CBC89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1" y="643467"/>
            <a:ext cx="3465438" cy="456713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Дома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ru-RU" alt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ответить письменно на </a:t>
            </a:r>
            <a:r>
              <a:rPr lang="ru-RU" altLang="en-US" sz="3800" b="1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воспрос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alt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«</a:t>
            </a:r>
            <a:r>
              <a:rPr lang="en-US" altLang="en-US" sz="3800" b="1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Актуален</a:t>
            </a:r>
            <a:r>
              <a:rPr lang="en-US" alt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ли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роман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У. </a:t>
            </a:r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Теккерея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«</a:t>
            </a:r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Ярмарка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тщеславия</a:t>
            </a: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»</a:t>
            </a:r>
            <a:b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alt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ХХI </a:t>
            </a:r>
            <a:r>
              <a:rPr lang="en-US" altLang="en-US" sz="3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веке</a:t>
            </a:r>
            <a:r>
              <a:rPr lang="en-US" alt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  <a:r>
              <a:rPr lang="ru-RU" alt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»</a:t>
            </a:r>
            <a:endParaRPr lang="en-US" altLang="en-US" sz="3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6627" name="Рисунок 3">
            <a:extLst>
              <a:ext uri="{FF2B5EF4-FFF2-40B4-BE49-F238E27FC236}">
                <a16:creationId xmlns:a16="http://schemas.microsoft.com/office/drawing/2014/main" xmlns="" id="{70B4E79C-E8C8-4575-8A45-614AE96BA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4689" y="1575645"/>
            <a:ext cx="3706710" cy="37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06DA9DF9-31F7-4056-B42E-878CC92417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xmlns="" id="{84DF3EFA-34F8-4DD6-B114-3F0FBCA64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1" y="643467"/>
            <a:ext cx="3465438" cy="45671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sz="3200" b="1"/>
              <a:t>Уильям Теккерей –</a:t>
            </a:r>
            <a:br>
              <a:rPr lang="en-US" altLang="en-US" sz="3200" b="1"/>
            </a:br>
            <a:r>
              <a:rPr lang="en-US" altLang="en-US" sz="3200" b="1"/>
              <a:t>18 июля 1811 — </a:t>
            </a:r>
            <a:br>
              <a:rPr lang="en-US" altLang="en-US" sz="3200" b="1"/>
            </a:br>
            <a:r>
              <a:rPr lang="en-US" altLang="en-US" sz="3200" b="1"/>
              <a:t>24 декабря 1863, 52 года</a:t>
            </a:r>
            <a:br>
              <a:rPr lang="en-US" altLang="en-US" sz="3200" b="1"/>
            </a:br>
            <a:r>
              <a:rPr lang="en-US" altLang="en-US" sz="3200" b="1"/>
              <a:t> — английский </a:t>
            </a:r>
            <a:br>
              <a:rPr lang="en-US" altLang="en-US" sz="3200" b="1"/>
            </a:br>
            <a:r>
              <a:rPr lang="en-US" altLang="en-US" sz="3200" b="1"/>
              <a:t>писатель-сатирик, </a:t>
            </a:r>
            <a:br>
              <a:rPr lang="en-US" altLang="en-US" sz="3200" b="1"/>
            </a:br>
            <a:r>
              <a:rPr lang="en-US" altLang="en-US" sz="3200" b="1"/>
              <a:t>мастер </a:t>
            </a:r>
            <a:br>
              <a:rPr lang="en-US" altLang="en-US" sz="3200" b="1"/>
            </a:br>
            <a:r>
              <a:rPr lang="en-US" altLang="en-US" sz="3200" b="1"/>
              <a:t>реалистического романа.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F3E970D-84C2-4D0C-A834-A900284C00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78" r="5355"/>
          <a:stretch/>
        </p:blipFill>
        <p:spPr>
          <a:xfrm>
            <a:off x="4671911" y="10"/>
            <a:ext cx="4472089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854DEE1C-7FD6-4FA0-A96A-BDF952F199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xmlns="" id="{7349C07B-8928-4A53-94EF-A117A3352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4370227"/>
            <a:ext cx="7096125" cy="219326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altLang="en-US" sz="1500" b="1" dirty="0"/>
              <a:t>	</a:t>
            </a:r>
            <a:r>
              <a:rPr lang="en-US" altLang="en-US" sz="2400" b="1" dirty="0"/>
              <a:t>*</a:t>
            </a:r>
            <a:r>
              <a:rPr lang="en-US" altLang="en-US" sz="2400" b="1" err="1"/>
              <a:t>Ярмарка</a:t>
            </a:r>
            <a:r>
              <a:rPr lang="en-US" altLang="en-US" sz="2400" b="1" dirty="0"/>
              <a:t> – </a:t>
            </a:r>
            <a:r>
              <a:rPr lang="en-US" altLang="en-US" sz="2400" b="1" err="1"/>
              <a:t>это</a:t>
            </a:r>
            <a:r>
              <a:rPr lang="en-US" altLang="en-US" sz="2400" b="1" dirty="0"/>
              <a:t>  </a:t>
            </a:r>
            <a:r>
              <a:rPr lang="en-US" altLang="en-US" sz="2400" b="1" err="1"/>
              <a:t>торговая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площадка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для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покупки</a:t>
            </a:r>
            <a:r>
              <a:rPr lang="en-US" altLang="en-US" sz="2400" b="1" dirty="0"/>
              <a:t> и </a:t>
            </a:r>
            <a:r>
              <a:rPr lang="en-US" altLang="en-US" sz="2400" b="1" err="1"/>
              <a:t>продажи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товара</a:t>
            </a:r>
            <a:r>
              <a:rPr lang="en-US" altLang="en-US" sz="2400" b="1" dirty="0"/>
              <a:t>.</a:t>
            </a:r>
            <a:br>
              <a:rPr lang="en-US" altLang="en-US" sz="2400" b="1" dirty="0"/>
            </a:br>
            <a:r>
              <a:rPr lang="en-US" altLang="en-US" sz="2400" b="1" dirty="0"/>
              <a:t>	*</a:t>
            </a:r>
            <a:r>
              <a:rPr lang="en-US" altLang="en-US" sz="2400" b="1" err="1"/>
              <a:t>Тщеславие</a:t>
            </a:r>
            <a:r>
              <a:rPr lang="en-US" altLang="en-US" sz="2400" b="1" dirty="0"/>
              <a:t> – (</a:t>
            </a:r>
            <a:r>
              <a:rPr lang="en-US" altLang="en-US" sz="2400" b="1" err="1"/>
              <a:t>от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тщётный</a:t>
            </a:r>
            <a:r>
              <a:rPr lang="en-US" altLang="en-US" sz="2400" b="1" dirty="0"/>
              <a:t> (</a:t>
            </a:r>
            <a:r>
              <a:rPr lang="en-US" altLang="en-US" sz="2400" b="1" err="1"/>
              <a:t>напрасный</a:t>
            </a:r>
            <a:r>
              <a:rPr lang="en-US" altLang="en-US" sz="2400" b="1" dirty="0"/>
              <a:t>) + </a:t>
            </a:r>
            <a:r>
              <a:rPr lang="en-US" altLang="en-US" sz="2400" b="1" err="1"/>
              <a:t>слава</a:t>
            </a:r>
            <a:r>
              <a:rPr lang="en-US" altLang="en-US" sz="2400" b="1" dirty="0"/>
              <a:t>)  – </a:t>
            </a:r>
            <a:r>
              <a:rPr lang="en-US" altLang="en-US" sz="2400" b="1" err="1"/>
              <a:t>пристрастие</a:t>
            </a:r>
            <a:r>
              <a:rPr lang="en-US" altLang="en-US" sz="2400" b="1" dirty="0"/>
              <a:t> к  </a:t>
            </a:r>
            <a:r>
              <a:rPr lang="en-US" altLang="en-US" sz="2400" b="1" err="1"/>
              <a:t>напрасной</a:t>
            </a:r>
            <a:r>
              <a:rPr lang="en-US" altLang="en-US" sz="2400" b="1" dirty="0"/>
              <a:t>, </a:t>
            </a:r>
            <a:r>
              <a:rPr lang="en-US" altLang="en-US" sz="2400" b="1" err="1"/>
              <a:t>бесполезной</a:t>
            </a:r>
            <a:r>
              <a:rPr lang="en-US" altLang="en-US" sz="2400" b="1" dirty="0"/>
              <a:t>  </a:t>
            </a:r>
            <a:r>
              <a:rPr lang="en-US" altLang="en-US" sz="2400" b="1" err="1"/>
              <a:t>славе</a:t>
            </a:r>
            <a:r>
              <a:rPr lang="en-US" altLang="en-US" sz="2400" b="1" dirty="0"/>
              <a:t>, </a:t>
            </a:r>
            <a:r>
              <a:rPr lang="en-US" altLang="en-US" sz="2400" b="1" err="1"/>
              <a:t>любовь</a:t>
            </a:r>
            <a:r>
              <a:rPr lang="en-US" altLang="en-US" sz="2400" b="1" dirty="0"/>
              <a:t> к </a:t>
            </a:r>
            <a:r>
              <a:rPr lang="en-US" altLang="en-US" sz="2400" b="1" err="1"/>
              <a:t>почестям</a:t>
            </a:r>
            <a:r>
              <a:rPr lang="en-US" altLang="en-US" sz="2400" b="1" dirty="0"/>
              <a:t>, </a:t>
            </a:r>
            <a:r>
              <a:rPr lang="en-US" altLang="en-US" sz="2400" b="1" err="1"/>
              <a:t>стремление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хорошо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выглядеть</a:t>
            </a:r>
            <a:r>
              <a:rPr lang="en-US" altLang="en-US" sz="2400" b="1" dirty="0"/>
              <a:t> в </a:t>
            </a:r>
            <a:r>
              <a:rPr lang="en-US" altLang="en-US" sz="2400" b="1" err="1"/>
              <a:t>глазах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окружающих</a:t>
            </a:r>
            <a:r>
              <a:rPr lang="en-US" altLang="en-US" sz="2400" b="1" dirty="0"/>
              <a:t>; </a:t>
            </a:r>
            <a:r>
              <a:rPr lang="en-US" altLang="en-US" sz="2400" b="1" err="1"/>
              <a:t>это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кичливое</a:t>
            </a:r>
            <a:r>
              <a:rPr lang="en-US" altLang="en-US" sz="2400" b="1" dirty="0"/>
              <a:t> </a:t>
            </a:r>
            <a:r>
              <a:rPr lang="en-US" altLang="en-US" sz="2400" b="1" err="1"/>
              <a:t>высокомерие</a:t>
            </a:r>
            <a:r>
              <a:rPr lang="en-US" altLang="en-US" sz="2400" b="1" dirty="0"/>
              <a:t>, </a:t>
            </a:r>
            <a:r>
              <a:rPr lang="en-US" altLang="en-US" sz="2400" b="1" err="1"/>
              <a:t>любовь</a:t>
            </a:r>
            <a:r>
              <a:rPr lang="en-US" altLang="en-US" sz="2400" b="1" dirty="0"/>
              <a:t> к </a:t>
            </a:r>
            <a:r>
              <a:rPr lang="en-US" altLang="en-US" sz="2400" b="1" err="1"/>
              <a:t>славе</a:t>
            </a:r>
            <a:r>
              <a:rPr lang="en-US" altLang="en-US" sz="2400" b="1" dirty="0"/>
              <a:t>, к </a:t>
            </a:r>
            <a:r>
              <a:rPr lang="en-US" altLang="en-US" sz="2400" b="1" err="1"/>
              <a:t>почитанию</a:t>
            </a:r>
            <a:r>
              <a:rPr lang="en-US" altLang="en-US" sz="2400" b="1" dirty="0"/>
              <a:t>.</a:t>
            </a:r>
            <a:endParaRPr lang="en-US" altLang="en-US" sz="2400" b="1" dirty="0">
              <a:cs typeface="Calibri Ligh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4C6AB60-B6F1-4761-9B0E-FFCB6BC18E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75"/>
          <a:stretch/>
        </p:blipFill>
        <p:spPr>
          <a:xfrm>
            <a:off x="1267534" y="386205"/>
            <a:ext cx="6677581" cy="3766876"/>
          </a:xfrm>
          <a:custGeom>
            <a:avLst/>
            <a:gdLst/>
            <a:ahLst/>
            <a:cxnLst/>
            <a:rect l="l" t="t" r="r" b="b"/>
            <a:pathLst>
              <a:path w="8903441" h="3766876">
                <a:moveTo>
                  <a:pt x="8890380" y="1667288"/>
                </a:moveTo>
                <a:lnTo>
                  <a:pt x="8895460" y="1677046"/>
                </a:lnTo>
                <a:cubicBezTo>
                  <a:pt x="8905866" y="1703466"/>
                  <a:pt x="8906717" y="1724063"/>
                  <a:pt x="8894323" y="1729738"/>
                </a:cubicBezTo>
                <a:lnTo>
                  <a:pt x="8891365" y="1729349"/>
                </a:lnTo>
                <a:lnTo>
                  <a:pt x="8891421" y="1712412"/>
                </a:lnTo>
                <a:cubicBezTo>
                  <a:pt x="8891337" y="1700170"/>
                  <a:pt x="8891138" y="1688653"/>
                  <a:pt x="8890856" y="1678595"/>
                </a:cubicBezTo>
                <a:close/>
                <a:moveTo>
                  <a:pt x="8888451" y="1641624"/>
                </a:moveTo>
                <a:cubicBezTo>
                  <a:pt x="8888927" y="1642911"/>
                  <a:pt x="8889388" y="1647125"/>
                  <a:pt x="8889800" y="1653531"/>
                </a:cubicBezTo>
                <a:lnTo>
                  <a:pt x="8890380" y="1667288"/>
                </a:lnTo>
                <a:lnTo>
                  <a:pt x="8884645" y="1656272"/>
                </a:lnTo>
                <a:lnTo>
                  <a:pt x="8886368" y="1643902"/>
                </a:lnTo>
                <a:cubicBezTo>
                  <a:pt x="8887058" y="1640758"/>
                  <a:pt x="8887743" y="1639762"/>
                  <a:pt x="8888451" y="1641624"/>
                </a:cubicBezTo>
                <a:close/>
                <a:moveTo>
                  <a:pt x="999724" y="1241031"/>
                </a:moveTo>
                <a:cubicBezTo>
                  <a:pt x="998379" y="1242269"/>
                  <a:pt x="996554" y="1243547"/>
                  <a:pt x="995210" y="1244785"/>
                </a:cubicBezTo>
                <a:cubicBezTo>
                  <a:pt x="1005261" y="1248940"/>
                  <a:pt x="1015746" y="1252497"/>
                  <a:pt x="1025774" y="1256374"/>
                </a:cubicBezTo>
                <a:cubicBezTo>
                  <a:pt x="1037480" y="1257305"/>
                  <a:pt x="1049668" y="1258195"/>
                  <a:pt x="1060894" y="1259168"/>
                </a:cubicBezTo>
                <a:cubicBezTo>
                  <a:pt x="1040504" y="1253123"/>
                  <a:pt x="1020115" y="1247076"/>
                  <a:pt x="999724" y="1241031"/>
                </a:cubicBezTo>
                <a:close/>
                <a:moveTo>
                  <a:pt x="1319296" y="820371"/>
                </a:moveTo>
                <a:cubicBezTo>
                  <a:pt x="1421680" y="872109"/>
                  <a:pt x="1548101" y="905226"/>
                  <a:pt x="1681342" y="933268"/>
                </a:cubicBezTo>
                <a:cubicBezTo>
                  <a:pt x="1683167" y="931988"/>
                  <a:pt x="1684512" y="930751"/>
                  <a:pt x="1686338" y="929471"/>
                </a:cubicBezTo>
                <a:cubicBezTo>
                  <a:pt x="1563998" y="893197"/>
                  <a:pt x="1441635" y="856646"/>
                  <a:pt x="1319296" y="820371"/>
                </a:cubicBezTo>
                <a:close/>
                <a:moveTo>
                  <a:pt x="7894848" y="858"/>
                </a:moveTo>
                <a:cubicBezTo>
                  <a:pt x="7906700" y="3455"/>
                  <a:pt x="7910528" y="8436"/>
                  <a:pt x="7907341" y="16271"/>
                </a:cubicBezTo>
                <a:cubicBezTo>
                  <a:pt x="7902882" y="26177"/>
                  <a:pt x="7893520" y="35394"/>
                  <a:pt x="7882642" y="43904"/>
                </a:cubicBezTo>
                <a:cubicBezTo>
                  <a:pt x="7831903" y="83897"/>
                  <a:pt x="7856047" y="94090"/>
                  <a:pt x="7927648" y="93123"/>
                </a:cubicBezTo>
                <a:cubicBezTo>
                  <a:pt x="7991511" y="92274"/>
                  <a:pt x="8055318" y="85274"/>
                  <a:pt x="8119655" y="78787"/>
                </a:cubicBezTo>
                <a:cubicBezTo>
                  <a:pt x="8151329" y="75447"/>
                  <a:pt x="8152942" y="77265"/>
                  <a:pt x="8141786" y="93635"/>
                </a:cubicBezTo>
                <a:cubicBezTo>
                  <a:pt x="8123815" y="120677"/>
                  <a:pt x="8122595" y="145410"/>
                  <a:pt x="8151055" y="166138"/>
                </a:cubicBezTo>
                <a:cubicBezTo>
                  <a:pt x="8157767" y="170866"/>
                  <a:pt x="8162605" y="176318"/>
                  <a:pt x="8160811" y="183471"/>
                </a:cubicBezTo>
                <a:cubicBezTo>
                  <a:pt x="8152723" y="212724"/>
                  <a:pt x="8169841" y="236686"/>
                  <a:pt x="8187466" y="260884"/>
                </a:cubicBezTo>
                <a:cubicBezTo>
                  <a:pt x="8217175" y="301371"/>
                  <a:pt x="8254836" y="338641"/>
                  <a:pt x="8295790" y="374783"/>
                </a:cubicBezTo>
                <a:cubicBezTo>
                  <a:pt x="8324664" y="400232"/>
                  <a:pt x="8342922" y="431650"/>
                  <a:pt x="8406170" y="440370"/>
                </a:cubicBezTo>
                <a:cubicBezTo>
                  <a:pt x="8421364" y="442394"/>
                  <a:pt x="8426373" y="449790"/>
                  <a:pt x="8420903" y="459225"/>
                </a:cubicBezTo>
                <a:cubicBezTo>
                  <a:pt x="8402820" y="490474"/>
                  <a:pt x="8417534" y="514648"/>
                  <a:pt x="8450800" y="534955"/>
                </a:cubicBezTo>
                <a:cubicBezTo>
                  <a:pt x="8462563" y="542037"/>
                  <a:pt x="8458146" y="546902"/>
                  <a:pt x="8442097" y="551669"/>
                </a:cubicBezTo>
                <a:cubicBezTo>
                  <a:pt x="8423667" y="556925"/>
                  <a:pt x="8409328" y="564619"/>
                  <a:pt x="8398067" y="574282"/>
                </a:cubicBezTo>
                <a:cubicBezTo>
                  <a:pt x="8379577" y="589897"/>
                  <a:pt x="8370872" y="606612"/>
                  <a:pt x="8363634" y="623477"/>
                </a:cubicBezTo>
                <a:cubicBezTo>
                  <a:pt x="8352394" y="649929"/>
                  <a:pt x="8339133" y="675439"/>
                  <a:pt x="8295388" y="695789"/>
                </a:cubicBezTo>
                <a:cubicBezTo>
                  <a:pt x="8282368" y="701969"/>
                  <a:pt x="8271923" y="709882"/>
                  <a:pt x="8260972" y="717559"/>
                </a:cubicBezTo>
                <a:cubicBezTo>
                  <a:pt x="8264466" y="724248"/>
                  <a:pt x="8273101" y="728807"/>
                  <a:pt x="8289132" y="729358"/>
                </a:cubicBezTo>
                <a:cubicBezTo>
                  <a:pt x="8391169" y="732995"/>
                  <a:pt x="8386647" y="769770"/>
                  <a:pt x="8387346" y="810845"/>
                </a:cubicBezTo>
                <a:cubicBezTo>
                  <a:pt x="8388418" y="861681"/>
                  <a:pt x="8330862" y="890238"/>
                  <a:pt x="8259532" y="916368"/>
                </a:cubicBezTo>
                <a:cubicBezTo>
                  <a:pt x="8235122" y="925226"/>
                  <a:pt x="8199529" y="928071"/>
                  <a:pt x="8191769" y="950020"/>
                </a:cubicBezTo>
                <a:cubicBezTo>
                  <a:pt x="8234379" y="966427"/>
                  <a:pt x="8282955" y="945934"/>
                  <a:pt x="8327664" y="947606"/>
                </a:cubicBezTo>
                <a:cubicBezTo>
                  <a:pt x="8364609" y="949119"/>
                  <a:pt x="8424473" y="941347"/>
                  <a:pt x="8378206" y="982626"/>
                </a:cubicBezTo>
                <a:cubicBezTo>
                  <a:pt x="8364736" y="994722"/>
                  <a:pt x="8382242" y="1001021"/>
                  <a:pt x="8400605" y="1000529"/>
                </a:cubicBezTo>
                <a:cubicBezTo>
                  <a:pt x="8549357" y="995586"/>
                  <a:pt x="8487684" y="1076555"/>
                  <a:pt x="8538706" y="1111533"/>
                </a:cubicBezTo>
                <a:cubicBezTo>
                  <a:pt x="8553092" y="1120905"/>
                  <a:pt x="8540810" y="1141011"/>
                  <a:pt x="8520556" y="1147547"/>
                </a:cubicBezTo>
                <a:cubicBezTo>
                  <a:pt x="8392015" y="1189611"/>
                  <a:pt x="8380569" y="1263373"/>
                  <a:pt x="8322605" y="1331423"/>
                </a:cubicBezTo>
                <a:cubicBezTo>
                  <a:pt x="8393509" y="1350105"/>
                  <a:pt x="8476647" y="1348124"/>
                  <a:pt x="8552563" y="1357692"/>
                </a:cubicBezTo>
                <a:cubicBezTo>
                  <a:pt x="8631413" y="1367560"/>
                  <a:pt x="8632510" y="1380057"/>
                  <a:pt x="8572872" y="1434543"/>
                </a:cubicBezTo>
                <a:cubicBezTo>
                  <a:pt x="8740108" y="1430496"/>
                  <a:pt x="8740108" y="1430496"/>
                  <a:pt x="8695911" y="1511890"/>
                </a:cubicBezTo>
                <a:cubicBezTo>
                  <a:pt x="8766152" y="1509223"/>
                  <a:pt x="8835070" y="1574251"/>
                  <a:pt x="8873147" y="1634187"/>
                </a:cubicBezTo>
                <a:lnTo>
                  <a:pt x="8884645" y="1656272"/>
                </a:lnTo>
                <a:lnTo>
                  <a:pt x="8884254" y="1659075"/>
                </a:lnTo>
                <a:cubicBezTo>
                  <a:pt x="8882795" y="1672543"/>
                  <a:pt x="8881198" y="1691773"/>
                  <a:pt x="8879232" y="1711097"/>
                </a:cubicBezTo>
                <a:lnTo>
                  <a:pt x="8877347" y="1727504"/>
                </a:lnTo>
                <a:lnTo>
                  <a:pt x="8865337" y="1725923"/>
                </a:lnTo>
                <a:cubicBezTo>
                  <a:pt x="8855639" y="1721668"/>
                  <a:pt x="8848716" y="1720054"/>
                  <a:pt x="8843722" y="1720152"/>
                </a:cubicBezTo>
                <a:cubicBezTo>
                  <a:pt x="8828739" y="1720444"/>
                  <a:pt x="8831115" y="1736133"/>
                  <a:pt x="8828004" y="1742073"/>
                </a:cubicBezTo>
                <a:cubicBezTo>
                  <a:pt x="8817547" y="1760900"/>
                  <a:pt x="8843589" y="1770647"/>
                  <a:pt x="8861127" y="1782820"/>
                </a:cubicBezTo>
                <a:cubicBezTo>
                  <a:pt x="8867694" y="1787281"/>
                  <a:pt x="8872382" y="1766445"/>
                  <a:pt x="8875975" y="1739445"/>
                </a:cubicBezTo>
                <a:lnTo>
                  <a:pt x="8877347" y="1727504"/>
                </a:lnTo>
                <a:lnTo>
                  <a:pt x="8891365" y="1729349"/>
                </a:lnTo>
                <a:lnTo>
                  <a:pt x="8891294" y="1750579"/>
                </a:lnTo>
                <a:cubicBezTo>
                  <a:pt x="8890576" y="1802412"/>
                  <a:pt x="8887485" y="1854103"/>
                  <a:pt x="8879895" y="1858687"/>
                </a:cubicBezTo>
                <a:cubicBezTo>
                  <a:pt x="8799411" y="1907447"/>
                  <a:pt x="8858072" y="1996322"/>
                  <a:pt x="8700018" y="2022228"/>
                </a:cubicBezTo>
                <a:cubicBezTo>
                  <a:pt x="8628887" y="2034069"/>
                  <a:pt x="8597252" y="2070985"/>
                  <a:pt x="8546517" y="2094468"/>
                </a:cubicBezTo>
                <a:cubicBezTo>
                  <a:pt x="8369592" y="2175758"/>
                  <a:pt x="8254890" y="2270617"/>
                  <a:pt x="8208310" y="2391116"/>
                </a:cubicBezTo>
                <a:cubicBezTo>
                  <a:pt x="8195251" y="2424444"/>
                  <a:pt x="8137916" y="2455501"/>
                  <a:pt x="8101924" y="2486924"/>
                </a:cubicBezTo>
                <a:cubicBezTo>
                  <a:pt x="8122498" y="2506105"/>
                  <a:pt x="8219539" y="2452814"/>
                  <a:pt x="8188722" y="2510086"/>
                </a:cubicBezTo>
                <a:cubicBezTo>
                  <a:pt x="8165388" y="2553270"/>
                  <a:pt x="8098391" y="2584616"/>
                  <a:pt x="8035596" y="2614194"/>
                </a:cubicBezTo>
                <a:cubicBezTo>
                  <a:pt x="7963481" y="2647947"/>
                  <a:pt x="7883214" y="2677100"/>
                  <a:pt x="7854509" y="2730830"/>
                </a:cubicBezTo>
                <a:cubicBezTo>
                  <a:pt x="7848249" y="2742293"/>
                  <a:pt x="6341566" y="3671513"/>
                  <a:pt x="4141410" y="3763614"/>
                </a:cubicBezTo>
                <a:cubicBezTo>
                  <a:pt x="3781875" y="3778662"/>
                  <a:pt x="2353277" y="3737838"/>
                  <a:pt x="2161737" y="3718831"/>
                </a:cubicBezTo>
                <a:cubicBezTo>
                  <a:pt x="1964811" y="3699179"/>
                  <a:pt x="1793107" y="3646810"/>
                  <a:pt x="1591600" y="3635674"/>
                </a:cubicBezTo>
                <a:cubicBezTo>
                  <a:pt x="1485018" y="3629919"/>
                  <a:pt x="1381185" y="3611329"/>
                  <a:pt x="1390654" y="3531585"/>
                </a:cubicBezTo>
                <a:cubicBezTo>
                  <a:pt x="1393510" y="3508948"/>
                  <a:pt x="1364047" y="3493344"/>
                  <a:pt x="1320867" y="3503571"/>
                </a:cubicBezTo>
                <a:cubicBezTo>
                  <a:pt x="1239265" y="3523046"/>
                  <a:pt x="1198946" y="3494124"/>
                  <a:pt x="1150681" y="3474015"/>
                </a:cubicBezTo>
                <a:cubicBezTo>
                  <a:pt x="1065213" y="3438422"/>
                  <a:pt x="982868" y="3399757"/>
                  <a:pt x="851974" y="3403971"/>
                </a:cubicBezTo>
                <a:cubicBezTo>
                  <a:pt x="873994" y="3367898"/>
                  <a:pt x="917237" y="3369420"/>
                  <a:pt x="956780" y="3372944"/>
                </a:cubicBezTo>
                <a:cubicBezTo>
                  <a:pt x="1061276" y="3382521"/>
                  <a:pt x="1164043" y="3394488"/>
                  <a:pt x="1268515" y="3403788"/>
                </a:cubicBezTo>
                <a:cubicBezTo>
                  <a:pt x="1336376" y="3409863"/>
                  <a:pt x="1404651" y="3420660"/>
                  <a:pt x="1492884" y="3399484"/>
                </a:cubicBezTo>
                <a:cubicBezTo>
                  <a:pt x="1410006" y="3338199"/>
                  <a:pt x="1277736" y="3337777"/>
                  <a:pt x="1169657" y="3325996"/>
                </a:cubicBezTo>
                <a:cubicBezTo>
                  <a:pt x="1034677" y="3311259"/>
                  <a:pt x="951965" y="3268429"/>
                  <a:pt x="853866" y="3221353"/>
                </a:cubicBezTo>
                <a:cubicBezTo>
                  <a:pt x="950752" y="3199416"/>
                  <a:pt x="1014418" y="3234964"/>
                  <a:pt x="1090648" y="3226034"/>
                </a:cubicBezTo>
                <a:cubicBezTo>
                  <a:pt x="1094340" y="3218434"/>
                  <a:pt x="1100169" y="3207568"/>
                  <a:pt x="1099183" y="3207375"/>
                </a:cubicBezTo>
                <a:cubicBezTo>
                  <a:pt x="971072" y="3188118"/>
                  <a:pt x="907890" y="3136018"/>
                  <a:pt x="882137" y="3068880"/>
                </a:cubicBezTo>
                <a:cubicBezTo>
                  <a:pt x="868924" y="3034221"/>
                  <a:pt x="822286" y="3027121"/>
                  <a:pt x="776145" y="3014660"/>
                </a:cubicBezTo>
                <a:cubicBezTo>
                  <a:pt x="613874" y="2970419"/>
                  <a:pt x="443486" y="2933046"/>
                  <a:pt x="307191" y="2864697"/>
                </a:cubicBezTo>
                <a:cubicBezTo>
                  <a:pt x="457123" y="2862170"/>
                  <a:pt x="581367" y="2903594"/>
                  <a:pt x="743379" y="2911759"/>
                </a:cubicBezTo>
                <a:cubicBezTo>
                  <a:pt x="608349" y="2835743"/>
                  <a:pt x="439124" y="2806104"/>
                  <a:pt x="284020" y="2766269"/>
                </a:cubicBezTo>
                <a:cubicBezTo>
                  <a:pt x="213164" y="2748143"/>
                  <a:pt x="147010" y="2722889"/>
                  <a:pt x="63190" y="2717094"/>
                </a:cubicBezTo>
                <a:cubicBezTo>
                  <a:pt x="33455" y="2714947"/>
                  <a:pt x="-16425" y="2709531"/>
                  <a:pt x="5340" y="2681595"/>
                </a:cubicBezTo>
                <a:cubicBezTo>
                  <a:pt x="23652" y="2658441"/>
                  <a:pt x="63627" y="2661368"/>
                  <a:pt x="100237" y="2664591"/>
                </a:cubicBezTo>
                <a:cubicBezTo>
                  <a:pt x="188123" y="2672547"/>
                  <a:pt x="277551" y="2664977"/>
                  <a:pt x="394328" y="2654447"/>
                </a:cubicBezTo>
                <a:cubicBezTo>
                  <a:pt x="290057" y="2592242"/>
                  <a:pt x="112140" y="2629127"/>
                  <a:pt x="21491" y="2562088"/>
                </a:cubicBezTo>
                <a:cubicBezTo>
                  <a:pt x="125636" y="2540073"/>
                  <a:pt x="208727" y="2559644"/>
                  <a:pt x="294268" y="2557453"/>
                </a:cubicBezTo>
                <a:cubicBezTo>
                  <a:pt x="371589" y="2555423"/>
                  <a:pt x="389695" y="2540961"/>
                  <a:pt x="367847" y="2501743"/>
                </a:cubicBezTo>
                <a:cubicBezTo>
                  <a:pt x="333905" y="2440640"/>
                  <a:pt x="373328" y="2404160"/>
                  <a:pt x="486858" y="2411824"/>
                </a:cubicBezTo>
                <a:cubicBezTo>
                  <a:pt x="592120" y="2419095"/>
                  <a:pt x="600599" y="2394285"/>
                  <a:pt x="570008" y="2360312"/>
                </a:cubicBezTo>
                <a:cubicBezTo>
                  <a:pt x="525457" y="2310774"/>
                  <a:pt x="567057" y="2265987"/>
                  <a:pt x="594400" y="2218813"/>
                </a:cubicBezTo>
                <a:cubicBezTo>
                  <a:pt x="635581" y="2147198"/>
                  <a:pt x="612469" y="2115647"/>
                  <a:pt x="505675" y="2074370"/>
                </a:cubicBezTo>
                <a:cubicBezTo>
                  <a:pt x="445534" y="2051386"/>
                  <a:pt x="381431" y="2032947"/>
                  <a:pt x="295650" y="2015851"/>
                </a:cubicBezTo>
                <a:cubicBezTo>
                  <a:pt x="487251" y="1985881"/>
                  <a:pt x="281423" y="1958614"/>
                  <a:pt x="346760" y="1924896"/>
                </a:cubicBezTo>
                <a:cubicBezTo>
                  <a:pt x="481788" y="1901571"/>
                  <a:pt x="600623" y="1980687"/>
                  <a:pt x="783461" y="1939173"/>
                </a:cubicBezTo>
                <a:cubicBezTo>
                  <a:pt x="547912" y="1882335"/>
                  <a:pt x="287006" y="1807013"/>
                  <a:pt x="112183" y="1719100"/>
                </a:cubicBezTo>
                <a:cubicBezTo>
                  <a:pt x="148588" y="1692398"/>
                  <a:pt x="188462" y="1710725"/>
                  <a:pt x="219936" y="1699568"/>
                </a:cubicBezTo>
                <a:cubicBezTo>
                  <a:pt x="218006" y="1694140"/>
                  <a:pt x="220184" y="1685834"/>
                  <a:pt x="214196" y="1683841"/>
                </a:cubicBezTo>
                <a:cubicBezTo>
                  <a:pt x="85284" y="1638910"/>
                  <a:pt x="83720" y="1637648"/>
                  <a:pt x="212296" y="1584947"/>
                </a:cubicBezTo>
                <a:cubicBezTo>
                  <a:pt x="257172" y="1566456"/>
                  <a:pt x="252206" y="1554019"/>
                  <a:pt x="226108" y="1538121"/>
                </a:cubicBezTo>
                <a:cubicBezTo>
                  <a:pt x="207682" y="1526866"/>
                  <a:pt x="185078" y="1517656"/>
                  <a:pt x="192710" y="1488723"/>
                </a:cubicBezTo>
                <a:cubicBezTo>
                  <a:pt x="268435" y="1518175"/>
                  <a:pt x="624154" y="1547955"/>
                  <a:pt x="685843" y="1538903"/>
                </a:cubicBezTo>
                <a:cubicBezTo>
                  <a:pt x="755173" y="1528619"/>
                  <a:pt x="994201" y="1520231"/>
                  <a:pt x="1067153" y="1523622"/>
                </a:cubicBezTo>
                <a:cubicBezTo>
                  <a:pt x="1063138" y="1522015"/>
                  <a:pt x="1059122" y="1520410"/>
                  <a:pt x="1055106" y="1518803"/>
                </a:cubicBezTo>
                <a:cubicBezTo>
                  <a:pt x="983007" y="1486514"/>
                  <a:pt x="909946" y="1454310"/>
                  <a:pt x="864245" y="1408231"/>
                </a:cubicBezTo>
                <a:cubicBezTo>
                  <a:pt x="862153" y="1406456"/>
                  <a:pt x="861045" y="1404874"/>
                  <a:pt x="856768" y="1405809"/>
                </a:cubicBezTo>
                <a:cubicBezTo>
                  <a:pt x="819307" y="1414974"/>
                  <a:pt x="822846" y="1400112"/>
                  <a:pt x="821342" y="1388491"/>
                </a:cubicBezTo>
                <a:cubicBezTo>
                  <a:pt x="819813" y="1376592"/>
                  <a:pt x="812736" y="1367699"/>
                  <a:pt x="784954" y="1371257"/>
                </a:cubicBezTo>
                <a:cubicBezTo>
                  <a:pt x="783512" y="1371384"/>
                  <a:pt x="781566" y="1371274"/>
                  <a:pt x="779619" y="1371165"/>
                </a:cubicBezTo>
                <a:cubicBezTo>
                  <a:pt x="766469" y="1370361"/>
                  <a:pt x="722835" y="1342290"/>
                  <a:pt x="728571" y="1335910"/>
                </a:cubicBezTo>
                <a:cubicBezTo>
                  <a:pt x="741389" y="1321912"/>
                  <a:pt x="726409" y="1316791"/>
                  <a:pt x="713734" y="1310348"/>
                </a:cubicBezTo>
                <a:cubicBezTo>
                  <a:pt x="696009" y="1301550"/>
                  <a:pt x="678333" y="1293308"/>
                  <a:pt x="659695" y="1285149"/>
                </a:cubicBezTo>
                <a:cubicBezTo>
                  <a:pt x="641562" y="1277227"/>
                  <a:pt x="622997" y="1269901"/>
                  <a:pt x="604409" y="1262299"/>
                </a:cubicBezTo>
                <a:cubicBezTo>
                  <a:pt x="561305" y="1256847"/>
                  <a:pt x="517819" y="1252549"/>
                  <a:pt x="472556" y="1250086"/>
                </a:cubicBezTo>
                <a:cubicBezTo>
                  <a:pt x="438951" y="1247999"/>
                  <a:pt x="401379" y="1244860"/>
                  <a:pt x="382690" y="1214040"/>
                </a:cubicBezTo>
                <a:cubicBezTo>
                  <a:pt x="418096" y="1214570"/>
                  <a:pt x="453575" y="1215933"/>
                  <a:pt x="489053" y="1217296"/>
                </a:cubicBezTo>
                <a:cubicBezTo>
                  <a:pt x="454954" y="1204059"/>
                  <a:pt x="421816" y="1190737"/>
                  <a:pt x="390047" y="1176456"/>
                </a:cubicBezTo>
                <a:cubicBezTo>
                  <a:pt x="363810" y="1164487"/>
                  <a:pt x="342232" y="1150431"/>
                  <a:pt x="333292" y="1131347"/>
                </a:cubicBezTo>
                <a:cubicBezTo>
                  <a:pt x="330930" y="1126518"/>
                  <a:pt x="329025" y="1121368"/>
                  <a:pt x="337841" y="1116956"/>
                </a:cubicBezTo>
                <a:cubicBezTo>
                  <a:pt x="347569" y="1111905"/>
                  <a:pt x="355552" y="1114562"/>
                  <a:pt x="363031" y="1116984"/>
                </a:cubicBezTo>
                <a:cubicBezTo>
                  <a:pt x="393929" y="1126864"/>
                  <a:pt x="425283" y="1136425"/>
                  <a:pt x="455724" y="1146625"/>
                </a:cubicBezTo>
                <a:cubicBezTo>
                  <a:pt x="496146" y="1160147"/>
                  <a:pt x="536111" y="1173989"/>
                  <a:pt x="576050" y="1187553"/>
                </a:cubicBezTo>
                <a:cubicBezTo>
                  <a:pt x="519650" y="1157524"/>
                  <a:pt x="457798" y="1131612"/>
                  <a:pt x="391358" y="1108621"/>
                </a:cubicBezTo>
                <a:cubicBezTo>
                  <a:pt x="343386" y="1091844"/>
                  <a:pt x="295414" y="1075067"/>
                  <a:pt x="258466" y="1051446"/>
                </a:cubicBezTo>
                <a:cubicBezTo>
                  <a:pt x="239512" y="1039678"/>
                  <a:pt x="230024" y="1025400"/>
                  <a:pt x="227119" y="1008864"/>
                </a:cubicBezTo>
                <a:cubicBezTo>
                  <a:pt x="226729" y="1004421"/>
                  <a:pt x="227253" y="999338"/>
                  <a:pt x="237176" y="996508"/>
                </a:cubicBezTo>
                <a:cubicBezTo>
                  <a:pt x="247123" y="993956"/>
                  <a:pt x="253208" y="997060"/>
                  <a:pt x="257395" y="1000610"/>
                </a:cubicBezTo>
                <a:cubicBezTo>
                  <a:pt x="262111" y="1004674"/>
                  <a:pt x="267716" y="1007820"/>
                  <a:pt x="275649" y="1009921"/>
                </a:cubicBezTo>
                <a:cubicBezTo>
                  <a:pt x="345186" y="1029563"/>
                  <a:pt x="406508" y="1054962"/>
                  <a:pt x="469199" y="1079402"/>
                </a:cubicBezTo>
                <a:cubicBezTo>
                  <a:pt x="558968" y="1114336"/>
                  <a:pt x="647368" y="1150231"/>
                  <a:pt x="753033" y="1173138"/>
                </a:cubicBezTo>
                <a:cubicBezTo>
                  <a:pt x="793015" y="1181661"/>
                  <a:pt x="834292" y="1188391"/>
                  <a:pt x="865682" y="1187316"/>
                </a:cubicBezTo>
                <a:cubicBezTo>
                  <a:pt x="750261" y="1147076"/>
                  <a:pt x="641375" y="1104025"/>
                  <a:pt x="543487" y="1053852"/>
                </a:cubicBezTo>
                <a:cubicBezTo>
                  <a:pt x="444589" y="1003208"/>
                  <a:pt x="357848" y="947579"/>
                  <a:pt x="295297" y="880592"/>
                </a:cubicBezTo>
                <a:cubicBezTo>
                  <a:pt x="288871" y="873601"/>
                  <a:pt x="284873" y="866676"/>
                  <a:pt x="264758" y="869281"/>
                </a:cubicBezTo>
                <a:cubicBezTo>
                  <a:pt x="255650" y="870360"/>
                  <a:pt x="252375" y="866170"/>
                  <a:pt x="254388" y="861516"/>
                </a:cubicBezTo>
                <a:cubicBezTo>
                  <a:pt x="266992" y="828509"/>
                  <a:pt x="236853" y="810726"/>
                  <a:pt x="190786" y="799099"/>
                </a:cubicBezTo>
                <a:cubicBezTo>
                  <a:pt x="176408" y="795324"/>
                  <a:pt x="175031" y="790688"/>
                  <a:pt x="184973" y="782539"/>
                </a:cubicBezTo>
                <a:cubicBezTo>
                  <a:pt x="198516" y="771277"/>
                  <a:pt x="196123" y="760574"/>
                  <a:pt x="187530" y="750974"/>
                </a:cubicBezTo>
                <a:cubicBezTo>
                  <a:pt x="182644" y="744967"/>
                  <a:pt x="176339" y="739364"/>
                  <a:pt x="170996" y="733676"/>
                </a:cubicBezTo>
                <a:cubicBezTo>
                  <a:pt x="167290" y="730083"/>
                  <a:pt x="161157" y="726424"/>
                  <a:pt x="169444" y="721499"/>
                </a:cubicBezTo>
                <a:cubicBezTo>
                  <a:pt x="177298" y="717172"/>
                  <a:pt x="185665" y="718676"/>
                  <a:pt x="193501" y="719668"/>
                </a:cubicBezTo>
                <a:cubicBezTo>
                  <a:pt x="231170" y="723917"/>
                  <a:pt x="254043" y="736181"/>
                  <a:pt x="265436" y="755609"/>
                </a:cubicBezTo>
                <a:cubicBezTo>
                  <a:pt x="273963" y="769971"/>
                  <a:pt x="281726" y="770130"/>
                  <a:pt x="302333" y="756567"/>
                </a:cubicBezTo>
                <a:cubicBezTo>
                  <a:pt x="317894" y="746247"/>
                  <a:pt x="332387" y="745814"/>
                  <a:pt x="346481" y="751853"/>
                </a:cubicBezTo>
                <a:cubicBezTo>
                  <a:pt x="354007" y="754830"/>
                  <a:pt x="358771" y="759448"/>
                  <a:pt x="364449" y="763428"/>
                </a:cubicBezTo>
                <a:cubicBezTo>
                  <a:pt x="392910" y="784156"/>
                  <a:pt x="422762" y="804202"/>
                  <a:pt x="467363" y="815678"/>
                </a:cubicBezTo>
                <a:cubicBezTo>
                  <a:pt x="487199" y="820933"/>
                  <a:pt x="508355" y="824672"/>
                  <a:pt x="537693" y="816781"/>
                </a:cubicBezTo>
                <a:cubicBezTo>
                  <a:pt x="518386" y="812039"/>
                  <a:pt x="499567" y="812852"/>
                  <a:pt x="482019" y="811593"/>
                </a:cubicBezTo>
                <a:cubicBezTo>
                  <a:pt x="464472" y="810335"/>
                  <a:pt x="454949" y="806693"/>
                  <a:pt x="467050" y="795557"/>
                </a:cubicBezTo>
                <a:cubicBezTo>
                  <a:pt x="473772" y="789371"/>
                  <a:pt x="472878" y="784693"/>
                  <a:pt x="465734" y="780562"/>
                </a:cubicBezTo>
                <a:cubicBezTo>
                  <a:pt x="442763" y="767188"/>
                  <a:pt x="430336" y="747011"/>
                  <a:pt x="384526" y="749353"/>
                </a:cubicBezTo>
                <a:cubicBezTo>
                  <a:pt x="382123" y="749564"/>
                  <a:pt x="379622" y="748664"/>
                  <a:pt x="377146" y="748041"/>
                </a:cubicBezTo>
                <a:cubicBezTo>
                  <a:pt x="367744" y="745789"/>
                  <a:pt x="357358" y="743342"/>
                  <a:pt x="360089" y="735827"/>
                </a:cubicBezTo>
                <a:cubicBezTo>
                  <a:pt x="363301" y="728269"/>
                  <a:pt x="375652" y="725506"/>
                  <a:pt x="386634" y="723703"/>
                </a:cubicBezTo>
                <a:cubicBezTo>
                  <a:pt x="414823" y="719269"/>
                  <a:pt x="437543" y="724271"/>
                  <a:pt x="459375" y="730191"/>
                </a:cubicBezTo>
                <a:cubicBezTo>
                  <a:pt x="512487" y="744837"/>
                  <a:pt x="556932" y="765561"/>
                  <a:pt x="603200" y="785006"/>
                </a:cubicBezTo>
                <a:cubicBezTo>
                  <a:pt x="672604" y="814173"/>
                  <a:pt x="734250" y="848778"/>
                  <a:pt x="810521" y="873425"/>
                </a:cubicBezTo>
                <a:cubicBezTo>
                  <a:pt x="1037317" y="946423"/>
                  <a:pt x="1260943" y="1021938"/>
                  <a:pt x="1494102" y="1090180"/>
                </a:cubicBezTo>
                <a:cubicBezTo>
                  <a:pt x="1580109" y="1115371"/>
                  <a:pt x="1667892" y="1138728"/>
                  <a:pt x="1756565" y="1161167"/>
                </a:cubicBezTo>
                <a:cubicBezTo>
                  <a:pt x="1756899" y="1159458"/>
                  <a:pt x="1757282" y="1158305"/>
                  <a:pt x="1757592" y="1156319"/>
                </a:cubicBezTo>
                <a:cubicBezTo>
                  <a:pt x="1757470" y="1154931"/>
                  <a:pt x="1757324" y="1153264"/>
                  <a:pt x="1757202" y="1151876"/>
                </a:cubicBezTo>
                <a:cubicBezTo>
                  <a:pt x="1694452" y="1137796"/>
                  <a:pt x="1632540" y="1122242"/>
                  <a:pt x="1572453" y="1105409"/>
                </a:cubicBezTo>
                <a:cubicBezTo>
                  <a:pt x="1424942" y="1063789"/>
                  <a:pt x="1288864" y="1014450"/>
                  <a:pt x="1171972" y="951953"/>
                </a:cubicBezTo>
                <a:cubicBezTo>
                  <a:pt x="1162328" y="946924"/>
                  <a:pt x="1152112" y="946421"/>
                  <a:pt x="1137334" y="949118"/>
                </a:cubicBezTo>
                <a:cubicBezTo>
                  <a:pt x="1089682" y="958058"/>
                  <a:pt x="1074050" y="951035"/>
                  <a:pt x="1081493" y="925476"/>
                </a:cubicBezTo>
                <a:cubicBezTo>
                  <a:pt x="1083360" y="919155"/>
                  <a:pt x="1083403" y="914115"/>
                  <a:pt x="1074768" y="909555"/>
                </a:cubicBezTo>
                <a:cubicBezTo>
                  <a:pt x="1036165" y="889158"/>
                  <a:pt x="995714" y="869763"/>
                  <a:pt x="952019" y="852050"/>
                </a:cubicBezTo>
                <a:cubicBezTo>
                  <a:pt x="871170" y="819410"/>
                  <a:pt x="784821" y="790332"/>
                  <a:pt x="709017" y="754450"/>
                </a:cubicBezTo>
                <a:cubicBezTo>
                  <a:pt x="686747" y="743533"/>
                  <a:pt x="669617" y="730485"/>
                  <a:pt x="659046" y="714902"/>
                </a:cubicBezTo>
                <a:cubicBezTo>
                  <a:pt x="655674" y="709602"/>
                  <a:pt x="653624" y="702786"/>
                  <a:pt x="664793" y="697608"/>
                </a:cubicBezTo>
                <a:cubicBezTo>
                  <a:pt x="675483" y="692472"/>
                  <a:pt x="684069" y="696476"/>
                  <a:pt x="692052" y="699133"/>
                </a:cubicBezTo>
                <a:cubicBezTo>
                  <a:pt x="725451" y="709913"/>
                  <a:pt x="759355" y="720929"/>
                  <a:pt x="792779" y="731987"/>
                </a:cubicBezTo>
                <a:cubicBezTo>
                  <a:pt x="826682" y="743003"/>
                  <a:pt x="860155" y="754616"/>
                  <a:pt x="895574" y="766338"/>
                </a:cubicBezTo>
                <a:cubicBezTo>
                  <a:pt x="897416" y="759741"/>
                  <a:pt x="890085" y="758985"/>
                  <a:pt x="886044" y="757101"/>
                </a:cubicBezTo>
                <a:cubicBezTo>
                  <a:pt x="828975" y="730489"/>
                  <a:pt x="766861" y="707118"/>
                  <a:pt x="702924" y="685027"/>
                </a:cubicBezTo>
                <a:cubicBezTo>
                  <a:pt x="653460" y="667821"/>
                  <a:pt x="605342" y="649378"/>
                  <a:pt x="571540" y="622962"/>
                </a:cubicBezTo>
                <a:cubicBezTo>
                  <a:pt x="558524" y="612632"/>
                  <a:pt x="551227" y="601239"/>
                  <a:pt x="552940" y="587657"/>
                </a:cubicBezTo>
                <a:cubicBezTo>
                  <a:pt x="553537" y="583407"/>
                  <a:pt x="554132" y="579157"/>
                  <a:pt x="563623" y="576925"/>
                </a:cubicBezTo>
                <a:cubicBezTo>
                  <a:pt x="571217" y="575139"/>
                  <a:pt x="576243" y="577216"/>
                  <a:pt x="580332" y="579656"/>
                </a:cubicBezTo>
                <a:cubicBezTo>
                  <a:pt x="587500" y="584063"/>
                  <a:pt x="594668" y="588471"/>
                  <a:pt x="604623" y="591516"/>
                </a:cubicBezTo>
                <a:cubicBezTo>
                  <a:pt x="664350" y="609779"/>
                  <a:pt x="720426" y="630601"/>
                  <a:pt x="775136" y="652383"/>
                </a:cubicBezTo>
                <a:cubicBezTo>
                  <a:pt x="864952" y="687874"/>
                  <a:pt x="953882" y="724283"/>
                  <a:pt x="1057795" y="749301"/>
                </a:cubicBezTo>
                <a:cubicBezTo>
                  <a:pt x="1096889" y="758742"/>
                  <a:pt x="1137304" y="766668"/>
                  <a:pt x="1183454" y="768213"/>
                </a:cubicBezTo>
                <a:cubicBezTo>
                  <a:pt x="1181768" y="765563"/>
                  <a:pt x="1178737" y="764150"/>
                  <a:pt x="1175732" y="763015"/>
                </a:cubicBezTo>
                <a:cubicBezTo>
                  <a:pt x="1075170" y="726508"/>
                  <a:pt x="977850" y="688319"/>
                  <a:pt x="888743" y="644370"/>
                </a:cubicBezTo>
                <a:cubicBezTo>
                  <a:pt x="778881" y="590211"/>
                  <a:pt x="683912" y="529148"/>
                  <a:pt x="615490" y="455960"/>
                </a:cubicBezTo>
                <a:cubicBezTo>
                  <a:pt x="612312" y="452882"/>
                  <a:pt x="610122" y="449996"/>
                  <a:pt x="602432" y="450671"/>
                </a:cubicBezTo>
                <a:cubicBezTo>
                  <a:pt x="582748" y="452678"/>
                  <a:pt x="580338" y="447293"/>
                  <a:pt x="582418" y="437876"/>
                </a:cubicBezTo>
                <a:cubicBezTo>
                  <a:pt x="588134" y="414707"/>
                  <a:pt x="573498" y="396964"/>
                  <a:pt x="539211" y="387101"/>
                </a:cubicBezTo>
                <a:cubicBezTo>
                  <a:pt x="514350" y="379769"/>
                  <a:pt x="493430" y="373210"/>
                  <a:pt x="519748" y="352990"/>
                </a:cubicBezTo>
                <a:cubicBezTo>
                  <a:pt x="526113" y="348234"/>
                  <a:pt x="523173" y="342336"/>
                  <a:pt x="520282" y="336993"/>
                </a:cubicBezTo>
                <a:cubicBezTo>
                  <a:pt x="516186" y="328957"/>
                  <a:pt x="507910" y="322968"/>
                  <a:pt x="498650" y="316785"/>
                </a:cubicBezTo>
                <a:cubicBezTo>
                  <a:pt x="493501" y="313319"/>
                  <a:pt x="487271" y="308549"/>
                  <a:pt x="493610" y="303515"/>
                </a:cubicBezTo>
                <a:cubicBezTo>
                  <a:pt x="500838" y="297564"/>
                  <a:pt x="511247" y="300288"/>
                  <a:pt x="519565" y="301237"/>
                </a:cubicBezTo>
                <a:cubicBezTo>
                  <a:pt x="557715" y="305444"/>
                  <a:pt x="581118" y="318221"/>
                  <a:pt x="592560" y="338204"/>
                </a:cubicBezTo>
                <a:cubicBezTo>
                  <a:pt x="599979" y="350985"/>
                  <a:pt x="609184" y="351016"/>
                  <a:pt x="627076" y="339652"/>
                </a:cubicBezTo>
                <a:cubicBezTo>
                  <a:pt x="647275" y="326965"/>
                  <a:pt x="664147" y="326044"/>
                  <a:pt x="679640" y="336997"/>
                </a:cubicBezTo>
                <a:cubicBezTo>
                  <a:pt x="692054" y="345981"/>
                  <a:pt x="702112" y="355732"/>
                  <a:pt x="716352" y="363437"/>
                </a:cubicBezTo>
                <a:cubicBezTo>
                  <a:pt x="754546" y="384710"/>
                  <a:pt x="790508" y="408138"/>
                  <a:pt x="869745" y="400343"/>
                </a:cubicBezTo>
                <a:cubicBezTo>
                  <a:pt x="847718" y="392203"/>
                  <a:pt x="825656" y="394699"/>
                  <a:pt x="806641" y="393290"/>
                </a:cubicBezTo>
                <a:cubicBezTo>
                  <a:pt x="792988" y="392249"/>
                  <a:pt x="779165" y="389265"/>
                  <a:pt x="791435" y="380072"/>
                </a:cubicBezTo>
                <a:cubicBezTo>
                  <a:pt x="805532" y="369601"/>
                  <a:pt x="796441" y="365362"/>
                  <a:pt x="787709" y="359692"/>
                </a:cubicBezTo>
                <a:cubicBezTo>
                  <a:pt x="767647" y="346342"/>
                  <a:pt x="751260" y="330710"/>
                  <a:pt x="711071" y="330880"/>
                </a:cubicBezTo>
                <a:cubicBezTo>
                  <a:pt x="704773" y="330873"/>
                  <a:pt x="699699" y="328240"/>
                  <a:pt x="694722" y="326718"/>
                </a:cubicBezTo>
                <a:cubicBezTo>
                  <a:pt x="687749" y="324532"/>
                  <a:pt x="681713" y="321984"/>
                  <a:pt x="684613" y="316412"/>
                </a:cubicBezTo>
                <a:cubicBezTo>
                  <a:pt x="687565" y="311396"/>
                  <a:pt x="694531" y="307986"/>
                  <a:pt x="703615" y="306629"/>
                </a:cubicBezTo>
                <a:cubicBezTo>
                  <a:pt x="711738" y="305356"/>
                  <a:pt x="720365" y="304319"/>
                  <a:pt x="728585" y="304157"/>
                </a:cubicBezTo>
                <a:cubicBezTo>
                  <a:pt x="765287" y="302895"/>
                  <a:pt x="791378" y="313197"/>
                  <a:pt x="817397" y="322666"/>
                </a:cubicBezTo>
                <a:cubicBezTo>
                  <a:pt x="908436" y="355531"/>
                  <a:pt x="989341" y="394323"/>
                  <a:pt x="1073943" y="431110"/>
                </a:cubicBezTo>
                <a:cubicBezTo>
                  <a:pt x="1158521" y="467620"/>
                  <a:pt x="1256741" y="493978"/>
                  <a:pt x="1349484" y="524175"/>
                </a:cubicBezTo>
                <a:cubicBezTo>
                  <a:pt x="1563417" y="594105"/>
                  <a:pt x="1778287" y="663672"/>
                  <a:pt x="2004921" y="723811"/>
                </a:cubicBezTo>
                <a:cubicBezTo>
                  <a:pt x="2226580" y="782429"/>
                  <a:pt x="2967159" y="809769"/>
                  <a:pt x="3111348" y="808027"/>
                </a:cubicBezTo>
                <a:cubicBezTo>
                  <a:pt x="3295676" y="805559"/>
                  <a:pt x="3730204" y="773014"/>
                  <a:pt x="4173417" y="745585"/>
                </a:cubicBezTo>
                <a:cubicBezTo>
                  <a:pt x="4223504" y="742307"/>
                  <a:pt x="4272653" y="739393"/>
                  <a:pt x="4324760" y="737057"/>
                </a:cubicBezTo>
                <a:cubicBezTo>
                  <a:pt x="5801059" y="670156"/>
                  <a:pt x="6841344" y="326433"/>
                  <a:pt x="6893789" y="305879"/>
                </a:cubicBezTo>
                <a:cubicBezTo>
                  <a:pt x="6978091" y="273014"/>
                  <a:pt x="7258655" y="208091"/>
                  <a:pt x="7259184" y="208604"/>
                </a:cubicBezTo>
                <a:cubicBezTo>
                  <a:pt x="7265440" y="213652"/>
                  <a:pt x="7297274" y="217644"/>
                  <a:pt x="7323059" y="220312"/>
                </a:cubicBezTo>
                <a:lnTo>
                  <a:pt x="7347572" y="222730"/>
                </a:lnTo>
                <a:lnTo>
                  <a:pt x="7350636" y="224083"/>
                </a:lnTo>
                <a:cubicBezTo>
                  <a:pt x="7359607" y="224205"/>
                  <a:pt x="7359159" y="223929"/>
                  <a:pt x="7353245" y="223290"/>
                </a:cubicBezTo>
                <a:lnTo>
                  <a:pt x="7347572" y="222730"/>
                </a:lnTo>
                <a:lnTo>
                  <a:pt x="7342573" y="220523"/>
                </a:lnTo>
                <a:cubicBezTo>
                  <a:pt x="7341302" y="218466"/>
                  <a:pt x="7341191" y="215818"/>
                  <a:pt x="7341465" y="213415"/>
                </a:cubicBezTo>
                <a:cubicBezTo>
                  <a:pt x="7342771" y="200707"/>
                  <a:pt x="7352468" y="189782"/>
                  <a:pt x="7375606" y="182994"/>
                </a:cubicBezTo>
                <a:cubicBezTo>
                  <a:pt x="7397808" y="176568"/>
                  <a:pt x="7420538" y="170655"/>
                  <a:pt x="7443270" y="164742"/>
                </a:cubicBezTo>
                <a:cubicBezTo>
                  <a:pt x="7462204" y="159722"/>
                  <a:pt x="7475181" y="158583"/>
                  <a:pt x="7478299" y="172021"/>
                </a:cubicBezTo>
                <a:cubicBezTo>
                  <a:pt x="7481416" y="185460"/>
                  <a:pt x="7508389" y="189249"/>
                  <a:pt x="7524024" y="179761"/>
                </a:cubicBezTo>
                <a:cubicBezTo>
                  <a:pt x="7585174" y="142492"/>
                  <a:pt x="7658615" y="112820"/>
                  <a:pt x="7727944" y="80430"/>
                </a:cubicBezTo>
                <a:cubicBezTo>
                  <a:pt x="7776349" y="57992"/>
                  <a:pt x="7827303" y="37009"/>
                  <a:pt x="7867024" y="9456"/>
                </a:cubicBezTo>
                <a:cubicBezTo>
                  <a:pt x="7874326" y="4338"/>
                  <a:pt x="7880999" y="-2404"/>
                  <a:pt x="7894848" y="858"/>
                </a:cubicBez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9447CBE-9A47-4044-BD74-BD1468B02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65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F628E6B-7954-4258-8783-10271390EA89}"/>
              </a:ext>
            </a:extLst>
          </p:cNvPr>
          <p:cNvSpPr/>
          <p:nvPr/>
        </p:nvSpPr>
        <p:spPr>
          <a:xfrm>
            <a:off x="4859338" y="115888"/>
            <a:ext cx="3960812" cy="6985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Какой мы видим  Англию?</a:t>
            </a:r>
            <a:endParaRPr lang="ru-RU" sz="2400" b="1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>
            <a:extLst>
              <a:ext uri="{FF2B5EF4-FFF2-40B4-BE49-F238E27FC236}">
                <a16:creationId xmlns:a16="http://schemas.microsoft.com/office/drawing/2014/main" xmlns="" id="{B7CB7ED5-6508-42DF-BD91-80CF561D3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66F9C7C-20B7-4589-8095-9DF8D8ECF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625" cy="530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CB4FFDB-49A5-485D-A01D-724E00CC1919}"/>
              </a:ext>
            </a:extLst>
          </p:cNvPr>
          <p:cNvSpPr/>
          <p:nvPr/>
        </p:nvSpPr>
        <p:spPr>
          <a:xfrm>
            <a:off x="2879725" y="5445125"/>
            <a:ext cx="3960813" cy="6985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Какой мы видим  Англию?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">
            <a:extLst>
              <a:ext uri="{FF2B5EF4-FFF2-40B4-BE49-F238E27FC236}">
                <a16:creationId xmlns:a16="http://schemas.microsoft.com/office/drawing/2014/main" xmlns="" id="{87D28FF9-C5EA-49AB-A81B-422AC725E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1721B13-0834-49EA-B621-1199296E0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763" cy="6092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B1E756F-37DD-4867-973D-303514E7C672}"/>
              </a:ext>
            </a:extLst>
          </p:cNvPr>
          <p:cNvSpPr/>
          <p:nvPr/>
        </p:nvSpPr>
        <p:spPr>
          <a:xfrm>
            <a:off x="2593975" y="5876925"/>
            <a:ext cx="3960813" cy="6985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Какой мы видим  Англию?</a:t>
            </a:r>
            <a:endParaRPr lang="ru-RU" sz="2400" b="1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xmlns="" id="{06DA9DF9-31F7-4056-B42E-878CC92417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3" name="Заголовок 1">
            <a:extLst>
              <a:ext uri="{FF2B5EF4-FFF2-40B4-BE49-F238E27FC236}">
                <a16:creationId xmlns:a16="http://schemas.microsoft.com/office/drawing/2014/main" xmlns="" id="{1A2D70FE-0644-40D4-B3DA-56852A471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1" y="643467"/>
            <a:ext cx="3465438" cy="45671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sz="3800" b="1" dirty="0"/>
              <a:t>«</a:t>
            </a:r>
            <a:r>
              <a:rPr lang="en-US" altLang="en-US" sz="3800" b="1" dirty="0" err="1"/>
              <a:t>Собор</a:t>
            </a:r>
            <a:r>
              <a:rPr lang="en-US" altLang="en-US" sz="3800" b="1" dirty="0"/>
              <a:t> в </a:t>
            </a:r>
            <a:r>
              <a:rPr lang="en-US" altLang="en-US" sz="3800" b="1" dirty="0" err="1"/>
              <a:t>Солсбери</a:t>
            </a:r>
            <a:r>
              <a:rPr lang="en-US" altLang="en-US" sz="3800" b="1" dirty="0"/>
              <a:t>» </a:t>
            </a:r>
            <a:r>
              <a:rPr lang="en-US" altLang="en-US" sz="3800" b="1" dirty="0" err="1"/>
              <a:t>Лжон</a:t>
            </a:r>
            <a:r>
              <a:rPr lang="en-US" altLang="en-US" sz="3800" b="1" dirty="0"/>
              <a:t> </a:t>
            </a:r>
            <a:r>
              <a:rPr lang="en-US" altLang="en-US" sz="3800" b="1" dirty="0" err="1"/>
              <a:t>Констебл</a:t>
            </a:r>
            <a:r>
              <a:rPr lang="en-US" altLang="en-US" sz="3800" b="1" dirty="0"/>
              <a:t>, 1823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731FD18-2775-4606-8EA2-BB8B8B5B47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23" r="19754" b="2"/>
          <a:stretch/>
        </p:blipFill>
        <p:spPr>
          <a:xfrm>
            <a:off x="4671911" y="10"/>
            <a:ext cx="4472089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CFD733E-07C8-44DB-8F96-46CC64E2C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0"/>
            <a:ext cx="5221288" cy="6899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F2E516D-9B24-4DDF-89A7-C000986C1696}"/>
              </a:ext>
            </a:extLst>
          </p:cNvPr>
          <p:cNvSpPr/>
          <p:nvPr/>
        </p:nvSpPr>
        <p:spPr>
          <a:xfrm>
            <a:off x="4859338" y="115888"/>
            <a:ext cx="3960812" cy="6985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Какой мы видим  Англию?</a:t>
            </a:r>
            <a:endParaRPr lang="ru-RU" sz="2400" b="1" dirty="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103</Words>
  <Application>Microsoft Office PowerPoint</Application>
  <PresentationFormat>Экран (4:3)</PresentationFormat>
  <Paragraphs>30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Уильям Теккерей «Ярмарка тщеславия»</vt:lpstr>
      <vt:lpstr> Мир - это зеркало, и он возвращает каждому его собственное изображение. Нахмурьтесь - и он, в свою очередь, кисло взглянет на вас; засмейтесь ему и вместе с ним - и он станет вашим весёлым, милым товарищем.         У.Теккерей </vt:lpstr>
      <vt:lpstr>Уильям Теккерей – 18 июля 1811 —  24 декабря 1863, 52 года  — английский  писатель-сатирик,  мастер  реалистического романа.</vt:lpstr>
      <vt:lpstr> *Ярмарка – это  торговая площадка для покупки и продажи товара.  *Тщеславие – (от тщётный (напрасный) + слава)  – пристрастие к  напрасной, бесполезной  славе, любовь к почестям, стремление хорошо выглядеть в глазах окружающих; это кичливое высокомерие, любовь к славе, к почитанию.</vt:lpstr>
      <vt:lpstr>Презентация PowerPoint</vt:lpstr>
      <vt:lpstr>Презентация PowerPoint</vt:lpstr>
      <vt:lpstr>Презентация PowerPoint</vt:lpstr>
      <vt:lpstr>«Собор в Солсбери» Лжон Констебл, 1823</vt:lpstr>
      <vt:lpstr>Презентация PowerPoint</vt:lpstr>
      <vt:lpstr>   На страницах романа «Ярмарка тщеславия» развёртывается широкая панорама жизни Англии первой половины XIX века. Длинной вереницей проходят перед читателем люди разных социальных кругов — буржуазные дельцы, аристократы, чиновники, члены парламента, помещики, военные, дипломаты, гувернантки, лакеи. Все они живут по законам «ярмарки», где всё продаётся и всё покупается, где всем правит успех и богатство.   </vt:lpstr>
      <vt:lpstr>  «Ярмарка тщеславия» — роман, принесший Теккерею громкую славу и ставший шедевром мировой литературы. Классический роман «Ярмарка тщеславия» Теккерея об эпохе Наполеоновских войн публиковался в сатирическом журнале  с января 1847 по июль 1848 года. По распространённому тогда обычаю Теккерей печатался под псевдонимом. Публикуя роман «Ярмарка тщеславия», он впервые подписался своим настоящим именем.   Исходя из убеждения, что в жизни зло гораздо интереснее и разнообразнее добра, Теккерей изучал характеры людей, действующих из дурных побуждений. Изображая зло, пороки и мелочность своих персонажей, он ярче проповедовал положительные идеалы, в то же время, увлекаясь своими порочными героями, он возбуждал к ним интерес читателя.</vt:lpstr>
      <vt:lpstr> </vt:lpstr>
      <vt:lpstr> Бекки Шарп, героиня «Ярмарки тщеславия» — бедная девушка, поставившая себе целью «устроиться» в жизни. Она не стесняется в выборе средств, пользуясь своими умом и красотой, чтобы опутать интригами нужных ей людей: она очаровывает богатых старых холостяков, выйдя замуж за полюбившего её молодого офицера, она обманывает его. Несмотря на то, что её проделки открыты, она устраивается так, чтобы сохранить положение в свете и возможность жить в роскоши. В образе Бекки Шарп ярко воплощены жадность, суетность и эгоизм, свойственные людям, поглощённым погоней за житейскими благами. Героиня романа и другие отрицательные типы выписаны автором особенно интересно…</vt:lpstr>
      <vt:lpstr> Главные героини, мисс Эмилия Седли и мисс Ребекка (Бекки) Шарп, учатся вместе в частном пансионе. Эмилия — дочь успешного коммерсанта, обладает ровным и кротким нравом и пользуется всеобщим обожанием. Бекки же — сирота, дочь спившегося художника и французской танцовщицы, оставивших в наследство своей дочери лишь яркую внешность, артистизм, ум и блестящее знание французского языка. Девушки покидают пансион вместе. Эмилия — для того, чтобы поселиться с родителями и вскоре вступить в брак с сыном состоятельного дельца офицером Джорджем Осборном, которого она обожает. Бекки же получила место гувернантки в одном обедневшем аристократическом семействе, но перед тем как приступить к работе, она по приглашению подруги некоторое время гостит у неё. В доме Седли мисс Шарп встречает брата Эмилии, мистера Джоза Седли, неуклюжего, тщеславного, но вполне добродушного чиновника Ост-Индской компании. Ребекка всеми силами пытается склонить его к предложению руки и сердца, но вследствие нерешительности Джоза и вмешательства Джорджа Осборна, жениха Эмилии, не желающего породниться с «гувернанткой», Ребекка терпит поражение.</vt:lpstr>
      <vt:lpstr> Она вынуждена покинуть Седли и отправиться к семейству Кроули. В доме, где обитают сэр Питт Кроули (взбалмошный и выживший из ума старик) с женой, его сын мистер Питт Кроули и младшие дочери, Ребекка вскоре добивается доверия и благосклонности. Во время посещения мисс Кроули поместья сэра Питта Бекки завоёвывает её симпатию и уже по её желанию едет с ней в Лондон. Но место компаньонки у капризной старухи непрочно, поэтому Бекки решает предпринять шаги для укрепления своего положения. Когда овдовевший сэр Питт приезжает в Лондон, чтобы сделать мисс Шарп предложение стать очередной леди Кроули, Ребекка вынуждена ответить отказом — поскольку она уже тайно обвенчана с сыном сэра Питта  Родоном, без памяти в неё влюблённым. Мисс Кроули, узнав, что племянник обвенчался с гувернанткой, навсегда вычёркивает и его, и Бекки и из сердца, и из завещания. </vt:lpstr>
      <vt:lpstr> Эмилия собирается под венец за Джорджа Осборна. Но неожиданно мистер Седли-старший разоряется, и старик Осборн не разрешает своему сыну жениться на дочери банкрота. Несмотря на запрет, а также тот факт, что сам Джордж вовсе не питает к Эмилии страстной любви, он всё же женится на ней. Это происходит благодаря уговорам друга Джорджа, Уильяма Доббина, который сам тайно влюблен в Эмилию, но, понимая, что девушка думает только о Джордже, решает отойти в сторону, напоминая молодому и тщеславному Осборну об офицерской чести, которую не украсит отказ от брака с девушкой лишь по причине её внезапной бедности. Свадьба состоялась, и медовый месяц молодожёны проводят вместе с четой Кроули, Бекки и Родоном. Хотя не прошло и недели после свадьбы, Джордж Осборн увлёкся миссис Кроули. От бегства с Ребеккой его «спасла» война с Наполеоном. Родон и Джордж принимают участие в битве при Ватерлоо, но Осборн с неё не возвращается. Таким образом, о нём осталась память и преданность жены.</vt:lpstr>
      <vt:lpstr> Вскоре у Эмилии рождается сын Джорджи, а у Бекки сын Родон (оба названы в честь отцов). Тем временем скончался старый сэр Питт Кроули, и во главе семьи теперь его сын Питт-младший, который после кончины мисс Кроули стал наследником её богатств. Бекки с мужем и сыном пытаются прорваться в высшее общество, посещая разные светские мероприятия, заводя знакомства с «достойными» людьми. Но до добра это не довело, и однажды Родон застал жену во время сомнительного свидания с богатым поклонником лордом Стайном. Взбешённый муж находит у неё в секретере тайник с деньгами, хотя, по его мнению, семья находится в бедственном положении. Надвигается дуэль, но через посредников Стайн и Родон отказываются от неё, и на следующий день Родон узнаёт, что назначен на место губернатора острова Ковентри. Родон бросает жену, хотя и высылает ей ежегодное содержание. Некоторое время спустя он умирает от лихорадки за неделю до смерти своего брата Питта. Всё состояние Кроули наследует сын Родона и Ребекки, Родон-младший.</vt:lpstr>
      <vt:lpstr> После скандала с лордом Стайном Ребекка изгнана из лондонского общества, и она скитается по Европе в поисках счастья. Здесь ей пришлось вести крайне безнравственную жизнь, стать почти цыганкой. Но тут она встречается с Эмилией, майором Доббином и Джозом Седли. От Ребекки Эмилия узнаёт, что её бывший муж Джордж на самом деле никогда её не любил, и выходит замуж за Доббина, который до этого много лет безуспешно добивался её руки. Результатом брака стала девочка Джейн. Бекки же вновь пытается соблазнить Джоза, и на сей раз ей это удаётся. Однако через несколько лет Джоз умирает, оставляя Ребекке по завещанию лишь половину страховки: всё состояние Джозефа к тому моменту оказывается растраченным из-за неудачных махинаций Ребекки. Ребекка остаётся одна, её сын Родон не возобновляет отношений с матерью, но оказывает ей финансовую поддержку.   Жизнь… судьба человека… </vt:lpstr>
      <vt:lpstr> </vt:lpstr>
      <vt:lpstr>Судьба – это …   </vt:lpstr>
      <vt:lpstr>Презентация PowerPoint</vt:lpstr>
      <vt:lpstr>          Судьба – это совокупность всех событий и обстоятельств, которые предопределены; предопределённость событий, поступков; рок, фатум, доля; высшая сила, которая может мыслиться в виде природы или божества; древние греки персонифицировали судьбу в виде Мойр…   Книги просвещают душу, поднимают и укрепляют человека, пробуждают в нём лучшие стремления, острят его ум и смягчают сердце.       У.Теккерей   Посеешь поступок — пожнёшь привычку, посеешь привычку — пожнёшь характер, посеешь характер — пожнёшь судьбу.             </vt:lpstr>
      <vt:lpstr>   Ярмарка тщеславия –  выражение из книги английского писателя Джона Бэньяна (1628-1688) "Путешествие пилигрима"; пилигрим проходит через город, о котором говорит: "Имя этому городу Тщеславие, и в этом городе находится ярмарка, именуемая ярмаркой тщеславия".  Теккерей взял выражение "ярмарка тщеславия" как заглавие для своего сатирического романа, в котором изобразил нравы буржуазного общества. Выражение это употребляется как характеристика общественной среды, основным стимулом деятельности которой является тщеславие и карьеризм.  </vt:lpstr>
      <vt:lpstr>Дома:  ответить письменно на воспрос «Актуален ли роман  У. Теккерея  «Ярмарка тщеславия» в ХХI веке?»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Уильям Теккерей «Ярмарка тщеславия»</dc:title>
  <dc:creator>Пользователь Windows</dc:creator>
  <cp:lastModifiedBy>Учитель</cp:lastModifiedBy>
  <cp:revision>81</cp:revision>
  <dcterms:created xsi:type="dcterms:W3CDTF">2016-07-03T02:48:48Z</dcterms:created>
  <dcterms:modified xsi:type="dcterms:W3CDTF">2023-12-05T07:15:32Z</dcterms:modified>
</cp:coreProperties>
</file>