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sldIdLst>
    <p:sldId id="257" r:id="rId2"/>
    <p:sldId id="259" r:id="rId3"/>
    <p:sldId id="262" r:id="rId4"/>
    <p:sldId id="263" r:id="rId5"/>
    <p:sldId id="289" r:id="rId6"/>
    <p:sldId id="290" r:id="rId7"/>
    <p:sldId id="268" r:id="rId8"/>
    <p:sldId id="312" r:id="rId9"/>
    <p:sldId id="313" r:id="rId10"/>
    <p:sldId id="314" r:id="rId11"/>
    <p:sldId id="291" r:id="rId12"/>
    <p:sldId id="293" r:id="rId13"/>
    <p:sldId id="274" r:id="rId14"/>
    <p:sldId id="294" r:id="rId15"/>
    <p:sldId id="299" r:id="rId16"/>
    <p:sldId id="295" r:id="rId17"/>
    <p:sldId id="300" r:id="rId18"/>
    <p:sldId id="302" r:id="rId19"/>
    <p:sldId id="315" r:id="rId20"/>
    <p:sldId id="278" r:id="rId21"/>
    <p:sldId id="297" r:id="rId22"/>
    <p:sldId id="316" r:id="rId23"/>
    <p:sldId id="298" r:id="rId24"/>
    <p:sldId id="279" r:id="rId25"/>
    <p:sldId id="304" r:id="rId26"/>
    <p:sldId id="306" r:id="rId27"/>
    <p:sldId id="307" r:id="rId28"/>
    <p:sldId id="308" r:id="rId29"/>
    <p:sldId id="309" r:id="rId30"/>
    <p:sldId id="31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64" d="100"/>
          <a:sy n="64" d="100"/>
        </p:scale>
        <p:origin x="-157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C9FBA-3824-4CE1-915C-ED06393B41E3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C63E7-E019-41DF-9A63-2ED2529A4E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47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54780-4CAD-48C0-ADB9-143241CA1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1008112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000099"/>
                </a:solidFill>
              </a:rPr>
              <a:t> Проект </a:t>
            </a:r>
          </a:p>
        </p:txBody>
      </p:sp>
      <p:pic>
        <p:nvPicPr>
          <p:cNvPr id="2051" name="Рисунок 5" descr="Вечный огонь 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504732"/>
            <a:ext cx="4460334" cy="3156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52" name="Rectangle 12"/>
          <p:cNvSpPr>
            <a:spLocks noGrp="1" noChangeArrowheads="1"/>
          </p:cNvSpPr>
          <p:nvPr>
            <p:ph sz="half" idx="2"/>
          </p:nvPr>
        </p:nvSpPr>
        <p:spPr>
          <a:xfrm>
            <a:off x="4932040" y="1988840"/>
            <a:ext cx="4470400" cy="452596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endParaRPr lang="ru-RU" altLang="ru-RU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Авторы: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Старший воспитатель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Попова Светлана Анатольевна</a:t>
            </a:r>
            <a:endParaRPr lang="ru-RU" altLang="ru-RU" sz="1600" b="1" dirty="0" smtClean="0">
              <a:solidFill>
                <a:srgbClr val="000099"/>
              </a:solidFill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 </a:t>
            </a: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Воспитатель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err="1" smtClean="0">
                <a:solidFill>
                  <a:srgbClr val="000099"/>
                </a:solidFill>
                <a:latin typeface="Georgia" pitchFamily="18" charset="0"/>
              </a:rPr>
              <a:t>Авдевнина</a:t>
            </a: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 </a:t>
            </a: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Инна Викторовна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Музыкальный </a:t>
            </a: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руководитель: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Фролова Нина </a:t>
            </a:r>
            <a:r>
              <a:rPr lang="ru-RU" altLang="ru-RU" sz="1600" b="1" dirty="0">
                <a:solidFill>
                  <a:srgbClr val="000099"/>
                </a:solidFill>
                <a:latin typeface="Georgia" pitchFamily="18" charset="0"/>
              </a:rPr>
              <a:t>Н</a:t>
            </a: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иколаевна</a:t>
            </a:r>
            <a:endParaRPr lang="ru-RU" altLang="ru-RU" sz="1600" b="1" dirty="0" smtClean="0">
              <a:solidFill>
                <a:srgbClr val="000099"/>
              </a:solidFill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Инструктор по физкультуре: </a:t>
            </a:r>
            <a:r>
              <a:rPr lang="ru-RU" altLang="ru-RU" sz="1600" b="1" dirty="0" err="1" smtClean="0">
                <a:solidFill>
                  <a:srgbClr val="000099"/>
                </a:solidFill>
                <a:latin typeface="Georgia" pitchFamily="18" charset="0"/>
              </a:rPr>
              <a:t>Косенко</a:t>
            </a: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 Маргарита Владимировна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1600" b="1" dirty="0" smtClean="0">
              <a:solidFill>
                <a:srgbClr val="000099"/>
              </a:solidFill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1600" b="1" dirty="0" smtClean="0">
              <a:solidFill>
                <a:srgbClr val="000099"/>
              </a:solidFill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МОУ детский сад № 368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Подготовительная к школе группа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                   № 11 «Лучики»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1600" b="1" dirty="0" smtClean="0">
              <a:solidFill>
                <a:srgbClr val="000099"/>
              </a:solidFill>
              <a:latin typeface="Georgia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Волгоград </a:t>
            </a: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2023 </a:t>
            </a:r>
            <a:r>
              <a:rPr lang="ru-RU" altLang="ru-RU" sz="1600" b="1" dirty="0" smtClean="0">
                <a:solidFill>
                  <a:srgbClr val="000099"/>
                </a:solidFill>
                <a:latin typeface="Georgia" pitchFamily="18" charset="0"/>
              </a:rPr>
              <a:t>год</a:t>
            </a:r>
          </a:p>
        </p:txBody>
      </p:sp>
      <p:sp>
        <p:nvSpPr>
          <p:cNvPr id="2053" name="WordArt 7"/>
          <p:cNvSpPr>
            <a:spLocks noChangeArrowheads="1" noChangeShapeType="1" noTextEdit="1"/>
          </p:cNvSpPr>
          <p:nvPr/>
        </p:nvSpPr>
        <p:spPr bwMode="auto">
          <a:xfrm>
            <a:off x="250825" y="1196975"/>
            <a:ext cx="8569647" cy="1079897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kern="1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этих дней не смолкнет слава...</a:t>
            </a:r>
            <a:endParaRPr lang="ru-RU" sz="4400" b="1" kern="1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build="p"/>
      <p:bldP spid="205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50331_14055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24000" y="1524000"/>
            <a:ext cx="60960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Газета «Мой дедушка»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60648"/>
            <a:ext cx="5808193" cy="10772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Спортивный праздник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«Салют Победы»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G:\23 февраля 2015 11 группа\GER_0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12776"/>
            <a:ext cx="4320480" cy="28695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G:\23 февраля 2015 11 группа\GER_0019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716016" y="3429000"/>
            <a:ext cx="4228245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Мы самые ловкие, быстрые, смелые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G:\23 февраля 2015 11 группа\GER_0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30157" y="1524000"/>
            <a:ext cx="6883685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484784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altLang="ru-RU" sz="1600" b="1" dirty="0" smtClean="0">
                <a:solidFill>
                  <a:srgbClr val="000099"/>
                </a:solidFill>
              </a:rPr>
              <a:t>      </a:t>
            </a:r>
            <a:r>
              <a:rPr lang="ru-RU" altLang="ru-RU" sz="1400" b="1" dirty="0" smtClean="0">
                <a:solidFill>
                  <a:srgbClr val="000099"/>
                </a:solidFill>
              </a:rPr>
              <a:t>организация книжной выставки для детей и родителей «Никто не забыт, ничто не забыто»;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оформление стенда для родителей и детей: «Как рассказать дошкольнику о той большой войне»( информация о том, как знакомить детей с историей страны, Куда сходить в праздничные дни, как провести экскурсию к памятным местам, улицам, названным именами героев, на что обратить внимание во время беседы; ( с использованием папок-ширм);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 подбор и разработка тематические бесед с родителями о героизме участников ВОВ(рекомендации, анкеты, консультации);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разработка  дидактических игр, кроссвордов с детьми по теме: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     «Узнай по описанию», «Кому что нужно для войны?» (роды войск), «Какой ты    человек?»(о мужестве и отваге), «Как бы ты поступил?», « Кого бы ты назвал героем?»( с использованием </a:t>
            </a:r>
            <a:r>
              <a:rPr lang="ru-RU" altLang="ru-RU" sz="1400" b="1" dirty="0" err="1" smtClean="0">
                <a:solidFill>
                  <a:srgbClr val="000099"/>
                </a:solidFill>
              </a:rPr>
              <a:t>ситуативно-иммитационного</a:t>
            </a:r>
            <a:r>
              <a:rPr lang="ru-RU" altLang="ru-RU" sz="1400" b="1" dirty="0" smtClean="0">
                <a:solidFill>
                  <a:srgbClr val="000099"/>
                </a:solidFill>
              </a:rPr>
              <a:t> метода) и др.;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     оказание помощи детям в составлении макета боевых действий , использование его в игровых ситуациях;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подготовка возможных вариантов(образцов) продуктов детской деятельности:   рисунки, аппликации, и др.;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оформление </a:t>
            </a:r>
            <a:r>
              <a:rPr lang="ru-RU" altLang="ru-RU" sz="1400" b="1" dirty="0" err="1" smtClean="0">
                <a:solidFill>
                  <a:srgbClr val="000099"/>
                </a:solidFill>
              </a:rPr>
              <a:t>фото-альбомов</a:t>
            </a:r>
            <a:r>
              <a:rPr lang="ru-RU" altLang="ru-RU" sz="1400" b="1" dirty="0" smtClean="0">
                <a:solidFill>
                  <a:srgbClr val="000099"/>
                </a:solidFill>
              </a:rPr>
              <a:t> «Награды воинам», «Боевая техника», «Памятные места Волгограда», «Города – герои»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участие в Открытой всероссийской интеллектуальной олимпиаде «Наше наследие»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создание мини-музея  «Боевая слава»</a:t>
            </a:r>
          </a:p>
          <a:p>
            <a:pPr eaLnBrk="1" hangingPunct="1">
              <a:lnSpc>
                <a:spcPct val="80000"/>
              </a:lnSpc>
            </a:pPr>
            <a:endParaRPr lang="ru-RU" altLang="ru-RU" sz="1400" b="1" dirty="0" smtClean="0">
              <a:solidFill>
                <a:srgbClr val="000099"/>
              </a:solidFill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332656"/>
            <a:ext cx="7959228" cy="694978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altLang="ru-RU" sz="4000" dirty="0" smtClean="0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395536" y="764704"/>
            <a:ext cx="5256212" cy="431800"/>
          </a:xfrm>
          <a:prstGeom prst="flowChartAlternateProcess">
            <a:avLst/>
          </a:prstGeom>
          <a:solidFill>
            <a:srgbClr val="CCFFFF">
              <a:alpha val="43921"/>
            </a:srgbClr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 dirty="0" smtClean="0">
                <a:solidFill>
                  <a:srgbClr val="000099"/>
                </a:solidFill>
              </a:rPr>
              <a:t>Формы, методы и приемы:</a:t>
            </a:r>
            <a:r>
              <a:rPr lang="ru-RU" altLang="ru-RU" sz="1100" b="1" dirty="0" smtClean="0">
                <a:solidFill>
                  <a:srgbClr val="000099"/>
                </a:solidFill>
                <a:latin typeface="Georgia" pitchFamily="18" charset="0"/>
              </a:rPr>
              <a:t/>
            </a:r>
            <a:br>
              <a:rPr lang="ru-RU" altLang="ru-RU" sz="1100" b="1" dirty="0" smtClean="0">
                <a:solidFill>
                  <a:srgbClr val="000099"/>
                </a:solidFill>
                <a:latin typeface="Georgia" pitchFamily="18" charset="0"/>
              </a:rPr>
            </a:br>
            <a:r>
              <a:rPr lang="ru-RU" altLang="ru-RU" b="1" dirty="0" smtClean="0">
                <a:solidFill>
                  <a:srgbClr val="000099"/>
                </a:solidFill>
                <a:latin typeface="Georgia" pitchFamily="18" charset="0"/>
              </a:rPr>
              <a:t> </a:t>
            </a:r>
            <a:endParaRPr lang="ru-RU" altLang="ru-RU" b="1" dirty="0">
              <a:solidFill>
                <a:srgbClr val="0000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84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rgbClr val="C00000"/>
                </a:solidFill>
              </a:rPr>
              <a:t>Мы играем</a:t>
            </a:r>
            <a:endParaRPr lang="ru-RU" sz="5400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Со старого компа\Мама\11 гр 2013-2014г\фото проект ВОВ 2015\SAM_92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052736"/>
            <a:ext cx="5076565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D:\Со старого компа\Мама\11 гр 2013-2014г\фото проект ВОВ 2015\SAM_92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356992"/>
            <a:ext cx="4514850" cy="3009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D:\Со старого компа\Мама\11 гр 2013-2014г\фото проект ВОВ 2015\SAM_92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759582">
            <a:off x="4673827" y="1390385"/>
            <a:ext cx="4036974" cy="26913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Создаем свою книгу памяти </a:t>
            </a:r>
            <a:br>
              <a:rPr lang="ru-RU" sz="2800" i="1" dirty="0" smtClean="0">
                <a:solidFill>
                  <a:srgbClr val="C00000"/>
                </a:solidFill>
              </a:rPr>
            </a:br>
            <a:r>
              <a:rPr lang="ru-RU" sz="2800" i="1" dirty="0" smtClean="0">
                <a:solidFill>
                  <a:srgbClr val="C00000"/>
                </a:solidFill>
              </a:rPr>
              <a:t>«Они сражались за Родину»</a:t>
            </a:r>
            <a:endParaRPr lang="ru-RU" sz="2800" i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D:\Со старого компа\Мама\11 гр 2013-2014г\фото проект ВОВ 2015\SAM_924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20847730">
            <a:off x="252417" y="1400852"/>
            <a:ext cx="4176464" cy="2784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D:\Со старого компа\Мама\11 гр 2013-2014г\фото проект ВОВ 2015\SAM_92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79712" y="3356992"/>
            <a:ext cx="4514850" cy="3009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Изучаем историю страны и города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D:\Со старого компа\Мама\11 гр 2013-2014г\фото проект ВОВ 2015\SAM_92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12776"/>
            <a:ext cx="3009682" cy="4514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D:\Со старого компа\Мама\11 гр 2013-2014г\фото проект ВОВ 2015\SAM_92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2492896"/>
            <a:ext cx="4514850" cy="3009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5632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«Четвероногие бойцы – собаки герои войны»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СОБАКИ\9maya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24744"/>
            <a:ext cx="4839912" cy="30987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G:\СОБАКИ\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3140968"/>
            <a:ext cx="4392488" cy="3294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Альбом «Награды воинам»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http://www.chaltlib.ru/images/medali/4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908720"/>
            <a:ext cx="2520280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http://www.chaltlib.ru/images/medali/4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980728"/>
            <a:ext cx="2664296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http://www.chaltlib.ru/images/medali/4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980728"/>
            <a:ext cx="2745090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http://www.chaltlib.ru/images/medali/3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3573016"/>
            <a:ext cx="2889106" cy="26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http://www.chaltlib.ru/images/medali/36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60032" y="3501008"/>
            <a:ext cx="3041908" cy="2765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50430_0922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556792"/>
            <a:ext cx="34290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Альбомы «Военная техника», «Города -герои», «Боевые награды», «Четвероногие бойцы-собаки герои»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20150430_0924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1484784"/>
            <a:ext cx="3633868" cy="48451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404813"/>
            <a:ext cx="9036050" cy="2952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«… Чтобы  снова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На земной планете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Не повторилось той войны,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Нам нужно, чтобы наши дети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Об этом помнили,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Как мы!»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                     Юрий  Воронов,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                     участник  блокады  Ленинграда</a:t>
            </a:r>
          </a:p>
        </p:txBody>
      </p:sp>
      <p:pic>
        <p:nvPicPr>
          <p:cNvPr id="3075" name="Picture 15" descr="IMG_00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24075" y="3284538"/>
            <a:ext cx="4895850" cy="3387725"/>
          </a:xfrm>
        </p:spPr>
      </p:pic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6156325" y="115888"/>
            <a:ext cx="2843213" cy="1806575"/>
            <a:chOff x="0" y="0"/>
            <a:chExt cx="5391150" cy="2924175"/>
          </a:xfrm>
        </p:grpSpPr>
        <p:pic>
          <p:nvPicPr>
            <p:cNvPr id="3077" name="Рисунок 3" descr="7.jp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0"/>
              <a:ext cx="5391150" cy="292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Прямоугольник 4"/>
            <p:cNvSpPr/>
            <p:nvPr/>
          </p:nvSpPr>
          <p:spPr>
            <a:xfrm>
              <a:off x="4286430" y="2286921"/>
              <a:ext cx="1071608" cy="5704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0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5"/>
          <p:cNvSpPr>
            <a:spLocks noGrp="1" noChangeArrowheads="1"/>
          </p:cNvSpPr>
          <p:nvPr>
            <p:ph idx="1"/>
          </p:nvPr>
        </p:nvSpPr>
        <p:spPr>
          <a:xfrm>
            <a:off x="395288" y="2060575"/>
            <a:ext cx="8229600" cy="42100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активная работа под косвенным руководством педагога;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открытие новых представлений об участниках и героях ВОВ, предложенных воспитателем 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посещают занятия,  экскурсии, наблюдения;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принимают участие в викторине, </a:t>
            </a:r>
            <a:r>
              <a:rPr lang="ru-RU" altLang="ru-RU" sz="1400" b="1" dirty="0" err="1" smtClean="0">
                <a:solidFill>
                  <a:srgbClr val="000099"/>
                </a:solidFill>
              </a:rPr>
              <a:t>спорт.конкурсах</a:t>
            </a:r>
            <a:r>
              <a:rPr lang="ru-RU" altLang="ru-RU" sz="1400" b="1" dirty="0" smtClean="0">
                <a:solidFill>
                  <a:srgbClr val="000099"/>
                </a:solidFill>
              </a:rPr>
              <a:t>, </a:t>
            </a:r>
            <a:r>
              <a:rPr lang="ru-RU" altLang="ru-RU" sz="1400" b="1" dirty="0" err="1" smtClean="0">
                <a:solidFill>
                  <a:srgbClr val="000099"/>
                </a:solidFill>
              </a:rPr>
              <a:t>атракционах</a:t>
            </a:r>
            <a:r>
              <a:rPr lang="ru-RU" altLang="ru-RU" sz="1400" b="1" dirty="0" smtClean="0">
                <a:solidFill>
                  <a:srgbClr val="000099"/>
                </a:solidFill>
              </a:rPr>
              <a:t>, конкурсах стихов о войне;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просматривают и обсуждают телепередачи, фильмы с родителями дома и детьми в группе;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участвуют в наблюдениях, интервью;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рассматривают слайды, иллюстрации по теме;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прослушивают  рассказы о войне во время чтения взрослыми в группе и дома;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выбирают нужную информацию по теме своего исследования;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самостоятельно беседуют со взрослыми и записывают  результаты с использованием схем, символов, моделей;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обращаются к педагогу за помощью по мере возникновения конкретных проблем и вопросов;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создают продукты деятельности во время интегрированных занятий с использованием лепки, аппликации и </a:t>
            </a:r>
            <a:r>
              <a:rPr lang="ru-RU" altLang="ru-RU" sz="1400" b="1" dirty="0" err="1" smtClean="0">
                <a:solidFill>
                  <a:srgbClr val="000099"/>
                </a:solidFill>
              </a:rPr>
              <a:t>изодеятельности</a:t>
            </a:r>
            <a:r>
              <a:rPr lang="ru-RU" altLang="ru-RU" sz="1400" b="1" dirty="0" smtClean="0">
                <a:solidFill>
                  <a:srgbClr val="000099"/>
                </a:solidFill>
              </a:rPr>
              <a:t>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подготавливают презентаций и публикаций с помощью педагога;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endParaRPr lang="ru-RU" altLang="ru-RU" sz="1400" b="1" dirty="0" smtClean="0">
              <a:solidFill>
                <a:srgbClr val="000099"/>
              </a:solidFill>
            </a:endParaRP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000099"/>
                </a:solidFill>
              </a:rPr>
              <a:t>Формы, методы и приемы: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altLang="ru-RU" sz="1800" b="1" dirty="0" smtClean="0">
              <a:solidFill>
                <a:srgbClr val="000099"/>
              </a:solidFill>
            </a:endParaRPr>
          </a:p>
        </p:txBody>
      </p:sp>
      <p:sp>
        <p:nvSpPr>
          <p:cNvPr id="22532" name="AutoShape 7"/>
          <p:cNvSpPr>
            <a:spLocks noChangeArrowheads="1"/>
          </p:cNvSpPr>
          <p:nvPr/>
        </p:nvSpPr>
        <p:spPr bwMode="auto">
          <a:xfrm>
            <a:off x="611560" y="1340768"/>
            <a:ext cx="3241675" cy="431800"/>
          </a:xfrm>
          <a:prstGeom prst="flowChartAlternateProcess">
            <a:avLst/>
          </a:prstGeom>
          <a:solidFill>
            <a:srgbClr val="CCFFFF">
              <a:alpha val="43921"/>
            </a:srgbClr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b="1" dirty="0">
              <a:solidFill>
                <a:srgbClr val="660066"/>
              </a:solidFill>
            </a:endParaRPr>
          </a:p>
          <a:p>
            <a:pPr algn="ctr"/>
            <a:r>
              <a:rPr lang="ru-RU" altLang="ru-RU" b="1" dirty="0">
                <a:solidFill>
                  <a:srgbClr val="000099"/>
                </a:solidFill>
                <a:latin typeface="Georgia" pitchFamily="18" charset="0"/>
              </a:rPr>
              <a:t>деятельность детей</a:t>
            </a:r>
          </a:p>
          <a:p>
            <a:pPr algn="ctr"/>
            <a:endParaRPr lang="ru-RU" altLang="ru-RU" b="1" dirty="0">
              <a:solidFill>
                <a:srgbClr val="0000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2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22530" grpId="0"/>
      <p:bldP spid="225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Выставка рисунков «Война глазами детей»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Со старого компа\Мама\11 гр 2013-2014г\фото проект ВОВ 2015\SAM_92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124744"/>
            <a:ext cx="7925444" cy="52836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50506_08545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628800"/>
            <a:ext cx="34290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Мы рисуем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20150506_0854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1628800"/>
            <a:ext cx="3651870" cy="4869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Юные участники сражений 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D:\Со старого компа\Мама\11 гр 2013-2014г\фото проект ВОВ 2015\SAM_92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556792"/>
            <a:ext cx="4514523" cy="30096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D:\Со старого компа\Мама\11 гр 2013-2014г\фото проект ВОВ 2015\SAM_92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3284984"/>
            <a:ext cx="4514850" cy="3009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0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3414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обобщение результатов;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подведение итогов работы над проектом 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анализ продуктов деятельности детей в работе, выполненной самостоятельно;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анализ совместной работы детей в паре;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подготовка продуктов деятельности детей, методического и дидактического материала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анализ результатов работы над проектом: наличие ответа на основополагающий вопрос, решение образовательных, развивающих и воспитательных задач;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достижение целей проекта;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организация выставки рисунков, фотографий, записей, схем, моделей, символов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создание мини-музея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выявление новых вопросов, проблем и на основе их прогнозирование следующей презентации;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400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1400" b="1" dirty="0" smtClean="0">
              <a:solidFill>
                <a:srgbClr val="000099"/>
              </a:solidFill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88640"/>
            <a:ext cx="7128792" cy="71095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000099"/>
                </a:solidFill>
              </a:rPr>
              <a:t>Презентация проекта</a:t>
            </a:r>
            <a:br>
              <a:rPr lang="ru-RU" altLang="ru-RU" sz="3600" b="1" dirty="0" smtClean="0">
                <a:solidFill>
                  <a:srgbClr val="000099"/>
                </a:solidFill>
              </a:rPr>
            </a:br>
            <a:endParaRPr lang="ru-RU" altLang="ru-RU" sz="2000" b="1" dirty="0" smtClean="0">
              <a:solidFill>
                <a:srgbClr val="000099"/>
              </a:solidFill>
            </a:endParaRP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250825" y="836613"/>
            <a:ext cx="3025775" cy="433387"/>
          </a:xfrm>
          <a:prstGeom prst="flowChartAlternateProcess">
            <a:avLst/>
          </a:prstGeom>
          <a:solidFill>
            <a:srgbClr val="CCFFFF">
              <a:alpha val="43921"/>
            </a:srgbClr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b="1" dirty="0" smtClean="0">
              <a:solidFill>
                <a:srgbClr val="660066"/>
              </a:solidFill>
            </a:endParaRPr>
          </a:p>
          <a:p>
            <a:pPr algn="ctr"/>
            <a:r>
              <a:rPr lang="ru-RU" altLang="ru-RU" b="1" dirty="0" smtClean="0">
                <a:solidFill>
                  <a:srgbClr val="000099"/>
                </a:solidFill>
                <a:latin typeface="Georgia" pitchFamily="18" charset="0"/>
              </a:rPr>
              <a:t>деятельность педагога</a:t>
            </a:r>
          </a:p>
          <a:p>
            <a:pPr algn="ctr"/>
            <a:endParaRPr lang="ru-RU" altLang="ru-RU" dirty="0">
              <a:solidFill>
                <a:srgbClr val="993366"/>
              </a:solidFill>
              <a:latin typeface="Georgia" pitchFamily="18" charset="0"/>
            </a:endParaRP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179512" y="4149080"/>
            <a:ext cx="3240087" cy="504825"/>
          </a:xfrm>
          <a:prstGeom prst="flowChartAlternateProcess">
            <a:avLst/>
          </a:prstGeom>
          <a:solidFill>
            <a:srgbClr val="CCFFFF">
              <a:alpha val="43921"/>
            </a:srgbClr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b="1" dirty="0">
              <a:solidFill>
                <a:srgbClr val="660066"/>
              </a:solidFill>
            </a:endParaRPr>
          </a:p>
          <a:p>
            <a:pPr algn="ctr"/>
            <a:r>
              <a:rPr lang="ru-RU" altLang="ru-RU" b="1" dirty="0">
                <a:solidFill>
                  <a:srgbClr val="000099"/>
                </a:solidFill>
                <a:latin typeface="Georgia" pitchFamily="18" charset="0"/>
              </a:rPr>
              <a:t>деятельность детей</a:t>
            </a:r>
          </a:p>
          <a:p>
            <a:pPr algn="ctr"/>
            <a:endParaRPr lang="ru-RU" altLang="ru-RU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50825" y="4724400"/>
            <a:ext cx="83518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altLang="ru-RU" sz="1600" b="1" dirty="0">
                <a:solidFill>
                  <a:srgbClr val="000099"/>
                </a:solidFill>
              </a:rPr>
              <a:t>   </a:t>
            </a:r>
            <a:r>
              <a:rPr lang="ru-RU" altLang="ru-RU" sz="1400" b="1" dirty="0">
                <a:solidFill>
                  <a:srgbClr val="000099"/>
                </a:solidFill>
              </a:rPr>
              <a:t>открыли для себя несколько ответов на основополагающий вопрос;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400" b="1" dirty="0">
                <a:solidFill>
                  <a:srgbClr val="000099"/>
                </a:solidFill>
              </a:rPr>
              <a:t>    понимание целей и задач проекта;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400" b="1" dirty="0">
                <a:solidFill>
                  <a:srgbClr val="000099"/>
                </a:solidFill>
              </a:rPr>
              <a:t>    участвуют в презентации и публикации результатов своей деятельности ; 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400" b="1" dirty="0">
                <a:solidFill>
                  <a:srgbClr val="000099"/>
                </a:solidFill>
              </a:rPr>
              <a:t>    участвуют в выставке рисунков, </a:t>
            </a:r>
            <a:r>
              <a:rPr lang="ru-RU" altLang="ru-RU" sz="1400" b="1" dirty="0" smtClean="0">
                <a:solidFill>
                  <a:srgbClr val="000099"/>
                </a:solidFill>
              </a:rPr>
              <a:t>фотографий;</a:t>
            </a:r>
            <a:endParaRPr lang="ru-RU" altLang="ru-RU" sz="1400" b="1" dirty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altLang="ru-RU" sz="1400" b="1" dirty="0">
                <a:solidFill>
                  <a:srgbClr val="000099"/>
                </a:solidFill>
              </a:rPr>
              <a:t>   обсуждение, анализ, самоанализ и </a:t>
            </a:r>
            <a:r>
              <a:rPr lang="ru-RU" altLang="ru-RU" sz="1400" b="1" dirty="0" err="1">
                <a:solidFill>
                  <a:srgbClr val="000099"/>
                </a:solidFill>
              </a:rPr>
              <a:t>взаимоанализ</a:t>
            </a:r>
            <a:r>
              <a:rPr lang="ru-RU" altLang="ru-RU" sz="1400" b="1" dirty="0">
                <a:solidFill>
                  <a:srgbClr val="000099"/>
                </a:solidFill>
              </a:rPr>
              <a:t> результатов деятельности по теме   проекта;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6" grpId="0" animBg="1"/>
      <p:bldP spid="23557" grpId="0" animBg="1"/>
      <p:bldP spid="2355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Презентация проекта:  праздничный утренник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«День Победы»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9" descr="12_9may_pobed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79712" y="2564904"/>
            <a:ext cx="5428935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PP_00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476672"/>
            <a:ext cx="4536504" cy="30247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PP_00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1920" y="3140968"/>
            <a:ext cx="4896544" cy="3252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PP_00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23928" y="3501008"/>
            <a:ext cx="4320480" cy="2879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Содержимое 3" descr="DPP_003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611560" y="476672"/>
            <a:ext cx="4280026" cy="28427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PP_00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27584" y="476672"/>
            <a:ext cx="4032448" cy="2678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PP_00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95936" y="3284984"/>
            <a:ext cx="4536504" cy="3013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PP_005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844824"/>
            <a:ext cx="4540560" cy="3027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PP_006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1124744"/>
            <a:ext cx="3096344" cy="4644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000099"/>
                </a:solidFill>
              </a:rPr>
              <a:t>Проблема проекта:</a:t>
            </a:r>
          </a:p>
        </p:txBody>
      </p:sp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1763713" y="1557338"/>
            <a:ext cx="5372100" cy="10287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5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Кто они, герои</a:t>
            </a:r>
          </a:p>
        </p:txBody>
      </p:sp>
      <p:sp>
        <p:nvSpPr>
          <p:cNvPr id="6148" name="WordArt 5"/>
          <p:cNvSpPr>
            <a:spLocks noChangeArrowheads="1" noChangeShapeType="1" noTextEdit="1"/>
          </p:cNvSpPr>
          <p:nvPr/>
        </p:nvSpPr>
        <p:spPr bwMode="auto">
          <a:xfrm>
            <a:off x="755650" y="2924175"/>
            <a:ext cx="3024188" cy="1143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8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Великой </a:t>
            </a:r>
          </a:p>
        </p:txBody>
      </p:sp>
      <p:sp>
        <p:nvSpPr>
          <p:cNvPr id="6149" name="WordArt 6"/>
          <p:cNvSpPr>
            <a:spLocks noChangeArrowheads="1" noChangeShapeType="1" noTextEdit="1"/>
          </p:cNvSpPr>
          <p:nvPr/>
        </p:nvSpPr>
        <p:spPr bwMode="auto">
          <a:xfrm>
            <a:off x="3924300" y="2852738"/>
            <a:ext cx="4176713" cy="12827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4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Отечественной</a:t>
            </a:r>
          </a:p>
        </p:txBody>
      </p:sp>
      <p:sp>
        <p:nvSpPr>
          <p:cNvPr id="6150" name="WordArt 7"/>
          <p:cNvSpPr>
            <a:spLocks noChangeArrowheads="1" noChangeShapeType="1" noTextEdit="1"/>
          </p:cNvSpPr>
          <p:nvPr/>
        </p:nvSpPr>
        <p:spPr bwMode="auto">
          <a:xfrm>
            <a:off x="1835150" y="4508500"/>
            <a:ext cx="5381625" cy="9271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8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войны 1941-1945 г.г?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  <p:bldP spid="6148" grpId="0"/>
      <p:bldP spid="6149" grpId="0"/>
      <p:bldP spid="615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Этих дней не смолкнет слава...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PP_005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052736"/>
            <a:ext cx="8028384" cy="5351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ru-RU" altLang="ru-RU" sz="2800" b="1" i="1" dirty="0" smtClean="0">
                <a:solidFill>
                  <a:srgbClr val="000066"/>
                </a:solidFill>
              </a:rPr>
              <a:t>Тип проекта: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по ведущему методу: познавательный;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по содержанию: ребенок и мир человека;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по характеру участия ребёнка в проекте:  ребёнок как заказчик проекта;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по характеру контактов: внутри подготовительной группы;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по количеству участников:  воспитанники подготовительной к школе группы (двадцать четыре человека);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по длительности: долгосрочный (февраль </a:t>
            </a:r>
            <a:r>
              <a:rPr lang="ru-RU" sz="2400" b="1" dirty="0" smtClean="0">
                <a:solidFill>
                  <a:srgbClr val="002060"/>
                </a:solidFill>
              </a:rPr>
              <a:t>2023 </a:t>
            </a:r>
            <a:r>
              <a:rPr lang="ru-RU" sz="2400" b="1" dirty="0" smtClean="0">
                <a:solidFill>
                  <a:srgbClr val="002060"/>
                </a:solidFill>
              </a:rPr>
              <a:t>г. – май </a:t>
            </a:r>
            <a:r>
              <a:rPr lang="ru-RU" sz="2400" b="1" dirty="0" smtClean="0">
                <a:solidFill>
                  <a:srgbClr val="002060"/>
                </a:solidFill>
              </a:rPr>
              <a:t>2023 </a:t>
            </a:r>
            <a:r>
              <a:rPr lang="ru-RU" sz="2400" b="1" dirty="0" smtClean="0">
                <a:solidFill>
                  <a:srgbClr val="002060"/>
                </a:solidFill>
              </a:rPr>
              <a:t>г.)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400" b="1" dirty="0" smtClean="0">
              <a:solidFill>
                <a:srgbClr val="000099"/>
              </a:solidFill>
            </a:endParaRP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627313" y="333375"/>
            <a:ext cx="3657600" cy="1270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66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о проекте: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  <p:bldP spid="7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72000"/>
          </a:xfrm>
        </p:spPr>
        <p:txBody>
          <a:bodyPr/>
          <a:lstStyle/>
          <a:p>
            <a:pPr algn="ctr">
              <a:buNone/>
            </a:pPr>
            <a:r>
              <a:rPr lang="ru-RU" altLang="ru-RU" sz="4800" b="1" i="1" u="sng" dirty="0" smtClean="0">
                <a:solidFill>
                  <a:srgbClr val="FF0000"/>
                </a:solidFill>
              </a:rPr>
              <a:t>Цель проекта: </a:t>
            </a:r>
          </a:p>
          <a:p>
            <a:pPr>
              <a:buNone/>
            </a:pP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</a:rPr>
              <a:t>        </a:t>
            </a:r>
            <a:r>
              <a:rPr lang="ru-RU" altLang="ru-RU" sz="2800" b="1" dirty="0" smtClean="0">
                <a:solidFill>
                  <a:srgbClr val="002060"/>
                </a:solidFill>
              </a:rPr>
              <a:t>Познакомить детей с историей нашей Родины и героизмом участников Великой Отечественной войны 1941-1945 г.г.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altLang="ru-RU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    Вовлечь детей и их родителей в активную познавательно-информационную  деятельность, организованную в детском саду и дома.</a:t>
            </a:r>
            <a:endParaRPr lang="ru-RU" altLang="ru-RU" sz="28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Autofit/>
          </a:bodyPr>
          <a:lstStyle/>
          <a:p>
            <a:r>
              <a:rPr lang="ru-RU" alt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1. Познакомить с историческими   событиями военных лет 1941-45г.г</a:t>
            </a:r>
          </a:p>
          <a:p>
            <a:r>
              <a:rPr lang="ru-RU" alt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2. Дать  детям представления  о героизме и   подвигах героев мужчин, женщин и детей в годы Великой Отечественной войны     1941-45г.г</a:t>
            </a:r>
            <a:r>
              <a:rPr lang="en-US" alt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 только по всей стране, но и по своему краю (о земляках-героях)</a:t>
            </a:r>
          </a:p>
          <a:p>
            <a:r>
              <a:rPr lang="ru-RU" alt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3.Развивать умение самостоятельно получать и в доступных формах фиксировать новую информацию,  связывая ее с уже имеющимися знаниями</a:t>
            </a:r>
          </a:p>
          <a:p>
            <a:r>
              <a:rPr lang="ru-RU" alt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4.Развивать способность к общению, умению слушать и слышать другого. </a:t>
            </a:r>
          </a:p>
          <a:p>
            <a:r>
              <a:rPr lang="ru-RU" alt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5.Воспитывать любовь к Родине и развивать          личностные качества детей на примере конкретных исторических событий и подвигов  героев ВОВ</a:t>
            </a:r>
          </a:p>
          <a:p>
            <a:r>
              <a:rPr lang="ru-RU" alt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6.Воспитывать у детей такие   качества личности, как: мужество и смелость, сопереживание, сочувствие, любознательность, чувство товарищества на    примере героизма участников </a:t>
            </a:r>
            <a:r>
              <a:rPr lang="ru-RU" altLang="ru-RU" sz="20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i="1" u="sng" dirty="0" smtClean="0">
                <a:solidFill>
                  <a:srgbClr val="FF0000"/>
                </a:solidFill>
              </a:rPr>
              <a:t>Задачи проекта :</a:t>
            </a:r>
            <a:endParaRPr lang="ru-RU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95535" y="908720"/>
            <a:ext cx="8084889" cy="537301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800" b="1" dirty="0" smtClean="0">
                <a:solidFill>
                  <a:srgbClr val="000099"/>
                </a:solidFill>
              </a:rPr>
              <a:t>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800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800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>
                <a:solidFill>
                  <a:srgbClr val="000099"/>
                </a:solidFill>
              </a:rPr>
              <a:t>Структура проекта предполагает формирование представлений о военных событиях 1941-45г.г, о героях-патриотах нашей Родины не только Героях Советского Союза, но и о своих родных, участвующих в ВОВ Дети самостоятельно добывают информацию путём использования разных форм коммуникации. В ходе проекта у детей воспитывается чувство патриотизма на примере конкретных исторических событий и героизма участников ВОВ , чувство гордости и уважения к подвигам предков и желание быть на них похожими, воспитываются личностные качества детей;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      проект «Этих дней не смолкнет слава» является одним из этапов работы по патриотическому воспитанию  детей подготовительного возраста (6-7 лет),  направлен на развитие интереса к истории нашей Родины, на знакомство детей с героизмом   участников ВОВ;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      проект рекомендуется проводить при изучении темы «Защитники Отечества» и подготовки к праздничному мероприятию, посвященному Дню Победы с детьми старшего дошкольного возраста;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      в процессе работы над проектом дети в совместной работе с родителями и педагогами лучше узнают героическую историю своего народа. Проект имеет большое воспитательное значение, потому что приобщает детей задуматься над собственным отношением к своей малой родине, к людям старшего поколения;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       в ходе проекта дети самостоятельно(под руководством воспитателя и родителей) проводят исследования по различным источникам информации и закрепляют результаты своих исследований в виде газеты «Память поколений»,  буклета «Четвероногие бойцы – собаки герои»,  рисунков,  и оформления уголка «Боевой славы», выставки «Герои Великой Отечественной Войны», альбомов «Боевая техника ВОВ», «Награды победителям»,</a:t>
            </a:r>
            <a:r>
              <a:rPr lang="en-US" altLang="ru-RU" sz="1400" b="1" dirty="0" smtClean="0">
                <a:solidFill>
                  <a:srgbClr val="000099"/>
                </a:solidFill>
              </a:rPr>
              <a:t> </a:t>
            </a:r>
            <a:r>
              <a:rPr lang="ru-RU" altLang="ru-RU" sz="1400" b="1" dirty="0" smtClean="0">
                <a:solidFill>
                  <a:srgbClr val="000099"/>
                </a:solidFill>
              </a:rPr>
              <a:t>книга памяти «Они сражались за Родину», создание макета боевых действий; </a:t>
            </a:r>
            <a:r>
              <a:rPr lang="ru-RU" altLang="ru-RU" sz="1400" b="1" dirty="0" err="1" smtClean="0">
                <a:solidFill>
                  <a:srgbClr val="000099"/>
                </a:solidFill>
              </a:rPr>
              <a:t>фото-альбома</a:t>
            </a:r>
            <a:r>
              <a:rPr lang="ru-RU" altLang="ru-RU" sz="1400" b="1" dirty="0" smtClean="0">
                <a:solidFill>
                  <a:srgbClr val="000099"/>
                </a:solidFill>
              </a:rPr>
              <a:t> «Памятные места Волгограда» (детско-родительской задание); Спортивный праздник «Салют победы» совместно с папами, экскурсия в библиотеку «Детям О ВОВ», посещение музеев детей с родителями;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      проектная деятельность детей и взрослых будет представлена на  праздничном утреннике «День Победы», приуроченной к празднику 9 Мая 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400" b="1" dirty="0" smtClean="0">
                <a:solidFill>
                  <a:srgbClr val="000099"/>
                </a:solidFill>
              </a:rPr>
              <a:t>      </a:t>
            </a:r>
          </a:p>
          <a:p>
            <a:pPr eaLnBrk="1" hangingPunct="1">
              <a:lnSpc>
                <a:spcPct val="80000"/>
              </a:lnSpc>
            </a:pPr>
            <a:endParaRPr lang="ru-RU" altLang="ru-RU" sz="1400" b="1" dirty="0" smtClean="0">
              <a:solidFill>
                <a:srgbClr val="000099"/>
              </a:solidFill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800" b="1" dirty="0" smtClean="0">
                <a:solidFill>
                  <a:srgbClr val="000099"/>
                </a:solidFill>
              </a:rPr>
              <a:t>Описание проекта: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2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50420_11173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412776"/>
            <a:ext cx="34290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Выставка книг «Никто не </a:t>
            </a:r>
            <a:r>
              <a:rPr lang="ru-RU" b="1" i="1" dirty="0" err="1" smtClean="0">
                <a:solidFill>
                  <a:srgbClr val="C00000"/>
                </a:solidFill>
              </a:rPr>
              <a:t>забыт,ничто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</a:rPr>
              <a:t>не</a:t>
            </a:r>
            <a:r>
              <a:rPr lang="ru-RU" b="1" i="1" dirty="0" smtClean="0">
                <a:solidFill>
                  <a:srgbClr val="C00000"/>
                </a:solidFill>
              </a:rPr>
              <a:t> забыто»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20150420_1118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1412776"/>
            <a:ext cx="3543858" cy="4725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50430_07583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1340768"/>
            <a:ext cx="6792416" cy="5094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Газета «Память поколений»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604</TotalTime>
  <Words>1274</Words>
  <Application>Microsoft Office PowerPoint</Application>
  <PresentationFormat>Экран (4:3)</PresentationFormat>
  <Paragraphs>124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Бумажная</vt:lpstr>
      <vt:lpstr> Проект </vt:lpstr>
      <vt:lpstr>Презентация PowerPoint</vt:lpstr>
      <vt:lpstr>Проблема проекта:</vt:lpstr>
      <vt:lpstr>Презентация PowerPoint</vt:lpstr>
      <vt:lpstr>Презентация PowerPoint</vt:lpstr>
      <vt:lpstr>Задачи проекта :</vt:lpstr>
      <vt:lpstr>Описание проекта:</vt:lpstr>
      <vt:lpstr>Выставка книг «Никто не забыт,ничто не забыто»</vt:lpstr>
      <vt:lpstr>Газета «Память поколений»</vt:lpstr>
      <vt:lpstr>Газета «Мой дедушка»</vt:lpstr>
      <vt:lpstr>Презентация PowerPoint</vt:lpstr>
      <vt:lpstr>Мы самые ловкие, быстрые, смелые</vt:lpstr>
      <vt:lpstr>Презентация PowerPoint</vt:lpstr>
      <vt:lpstr>Мы играем</vt:lpstr>
      <vt:lpstr>Создаем свою книгу памяти  «Они сражались за Родину»</vt:lpstr>
      <vt:lpstr>Изучаем историю страны и города</vt:lpstr>
      <vt:lpstr>«Четвероногие бойцы – собаки герои войны»</vt:lpstr>
      <vt:lpstr>Альбом «Награды воинам»</vt:lpstr>
      <vt:lpstr>Альбомы «Военная техника», «Города -герои», «Боевые награды», «Четвероногие бойцы-собаки герои»</vt:lpstr>
      <vt:lpstr>Формы, методы и приемы: </vt:lpstr>
      <vt:lpstr>Выставка рисунков «Война глазами детей»</vt:lpstr>
      <vt:lpstr>Мы рисуем</vt:lpstr>
      <vt:lpstr>Юные участники сражений </vt:lpstr>
      <vt:lpstr>Презентация проекта </vt:lpstr>
      <vt:lpstr>Презентация проекта:  праздничный утренник  «День Победы»</vt:lpstr>
      <vt:lpstr>Презентация PowerPoint</vt:lpstr>
      <vt:lpstr>Презентация PowerPoint</vt:lpstr>
      <vt:lpstr>Презентация PowerPoint</vt:lpstr>
      <vt:lpstr>Презентация PowerPoint</vt:lpstr>
      <vt:lpstr>Этих дней не смолкнет слава...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RePack by Diakov</cp:lastModifiedBy>
  <cp:revision>67</cp:revision>
  <dcterms:created xsi:type="dcterms:W3CDTF">2015-03-21T07:18:29Z</dcterms:created>
  <dcterms:modified xsi:type="dcterms:W3CDTF">2023-12-06T15:47:23Z</dcterms:modified>
</cp:coreProperties>
</file>