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8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83" r:id="rId19"/>
    <p:sldId id="260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78" y="-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https://catherineasquithgallery.com/uploads/posts/2021-02/1613354268_82-p-bezhevo-zolotoi-fon-88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pic>
        <p:nvPicPr>
          <p:cNvPr id="12310" name="Picture 22" descr="https://adonius.club/uploads/posts/2022-01/1641957684_57-adonius-club-p-zolotaya-ramka-na-prozrachnom-fone-73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</p:spPr>
      </p:pic>
      <p:pic>
        <p:nvPicPr>
          <p:cNvPr id="19" name="Picture 16" descr="https://img1.liveinternet.ru/images/attach/c/6/91/991/91991425_large_75g1113a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4288" y="3219822"/>
            <a:ext cx="1691680" cy="179328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 userDrawn="1"/>
        </p:nvSpPr>
        <p:spPr>
          <a:xfrm>
            <a:off x="251520" y="4948014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Щербакова Е.В.</a:t>
            </a:r>
            <a:endParaRPr lang="ru-RU" sz="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atherineasquithgallery.com/uploads/posts/2021-02/1613354268_82-p-bezhevo-zolotoi-fon-88.png" TargetMode="External"/><Relationship Id="rId2" Type="http://schemas.openxmlformats.org/officeDocument/2006/relationships/hyperlink" Target="https://adonius.club/uploads/posts/2022-01/1641957684_57-adonius-club-p-zolotaya-ramka-na-prozrachnom-fone-73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mg1.liveinternet.ru/images/attach/c/6/91/991/91991425_large_75g1113a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91"/>
            <a:ext cx="7672414" cy="155734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Требования ФГОС к рабочей программе по литературе.</a:t>
            </a:r>
            <a:br>
              <a:rPr lang="ru-RU" dirty="0" smtClean="0"/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                                 Гузанова</a:t>
            </a:r>
            <a:r>
              <a:rPr lang="ru-RU" dirty="0" smtClean="0">
                <a:solidFill>
                  <a:srgbClr val="FF0000"/>
                </a:solidFill>
              </a:rPr>
              <a:t> Т.И.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8"/>
            <a:ext cx="8229600" cy="445176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Программы отдельных учебных предметов, курсов должны содержать: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-пояснительную записку, в которой конкретизируются общие цели  основного общего образования с учётом специфики учебного предмета;</a:t>
            </a:r>
          </a:p>
          <a:p>
            <a:pPr>
              <a:buNone/>
            </a:pPr>
            <a:r>
              <a:rPr lang="ru-RU" dirty="0" smtClean="0"/>
              <a:t>-общую характеристику учебного предмета, курса;</a:t>
            </a:r>
          </a:p>
          <a:p>
            <a:pPr>
              <a:buNone/>
            </a:pPr>
            <a:r>
              <a:rPr lang="ru-RU" dirty="0" smtClean="0"/>
              <a:t>-описание места учебного предмета, курса в учебном плане;</a:t>
            </a:r>
          </a:p>
          <a:p>
            <a:pPr>
              <a:buNone/>
            </a:pPr>
            <a:r>
              <a:rPr lang="ru-RU" dirty="0" smtClean="0"/>
              <a:t>-личностные,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и предметные результаты освоения конкретного учебного предмета, курса;</a:t>
            </a:r>
          </a:p>
          <a:p>
            <a:pPr>
              <a:buNone/>
            </a:pPr>
            <a:r>
              <a:rPr lang="ru-RU" dirty="0" smtClean="0"/>
              <a:t>-содержание учебного предмета, курса;</a:t>
            </a:r>
          </a:p>
          <a:p>
            <a:pPr>
              <a:buNone/>
            </a:pPr>
            <a:r>
              <a:rPr lang="ru-RU" dirty="0" smtClean="0"/>
              <a:t>-тематическое планирование с определением основных видов учебной деятельности;</a:t>
            </a:r>
          </a:p>
          <a:p>
            <a:pPr>
              <a:buNone/>
            </a:pPr>
            <a:r>
              <a:rPr lang="ru-RU" dirty="0" smtClean="0"/>
              <a:t>-описание учебно-методического и материально-технического обеспечения образовательного процесса;</a:t>
            </a:r>
          </a:p>
          <a:p>
            <a:pPr>
              <a:buNone/>
            </a:pPr>
            <a:r>
              <a:rPr lang="ru-RU" dirty="0" smtClean="0"/>
              <a:t>-планируемые результаты изучения учебного предмета, курса».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6"/>
            <a:ext cx="8229600" cy="438032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Пояснительная записка содержит следующие сведения: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-название, автора и год издания учебно-методического комплекта и «авторской программы», на основе которой составлена рабочая программа учебного курса (гриф Министерства образования и науки РФ «Рекомендовано» свидетельствует о том, что данная программа и учебник, соответствующий ей, прошли полную апробацию с положительными результатами, действует 5 лет, гриф «Допущено»– о разрешении на апробацию – дается на 4 года.);</a:t>
            </a:r>
          </a:p>
          <a:p>
            <a:pPr>
              <a:buNone/>
            </a:pPr>
            <a:r>
              <a:rPr lang="ru-RU" dirty="0" smtClean="0"/>
              <a:t>цель и задачи учебного курса;</a:t>
            </a:r>
          </a:p>
          <a:p>
            <a:pPr>
              <a:buNone/>
            </a:pPr>
            <a:r>
              <a:rPr lang="ru-RU" dirty="0" smtClean="0"/>
              <a:t>-особенности класса, в котором будет реализован данный учебный курс;</a:t>
            </a:r>
          </a:p>
          <a:p>
            <a:pPr>
              <a:buNone/>
            </a:pPr>
            <a:r>
              <a:rPr lang="ru-RU" dirty="0" smtClean="0"/>
              <a:t>-количество учебных часов, на которое рассчитана рабочая программа учебного курса;</a:t>
            </a:r>
          </a:p>
          <a:p>
            <a:pPr>
              <a:buNone/>
            </a:pPr>
            <a:r>
              <a:rPr lang="ru-RU" dirty="0" smtClean="0"/>
              <a:t>-характерные для учебного курса формы организации деятельности обучающихся;</a:t>
            </a:r>
          </a:p>
          <a:p>
            <a:pPr>
              <a:buNone/>
            </a:pPr>
            <a:r>
              <a:rPr lang="ru-RU" dirty="0" smtClean="0"/>
              <a:t>-специфические для учебного курса формы контроля освоения обучающимися содержания (текущего, промежуточного, итогового).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72"/>
            <a:ext cx="8229600" cy="4237451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Общая характеристика учебного предмета, курса.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Значение литературы как учебного предмета (</a:t>
            </a:r>
            <a:r>
              <a:rPr lang="ru-RU" dirty="0" err="1" smtClean="0"/>
              <a:t>метапредметная</a:t>
            </a:r>
            <a:r>
              <a:rPr lang="ru-RU" dirty="0" smtClean="0"/>
              <a:t> роль).</a:t>
            </a:r>
          </a:p>
          <a:p>
            <a:pPr>
              <a:buNone/>
            </a:pPr>
            <a:r>
              <a:rPr lang="ru-RU" dirty="0" smtClean="0"/>
              <a:t>Формируемые компетенции.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8"/>
            <a:ext cx="8229600" cy="44517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 Описание места учебного предмета, курса в учебном плане.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В этом разделе указывается количество часов по учебному плану, который входит в состав ООП, разработанной в данном образовательном учреждении.</a:t>
            </a:r>
          </a:p>
          <a:p>
            <a:pPr>
              <a:buNone/>
            </a:pPr>
            <a:r>
              <a:rPr lang="ru-RU" dirty="0" smtClean="0"/>
              <a:t>Личностные,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и предметные результаты освоения конкретного учебного предмета, курса (Указаны в ФГОС).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Содержание учебного предмета, курса.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В этой части программы перечисляются дидактические единицы, т.е. термины, определения, понятия и т. п., подлежащие усвоению в процессе изучения дисциплины и составляющие содержание учебного предмета.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10"/>
            <a:ext cx="8229600" cy="416601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Тематическое планирование с определением основных видов учебной деятельности может включать:</a:t>
            </a: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-название тем, разделов учебного курса, последовательность их изучения;</a:t>
            </a:r>
          </a:p>
          <a:p>
            <a:pPr>
              <a:buNone/>
            </a:pPr>
            <a:r>
              <a:rPr lang="ru-RU" dirty="0" smtClean="0"/>
              <a:t>-количество часов, отведенных на изучение темы, раздела учебного курса;</a:t>
            </a:r>
          </a:p>
          <a:p>
            <a:pPr>
              <a:buNone/>
            </a:pPr>
            <a:r>
              <a:rPr lang="ru-RU" dirty="0" smtClean="0"/>
              <a:t>-виды деятельности обучающихся и (или) возможные формы контроля;</a:t>
            </a:r>
          </a:p>
          <a:p>
            <a:pPr>
              <a:buNone/>
            </a:pPr>
            <a:r>
              <a:rPr lang="ru-RU" dirty="0" smtClean="0"/>
              <a:t>-направления творческой, проектной, исследовательской деятельности обучающихся;</a:t>
            </a:r>
          </a:p>
          <a:p>
            <a:pPr>
              <a:buNone/>
            </a:pPr>
            <a:r>
              <a:rPr lang="ru-RU" dirty="0" smtClean="0"/>
              <a:t>-пояснения по использованию в процессе обучения компьютерного оборудования, программного обеспечения, дидактических средств, учебного оборудования, цифровых образовательных ресурсов.</a:t>
            </a:r>
          </a:p>
          <a:p>
            <a:pPr>
              <a:buNone/>
            </a:pPr>
            <a:r>
              <a:rPr lang="ru-RU" dirty="0" smtClean="0"/>
              <a:t>Структура календарно-тематического планирования может быть определена локальным актом на уровне образовательного учреждения, управления образованием или министерства образования субъекта федерации.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>Описание учебно-методического и материально-технического обеспечения образовательного процесса может включать: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-литературу (основную и дополнительную);</a:t>
            </a:r>
          </a:p>
          <a:p>
            <a:pPr>
              <a:buNone/>
            </a:pPr>
            <a:r>
              <a:rPr lang="ru-RU" dirty="0" smtClean="0"/>
              <a:t>-дидактические материалы;</a:t>
            </a:r>
          </a:p>
          <a:p>
            <a:pPr>
              <a:buNone/>
            </a:pPr>
            <a:r>
              <a:rPr lang="ru-RU" dirty="0" smtClean="0"/>
              <a:t>-учебное оборудование;</a:t>
            </a:r>
          </a:p>
          <a:p>
            <a:pPr>
              <a:buNone/>
            </a:pPr>
            <a:r>
              <a:rPr lang="ru-RU" dirty="0" smtClean="0"/>
              <a:t>-компьютерное оборудование;</a:t>
            </a:r>
          </a:p>
          <a:p>
            <a:pPr>
              <a:buNone/>
            </a:pPr>
            <a:r>
              <a:rPr lang="ru-RU" dirty="0" smtClean="0"/>
              <a:t>-программное обеспечение;</a:t>
            </a:r>
          </a:p>
          <a:p>
            <a:pPr>
              <a:buNone/>
            </a:pPr>
            <a:r>
              <a:rPr lang="ru-RU" dirty="0" smtClean="0"/>
              <a:t>-цифровые образовательные ресурсы.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Планируемые результаты изучения учебного предмета, курса.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Планируемые результаты изучения учебного предмета оформляются с использованием формулировок: </a:t>
            </a:r>
          </a:p>
          <a:p>
            <a:pPr>
              <a:buNone/>
            </a:pPr>
            <a:r>
              <a:rPr lang="ru-RU" dirty="0" smtClean="0"/>
              <a:t>-ученик научится и ученик получит возможность научиться.</a:t>
            </a:r>
          </a:p>
          <a:p>
            <a:pPr>
              <a:buNone/>
            </a:pPr>
            <a:r>
              <a:rPr lang="ru-RU" dirty="0" smtClean="0"/>
              <a:t>Первая формулировка отражает знания и учебные действия, которые принципиально необходимы для обучения в школе и могут быть освоены подавляющим большинством учеников.</a:t>
            </a:r>
          </a:p>
          <a:p>
            <a:pPr>
              <a:buNone/>
            </a:pPr>
            <a:r>
              <a:rPr lang="ru-RU" dirty="0" smtClean="0"/>
              <a:t>Вторая формулировка связана со знаниями и учебными действиями, которые смогут продемонстрировать только отдельные мотивированные и способные учащиеся или которые имеют пропедевтический характер Оформление программы обычно конкретизируется локальными актами образовательных учреждений, поэтому целесообразно ориентироваться на требования и образцы, разработанные в конкретной школе.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Титульный лист рабочей программы обычно включает: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-полное наименование образовательного учреждения;</a:t>
            </a:r>
          </a:p>
          <a:p>
            <a:pPr>
              <a:buNone/>
            </a:pPr>
            <a:r>
              <a:rPr lang="ru-RU" dirty="0" smtClean="0"/>
              <a:t>-гриф утверждения программы (согласование с заместителем директора по УВР и директором школы с указанием даты);</a:t>
            </a:r>
          </a:p>
          <a:p>
            <a:pPr>
              <a:buNone/>
            </a:pPr>
            <a:r>
              <a:rPr lang="ru-RU" dirty="0" smtClean="0"/>
              <a:t>-название учебного курса, для изучения которого написана программа;</a:t>
            </a:r>
          </a:p>
          <a:p>
            <a:pPr>
              <a:buNone/>
            </a:pPr>
            <a:r>
              <a:rPr lang="ru-RU" dirty="0" smtClean="0"/>
              <a:t>-указание параллели, класса, где реализуется программа;</a:t>
            </a:r>
          </a:p>
          <a:p>
            <a:pPr>
              <a:buNone/>
            </a:pPr>
            <a:r>
              <a:rPr lang="ru-RU" dirty="0" smtClean="0"/>
              <a:t>-фамилию, имя и отчество разработчика программы (одного или нескольких), </a:t>
            </a:r>
          </a:p>
          <a:p>
            <a:pPr>
              <a:buNone/>
            </a:pPr>
            <a:r>
              <a:rPr lang="ru-RU" dirty="0" smtClean="0"/>
              <a:t>-квалификационную категорию;</a:t>
            </a:r>
          </a:p>
          <a:p>
            <a:pPr>
              <a:buNone/>
            </a:pPr>
            <a:r>
              <a:rPr lang="ru-RU" dirty="0" smtClean="0"/>
              <a:t>-название города, населенного пункта;</a:t>
            </a:r>
          </a:p>
          <a:p>
            <a:pPr>
              <a:buNone/>
            </a:pPr>
            <a:r>
              <a:rPr lang="ru-RU" dirty="0" smtClean="0"/>
              <a:t>-год разработки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</a:rPr>
              <a:t>Интернет-источники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https://adonius.club/uploads/posts/2022-01/1641957684_57-adonius-club-p-zolotaya-ramka-na-prozrachnom-fone-73.png</a:t>
            </a:r>
            <a:r>
              <a:rPr lang="ru-RU" dirty="0" smtClean="0"/>
              <a:t> - рамка</a:t>
            </a:r>
          </a:p>
          <a:p>
            <a:r>
              <a:rPr lang="en-US" dirty="0" smtClean="0">
                <a:hlinkClick r:id="rId3"/>
              </a:rPr>
              <a:t>https://catherineasquithgallery.com/uploads/posts/2021-02/1613354268_82-p-bezhevo-zolotoi-fon-88.png</a:t>
            </a:r>
            <a:r>
              <a:rPr lang="ru-RU" dirty="0" smtClean="0"/>
              <a:t> - фон</a:t>
            </a:r>
          </a:p>
          <a:p>
            <a:r>
              <a:rPr lang="en-US" dirty="0" smtClean="0">
                <a:hlinkClick r:id="rId4"/>
              </a:rPr>
              <a:t>https://img1.liveinternet.ru/images/attach/c/6/91/991/91991425_large_75g1113a.png</a:t>
            </a:r>
            <a:r>
              <a:rPr lang="ru-RU" dirty="0" smtClean="0"/>
              <a:t> - чернильница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Рабочая программа по учебному предмету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– это нормативно-правовой документ, предназначенный для реализации требований ФГОС к условиям и результатам образования обучающихся по конкретному предмету учебного плана общеобразовательного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 рабочей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– создание условий для планирования, организации и управления образовательным процессом по определенной учебной дисциплине (образовательной области). Программы отдельных учебных предметов должны обеспечить достижение планируемых результатов освоения основной образовательной программы основного общего образования.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Основные задачи рабочей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- дать представление о практической реализации компонентов федерального государственного образовательного стандарта при изучении конкретного предмета (курса);</a:t>
            </a:r>
          </a:p>
          <a:p>
            <a:pPr>
              <a:buNone/>
            </a:pPr>
            <a:r>
              <a:rPr lang="ru-RU" dirty="0" smtClean="0"/>
              <a:t>- конкретно определить содержание, объем, порядок изучения учебной дисциплины (курса) с учетом целей, задач и особенностей учебно-воспитательного процесса образовательного учреждения и контингента обучающихся.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Функции рабочей программы</a:t>
            </a:r>
            <a:r>
              <a:rPr lang="ru-RU" sz="3200" dirty="0" smtClean="0">
                <a:solidFill>
                  <a:srgbClr val="FF0000"/>
                </a:solidFill>
              </a:rPr>
              <a:t>: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500" dirty="0" smtClean="0"/>
              <a:t>- нормативная: является документом, обязательным для выполнения в полном объеме;</a:t>
            </a:r>
          </a:p>
          <a:p>
            <a:pPr>
              <a:buNone/>
            </a:pPr>
            <a:r>
              <a:rPr lang="ru-RU" sz="4500" dirty="0" smtClean="0"/>
              <a:t>- </a:t>
            </a:r>
            <a:r>
              <a:rPr lang="ru-RU" sz="4500" dirty="0" err="1" smtClean="0"/>
              <a:t>целеполагания</a:t>
            </a:r>
            <a:r>
              <a:rPr lang="ru-RU" sz="4500" dirty="0" smtClean="0"/>
              <a:t>: определяет цели образовательной деятельности, на достижение которых ориентировано проектирование педагогического процесса;</a:t>
            </a:r>
          </a:p>
          <a:p>
            <a:pPr>
              <a:buNone/>
            </a:pPr>
            <a:r>
              <a:rPr lang="ru-RU" sz="4500" dirty="0" smtClean="0"/>
              <a:t>- определения содержания образования: фиксирует состав элементов содержания, подлежащих усвоению учащимися, а также степень их трудности;</a:t>
            </a:r>
          </a:p>
          <a:p>
            <a:pPr>
              <a:buNone/>
            </a:pPr>
            <a:r>
              <a:rPr lang="ru-RU" sz="4500" dirty="0" smtClean="0"/>
              <a:t>- процессуальная: определяет логическую последовательность усвоения элементов содержания, организационные формы и методы, средства и условия обучения;</a:t>
            </a:r>
          </a:p>
          <a:p>
            <a:pPr>
              <a:buNone/>
            </a:pPr>
            <a:r>
              <a:rPr lang="ru-RU" sz="4500" dirty="0" smtClean="0"/>
              <a:t>- оценочная: выявляет уровни усвоения элементов содержания, объекты контроля и критерии оценки уровня </a:t>
            </a:r>
            <a:r>
              <a:rPr lang="ru-RU" sz="4500" dirty="0" err="1" smtClean="0"/>
              <a:t>обученности</a:t>
            </a:r>
            <a:r>
              <a:rPr lang="ru-RU" sz="4500" dirty="0" smtClean="0"/>
              <a:t> учащихся.</a:t>
            </a:r>
          </a:p>
          <a:p>
            <a:pPr>
              <a:buNone/>
            </a:pP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5978"/>
            <a:ext cx="8472518" cy="12942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Разработка и утверждение рабочих программ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dirty="0" smtClean="0"/>
              <a:t>по обязательным учебным предметам, элективным и факультативным курсам, программам по организации внеурочной деятельности относится к компетенции образовательного учреждения. Рабочая программа разрабатывается учителем (группой учителей, специалистов по данному предмету).</a:t>
            </a:r>
          </a:p>
          <a:p>
            <a:pPr>
              <a:buNone/>
            </a:pPr>
            <a:endParaRPr lang="ru-RU" sz="4500" dirty="0" smtClean="0"/>
          </a:p>
          <a:p>
            <a:pPr>
              <a:buNone/>
            </a:pP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5978"/>
            <a:ext cx="8472518" cy="129420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10"/>
            <a:ext cx="8158162" cy="418029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При составлении, согласовании и утверждении рабочей программы должно быть </a:t>
            </a:r>
            <a:r>
              <a:rPr lang="ru-RU" sz="3800" b="1" dirty="0" smtClean="0">
                <a:solidFill>
                  <a:srgbClr val="FF0000"/>
                </a:solidFill>
              </a:rPr>
              <a:t>обеспечено ее соответствие следующим документам</a:t>
            </a:r>
            <a:r>
              <a:rPr lang="ru-RU" sz="3800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ru-RU" sz="3800" dirty="0" smtClean="0"/>
              <a:t>- федеральному государственному образовательному стандарту основного общего образования;</a:t>
            </a:r>
          </a:p>
          <a:p>
            <a:pPr>
              <a:buNone/>
            </a:pPr>
            <a:r>
              <a:rPr lang="ru-RU" sz="3800" dirty="0" smtClean="0"/>
              <a:t>- основной образовательной программе основного общего образования, составной частью которой является данная рабочая программа;</a:t>
            </a:r>
          </a:p>
          <a:p>
            <a:pPr>
              <a:buNone/>
            </a:pPr>
            <a:r>
              <a:rPr lang="ru-RU" sz="3800" dirty="0" smtClean="0"/>
              <a:t>- федеральному перечню учебников, рекомендованных (допущенных) к использованию в образовательном процессе в образовательных учреждениях, реализующих образовательные программы общего образования и имеющих государственную аккредитацию (утверждается приказом Министерства образования и науки РФ каждый год).</a:t>
            </a:r>
          </a:p>
          <a:p>
            <a:pPr>
              <a:buNone/>
            </a:pPr>
            <a:r>
              <a:rPr lang="ru-RU" sz="3800" dirty="0" smtClean="0"/>
              <a:t>Опубликованные примерные программы по предметам не являются нормативными документами, но в то же время будут хорошим подспорьем для учителя, поскольку они разработаны с учетом требований ФГОС определенной ступени, а также Фундаментального ядра содержания общего образования. </a:t>
            </a:r>
          </a:p>
          <a:p>
            <a:pPr>
              <a:buNone/>
            </a:pPr>
            <a:r>
              <a:rPr lang="ru-RU" sz="3800" dirty="0" smtClean="0"/>
              <a:t> </a:t>
            </a:r>
          </a:p>
          <a:p>
            <a:pPr>
              <a:buNone/>
            </a:pPr>
            <a:endParaRPr lang="ru-RU" sz="4500" dirty="0" smtClean="0"/>
          </a:p>
          <a:p>
            <a:pPr>
              <a:buNone/>
            </a:pP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5978"/>
            <a:ext cx="8472518" cy="129420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8"/>
            <a:ext cx="8443914" cy="446604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500" dirty="0" smtClean="0"/>
              <a:t>          </a:t>
            </a:r>
            <a:r>
              <a:rPr lang="ru-RU" sz="5500" b="1" dirty="0" smtClean="0">
                <a:solidFill>
                  <a:srgbClr val="FF0000"/>
                </a:solidFill>
              </a:rPr>
              <a:t>Каковы требования ФГОС к структуре и содержанию рабочей программы?</a:t>
            </a:r>
            <a:endParaRPr lang="ru-RU" sz="55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r>
              <a:rPr lang="ru-RU" sz="5500" dirty="0" smtClean="0"/>
              <a:t>              В соответствии с п. 1 ст. 12 Закона РФ «Об образовании в Российской Федерации» № 273-ФЗ от 29.12.2012 содержание образования определяют образовательные программы. Обеспечение реализации ФГОС призваны осуществить основные образовательные программы (ООП), в том числе основные образовательные программы дошкольного образования, образовательные программы начального общего, основного общего и среднего общего образования.</a:t>
            </a:r>
          </a:p>
          <a:p>
            <a:pPr>
              <a:buNone/>
            </a:pPr>
            <a:r>
              <a:rPr lang="ru-RU" sz="5500" dirty="0" smtClean="0"/>
              <a:t>           В </a:t>
            </a:r>
            <a:r>
              <a:rPr lang="ru-RU" sz="5500" dirty="0" err="1" smtClean="0"/>
              <a:t>ФГОСе</a:t>
            </a:r>
            <a:r>
              <a:rPr lang="ru-RU" sz="5500" dirty="0" smtClean="0"/>
              <a:t> основного общего образования определены требования к структуре основной образовательной программы основного общего образования, содержательный раздел которой включает:</a:t>
            </a:r>
          </a:p>
          <a:p>
            <a:pPr>
              <a:buNone/>
            </a:pPr>
            <a:r>
              <a:rPr lang="ru-RU" sz="5500" dirty="0" smtClean="0"/>
              <a:t>- программу развития универсальных учебных действий;</a:t>
            </a:r>
          </a:p>
          <a:p>
            <a:pPr>
              <a:buNone/>
            </a:pPr>
            <a:r>
              <a:rPr lang="ru-RU" sz="5500" dirty="0" smtClean="0"/>
              <a:t>- программы отдельных учебных предметов, курсов;</a:t>
            </a:r>
          </a:p>
          <a:p>
            <a:pPr>
              <a:buNone/>
            </a:pPr>
            <a:r>
              <a:rPr lang="ru-RU" sz="5500" dirty="0" smtClean="0"/>
              <a:t>- программу воспитания и социализации обучающихся на ступени основного общего образования;</a:t>
            </a:r>
          </a:p>
          <a:p>
            <a:pPr>
              <a:buNone/>
            </a:pPr>
            <a:r>
              <a:rPr lang="ru-RU" sz="5500" dirty="0" smtClean="0"/>
              <a:t>- программу коррекционной работы.</a:t>
            </a:r>
          </a:p>
          <a:p>
            <a:pPr>
              <a:buNone/>
            </a:pPr>
            <a:endParaRPr lang="ru-RU" sz="4500" dirty="0" smtClean="0"/>
          </a:p>
          <a:p>
            <a:pPr>
              <a:buNone/>
            </a:pP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72"/>
            <a:ext cx="8229600" cy="430888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Таким образом, программа отдельного учебного предмета (рабочая программа) является составной частью комплексного документа – основной образовательной программы, разработанной в конкретном образовательном учреждении.</a:t>
            </a:r>
          </a:p>
          <a:p>
            <a:pPr>
              <a:buNone/>
            </a:pPr>
            <a:r>
              <a:rPr lang="ru-RU" dirty="0" smtClean="0"/>
              <a:t>В п.18.2.2. ФГОС ООО описаны требования к программам отдельных учебных предметов:</a:t>
            </a:r>
          </a:p>
          <a:p>
            <a:pPr>
              <a:buNone/>
            </a:pPr>
            <a:r>
              <a:rPr lang="ru-RU" dirty="0" smtClean="0"/>
              <a:t>«Программы отдельных учебных предметов, курсов должны обеспечивать достижение планируемых результатов освоения основной образовательной программы основного общего образования.</a:t>
            </a:r>
          </a:p>
          <a:p>
            <a:pPr>
              <a:buNone/>
            </a:pPr>
            <a:r>
              <a:rPr lang="ru-RU" dirty="0" smtClean="0"/>
              <a:t>Программы отдельных учебных предметов, курсов разрабатываются на основе требований к результатам освоения основной образовательной программы с учётом основных направлений программ, включённых в структуру основной образовательной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57</TotalTime>
  <Words>1235</Words>
  <Application>Microsoft Office PowerPoint</Application>
  <PresentationFormat>Экран (16:9)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Требования ФГОС к рабочей программе по литературе.  </vt:lpstr>
      <vt:lpstr>Рабочая программа по учебному предмету</vt:lpstr>
      <vt:lpstr>Цель рабочей программы</vt:lpstr>
      <vt:lpstr> Основные задачи рабочей программы: </vt:lpstr>
      <vt:lpstr> Функции рабочей программы:  </vt:lpstr>
      <vt:lpstr>Разработка и утверждение рабочих программ </vt:lpstr>
      <vt:lpstr> </vt:lpstr>
      <vt:lpstr> </vt:lpstr>
      <vt:lpstr>Слайд 9</vt:lpstr>
      <vt:lpstr>Слайд 10</vt:lpstr>
      <vt:lpstr>Слайд 11</vt:lpstr>
      <vt:lpstr>Слайд 12</vt:lpstr>
      <vt:lpstr>Слайд 13</vt:lpstr>
      <vt:lpstr> Содержание учебного предмета, курса. </vt:lpstr>
      <vt:lpstr>Слайд 15</vt:lpstr>
      <vt:lpstr>  Описание учебно-методического и материально-технического обеспечения образовательного процесса может включать: </vt:lpstr>
      <vt:lpstr>Планируемые результаты изучения учебного предмета, курса. </vt:lpstr>
      <vt:lpstr> Титульный лист рабочей программы обычно включает: 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9</cp:revision>
  <dcterms:created xsi:type="dcterms:W3CDTF">2023-02-17T17:10:15Z</dcterms:created>
  <dcterms:modified xsi:type="dcterms:W3CDTF">2023-10-24T08:20:30Z</dcterms:modified>
</cp:coreProperties>
</file>