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3" r:id="rId3"/>
    <p:sldId id="260" r:id="rId4"/>
    <p:sldId id="263" r:id="rId5"/>
    <p:sldId id="270" r:id="rId6"/>
    <p:sldId id="269" r:id="rId7"/>
    <p:sldId id="268" r:id="rId8"/>
    <p:sldId id="267" r:id="rId9"/>
    <p:sldId id="266" r:id="rId10"/>
    <p:sldId id="265" r:id="rId11"/>
    <p:sldId id="264" r:id="rId12"/>
    <p:sldId id="271" r:id="rId13"/>
    <p:sldId id="272" r:id="rId14"/>
    <p:sldId id="26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0000"/>
    <a:srgbClr val="880000"/>
    <a:srgbClr val="0D8697"/>
    <a:srgbClr val="C6247A"/>
    <a:srgbClr val="C52378"/>
    <a:srgbClr val="98124D"/>
    <a:srgbClr val="853E5B"/>
    <a:srgbClr val="F94900"/>
    <a:srgbClr val="613125"/>
    <a:srgbClr val="AC187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6433" autoAdjust="0"/>
  </p:normalViewPr>
  <p:slideViewPr>
    <p:cSldViewPr snapToGrid="0">
      <p:cViewPr>
        <p:scale>
          <a:sx n="80" d="100"/>
          <a:sy n="80" d="100"/>
        </p:scale>
        <p:origin x="-900" y="4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09.12.2023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179538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09.12.2023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1677201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09.12.2023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1319314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09.12.2023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366191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389A218-1BD9-44B7-AD25-60C2204205A7}" type="datetimeFigureOut">
              <a:rPr lang="ru-RU" smtClean="0"/>
              <a:pPr/>
              <a:t>09.12.2023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131944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389A218-1BD9-44B7-AD25-60C2204205A7}" type="datetimeFigureOut">
              <a:rPr lang="ru-RU" smtClean="0"/>
              <a:pPr/>
              <a:t>09.12.2023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587040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389A218-1BD9-44B7-AD25-60C2204205A7}" type="datetimeFigureOut">
              <a:rPr lang="ru-RU" smtClean="0"/>
              <a:pPr/>
              <a:t>09.12.2023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1909886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389A218-1BD9-44B7-AD25-60C2204205A7}" type="datetimeFigureOut">
              <a:rPr lang="ru-RU" smtClean="0"/>
              <a:pPr/>
              <a:t>09.12.2023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530264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89A218-1BD9-44B7-AD25-60C2204205A7}" type="datetimeFigureOut">
              <a:rPr lang="ru-RU" smtClean="0"/>
              <a:pPr/>
              <a:t>09.12.2023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1714396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389A218-1BD9-44B7-AD25-60C2204205A7}" type="datetimeFigureOut">
              <a:rPr lang="ru-RU" smtClean="0"/>
              <a:pPr/>
              <a:t>09.12.2023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1426733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389A218-1BD9-44B7-AD25-60C2204205A7}" type="datetimeFigureOut">
              <a:rPr lang="ru-RU" smtClean="0"/>
              <a:pPr/>
              <a:t>09.12.2023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4174486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89A218-1BD9-44B7-AD25-60C2204205A7}" type="datetimeFigureOut">
              <a:rPr lang="ru-RU" smtClean="0"/>
              <a:pPr/>
              <a:t>09.12.2023</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5C7EFC-FB93-4B0A-97A4-5DFF6022B23C}" type="slidenum">
              <a:rPr lang="ru-RU" smtClean="0"/>
              <a:pPr/>
              <a:t>‹#›</a:t>
            </a:fld>
            <a:endParaRPr lang="ru-RU"/>
          </a:p>
        </p:txBody>
      </p:sp>
    </p:spTree>
    <p:extLst>
      <p:ext uri="{BB962C8B-B14F-4D97-AF65-F5344CB8AC3E}">
        <p14:creationId xmlns:p14="http://schemas.microsoft.com/office/powerpoint/2010/main" xmlns="" val="2746177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C:\Users\&#1042;&#1089;&#1077;%20&#1082;&#1086;&#1084;&#1091;%20&#1076;&#1072;&#1076;&#1091;&#1090;\Desktop\&#1057;&#1077;&#1076;&#1086;&#1081;%20-%20&#1054;&#1090;%20&#1075;&#1077;&#1088;&#1086;&#1077;&#1074;%20&#1073;&#1099;&#1083;&#1099;&#1093;%20&#1074;&#1088;&#1077;&#1084;&#1077;&#1085;.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7.xml"/><Relationship Id="rId1" Type="http://schemas.openxmlformats.org/officeDocument/2006/relationships/audio" Target="file:///C:\Users\&#1042;&#1089;&#1077;%20&#1082;&#1086;&#1084;&#1091;%20&#1076;&#1072;&#1076;&#1091;&#1090;\Desktop\&#1057;&#1077;&#1076;&#1086;&#1081;%20-%20&#1054;&#1090;%20&#1075;&#1077;&#1088;&#1086;&#1077;&#1074;%20&#1073;&#1099;&#1083;&#1099;&#1093;%20&#1074;&#1088;&#1077;&#1084;&#1077;&#1085;.mp3" TargetMode="External"/><Relationship Id="rId5" Type="http://schemas.openxmlformats.org/officeDocument/2006/relationships/image" Target="../media/image20.pn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4060" y="0"/>
            <a:ext cx="9135879" cy="6858000"/>
          </a:xfrm>
          <a:prstGeom prst="rect">
            <a:avLst/>
          </a:prstGeom>
        </p:spPr>
      </p:pic>
      <p:sp>
        <p:nvSpPr>
          <p:cNvPr id="4" name="Прямоугольник 3"/>
          <p:cNvSpPr/>
          <p:nvPr/>
        </p:nvSpPr>
        <p:spPr>
          <a:xfrm>
            <a:off x="1080655" y="1051664"/>
            <a:ext cx="8063345" cy="2923877"/>
          </a:xfrm>
          <a:prstGeom prst="rect">
            <a:avLst/>
          </a:prstGeom>
        </p:spPr>
        <p:txBody>
          <a:bodyPr wrap="square">
            <a:spAutoFit/>
          </a:bodyPr>
          <a:lstStyle/>
          <a:p>
            <a:pPr algn="ctr"/>
            <a:r>
              <a:rPr lang="ru-RU" sz="4000" b="1" dirty="0" smtClean="0">
                <a:ln w="0">
                  <a:noFill/>
                </a:ln>
                <a:solidFill>
                  <a:srgbClr val="880000"/>
                </a:solidFill>
                <a:latin typeface="Arial" panose="020B0604020202020204" pitchFamily="34" charset="0"/>
                <a:ea typeface="Tahoma" panose="020B0604030504040204" pitchFamily="34" charset="0"/>
                <a:cs typeface="Arial" panose="020B0604020202020204" pitchFamily="34" charset="0"/>
              </a:rPr>
              <a:t>9 декабря – </a:t>
            </a:r>
          </a:p>
          <a:p>
            <a:pPr algn="ctr"/>
            <a:r>
              <a:rPr lang="ru-RU" sz="4000" b="1" dirty="0" smtClean="0">
                <a:ln w="0">
                  <a:noFill/>
                </a:ln>
                <a:solidFill>
                  <a:srgbClr val="880000"/>
                </a:solidFill>
                <a:latin typeface="Arial" panose="020B0604020202020204" pitchFamily="34" charset="0"/>
                <a:ea typeface="Tahoma" panose="020B0604030504040204" pitchFamily="34" charset="0"/>
                <a:cs typeface="Arial" panose="020B0604020202020204" pitchFamily="34" charset="0"/>
              </a:rPr>
              <a:t>ДЕНЬ ГЕРОЕВ ОТЕЧЕСТВА</a:t>
            </a:r>
            <a:r>
              <a:rPr lang="ru-RU" sz="4800" b="1" dirty="0" smtClean="0">
                <a:ln w="0">
                  <a:noFill/>
                </a:ln>
                <a:solidFill>
                  <a:srgbClr val="880000"/>
                </a:solidFill>
                <a:latin typeface="Arial" panose="020B0604020202020204" pitchFamily="34" charset="0"/>
                <a:ea typeface="Tahoma" panose="020B0604030504040204" pitchFamily="34" charset="0"/>
                <a:cs typeface="Arial" panose="020B0604020202020204" pitchFamily="34" charset="0"/>
              </a:rPr>
              <a:t>. ГЕРОИ ОТЕЧЕСТВА - СВЯЗЬ ВРЕМЁН</a:t>
            </a:r>
            <a:endParaRPr lang="ru-RU" sz="4800" b="1" dirty="0">
              <a:ln w="0">
                <a:noFill/>
              </a:ln>
              <a:solidFill>
                <a:srgbClr val="880000"/>
              </a:solidFill>
              <a:latin typeface="Arial" panose="020B0604020202020204" pitchFamily="34" charset="0"/>
              <a:ea typeface="Tahoma" panose="020B0604030504040204" pitchFamily="34" charset="0"/>
              <a:cs typeface="Arial" panose="020B0604020202020204" pitchFamily="34" charset="0"/>
            </a:endParaRPr>
          </a:p>
        </p:txBody>
      </p:sp>
      <p:sp>
        <p:nvSpPr>
          <p:cNvPr id="2" name="Прямоугольник 1"/>
          <p:cNvSpPr/>
          <p:nvPr/>
        </p:nvSpPr>
        <p:spPr>
          <a:xfrm>
            <a:off x="823858" y="5191014"/>
            <a:ext cx="3290942" cy="461665"/>
          </a:xfrm>
          <a:prstGeom prst="rect">
            <a:avLst/>
          </a:prstGeom>
        </p:spPr>
        <p:txBody>
          <a:bodyPr wrap="square">
            <a:spAutoFit/>
          </a:bodyPr>
          <a:lstStyle/>
          <a:p>
            <a:r>
              <a:rPr lang="ru-RU" sz="800" dirty="0" smtClean="0">
                <a:latin typeface="Arial" panose="020B0604020202020204" pitchFamily="34" charset="0"/>
                <a:ea typeface="Tahoma" panose="020B0604030504040204" pitchFamily="34" charset="0"/>
                <a:cs typeface="Arial" panose="020B0604020202020204" pitchFamily="34" charset="0"/>
              </a:rPr>
              <a:t>Автор: Деева С.М., учитель начальных классов </a:t>
            </a:r>
          </a:p>
          <a:p>
            <a:r>
              <a:rPr lang="ru-RU" sz="800" dirty="0" smtClean="0">
                <a:latin typeface="Arial" panose="020B0604020202020204" pitchFamily="34" charset="0"/>
                <a:ea typeface="Tahoma" panose="020B0604030504040204" pitchFamily="34" charset="0"/>
                <a:cs typeface="Arial" panose="020B0604020202020204" pitchFamily="34" charset="0"/>
              </a:rPr>
              <a:t>МБОУ «Средняя общеобразовательная школа </a:t>
            </a:r>
          </a:p>
          <a:p>
            <a:r>
              <a:rPr lang="ru-RU" sz="800" dirty="0" smtClean="0">
                <a:latin typeface="Arial" panose="020B0604020202020204" pitchFamily="34" charset="0"/>
                <a:ea typeface="Tahoma" panose="020B0604030504040204" pitchFamily="34" charset="0"/>
                <a:cs typeface="Arial" panose="020B0604020202020204" pitchFamily="34" charset="0"/>
              </a:rPr>
              <a:t>с углубленным изучением отдельных предметов №52» ,г. Курск</a:t>
            </a:r>
            <a:endParaRPr lang="ru-RU" sz="800" dirty="0">
              <a:latin typeface="Arial" panose="020B0604020202020204" pitchFamily="34" charset="0"/>
              <a:ea typeface="Tahoma" panose="020B0604030504040204" pitchFamily="34" charset="0"/>
              <a:cs typeface="Arial" panose="020B0604020202020204" pitchFamily="34" charset="0"/>
            </a:endParaRPr>
          </a:p>
        </p:txBody>
      </p:sp>
      <p:pic>
        <p:nvPicPr>
          <p:cNvPr id="5" name="Седой - От героев былых времен.mp3">
            <a:hlinkClick r:id="" action="ppaction://media"/>
          </p:cNvPr>
          <p:cNvPicPr>
            <a:picLocks noRot="1" noChangeAspect="1"/>
          </p:cNvPicPr>
          <p:nvPr>
            <a:audioFile r:link="rId1"/>
          </p:nvPr>
        </p:nvPicPr>
        <p:blipFill>
          <a:blip r:embed="rId4" cstate="email"/>
          <a:stretch>
            <a:fillRect/>
          </a:stretch>
        </p:blipFill>
        <p:spPr>
          <a:xfrm>
            <a:off x="465117" y="4856018"/>
            <a:ext cx="304800" cy="304800"/>
          </a:xfrm>
          <a:prstGeom prst="rect">
            <a:avLst/>
          </a:prstGeom>
        </p:spPr>
      </p:pic>
    </p:spTree>
    <p:extLst>
      <p:ext uri="{BB962C8B-B14F-4D97-AF65-F5344CB8AC3E}">
        <p14:creationId xmlns:p14="http://schemas.microsoft.com/office/powerpoint/2010/main" xmlns="" val="255266607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67918"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060" y="0"/>
            <a:ext cx="9135879" cy="6858000"/>
          </a:xfrm>
          <a:prstGeom prst="rect">
            <a:avLst/>
          </a:prstGeom>
        </p:spPr>
      </p:pic>
      <p:sp>
        <p:nvSpPr>
          <p:cNvPr id="3" name="Прямоугольник 2"/>
          <p:cNvSpPr/>
          <p:nvPr/>
        </p:nvSpPr>
        <p:spPr>
          <a:xfrm>
            <a:off x="439387" y="570016"/>
            <a:ext cx="8348353" cy="3416320"/>
          </a:xfrm>
          <a:prstGeom prst="rect">
            <a:avLst/>
          </a:prstGeom>
        </p:spPr>
        <p:txBody>
          <a:bodyPr wrap="square">
            <a:spAutoFit/>
          </a:bodyPr>
          <a:lstStyle/>
          <a:p>
            <a:r>
              <a:rPr lang="ru-RU" sz="2400" b="1" dirty="0" smtClean="0"/>
              <a:t>Подвиг, благодаря которому </a:t>
            </a:r>
            <a:r>
              <a:rPr lang="ru-RU" sz="2400" b="1" dirty="0" smtClean="0">
                <a:solidFill>
                  <a:srgbClr val="FF0000"/>
                </a:solidFill>
              </a:rPr>
              <a:t>Алексей Панкратов </a:t>
            </a:r>
            <a:r>
              <a:rPr lang="ru-RU" sz="2400" b="1" dirty="0" smtClean="0"/>
              <a:t>удостоился звания </a:t>
            </a:r>
            <a:r>
              <a:rPr lang="ru-RU" sz="2400" b="1" dirty="0" smtClean="0">
                <a:solidFill>
                  <a:srgbClr val="FF0000"/>
                </a:solidFill>
              </a:rPr>
              <a:t>Героя России</a:t>
            </a:r>
            <a:r>
              <a:rPr lang="ru-RU" sz="2400" b="1" dirty="0" smtClean="0"/>
              <a:t>, офицер совершил в самом начале СВО. Враг имел задачи уничтожить российскую технику и бойцов одновременно и с земли, и с воздуха. Завязался бой с диверсионной группой врага. При этом капитан занялся отражением атаки с неба, сбив один Су-25 и три </a:t>
            </a:r>
            <a:r>
              <a:rPr lang="ru-RU" sz="2400" b="1" dirty="0" err="1" smtClean="0"/>
              <a:t>беспилотника</a:t>
            </a:r>
            <a:r>
              <a:rPr lang="ru-RU" sz="2400" b="1" dirty="0" smtClean="0"/>
              <a:t> "</a:t>
            </a:r>
            <a:r>
              <a:rPr lang="ru-RU" sz="2400" b="1" dirty="0" err="1" smtClean="0"/>
              <a:t>Байрактар</a:t>
            </a:r>
            <a:r>
              <a:rPr lang="ru-RU" sz="2400" b="1" dirty="0" smtClean="0"/>
              <a:t>". Таким образом, все планы противника были сорваны, и ему пришлось отступить, получив максимальный урон.</a:t>
            </a:r>
            <a:endParaRPr lang="ru-RU" sz="2400" b="1" dirty="0"/>
          </a:p>
        </p:txBody>
      </p:sp>
      <p:pic>
        <p:nvPicPr>
          <p:cNvPr id="23554" name="Picture 2" descr="https://perev-biblio.oren.muzkult.ru/media/2023/02/27/1289997257/5472eb3d60f263bf7fd8a92ae41e313a.jpg"/>
          <p:cNvPicPr>
            <a:picLocks noChangeAspect="1" noChangeArrowheads="1"/>
          </p:cNvPicPr>
          <p:nvPr/>
        </p:nvPicPr>
        <p:blipFill>
          <a:blip r:embed="rId3" cstate="email"/>
          <a:srcRect/>
          <a:stretch>
            <a:fillRect/>
          </a:stretch>
        </p:blipFill>
        <p:spPr bwMode="auto">
          <a:xfrm>
            <a:off x="4892140" y="3965358"/>
            <a:ext cx="4251860" cy="2892642"/>
          </a:xfrm>
          <a:prstGeom prst="rect">
            <a:avLst/>
          </a:prstGeom>
          <a:noFill/>
        </p:spPr>
      </p:pic>
    </p:spTree>
    <p:extLst>
      <p:ext uri="{BB962C8B-B14F-4D97-AF65-F5344CB8AC3E}">
        <p14:creationId xmlns:p14="http://schemas.microsoft.com/office/powerpoint/2010/main" xmlns="" val="1889566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060" y="0"/>
            <a:ext cx="9135879" cy="6858000"/>
          </a:xfrm>
          <a:prstGeom prst="rect">
            <a:avLst/>
          </a:prstGeom>
        </p:spPr>
      </p:pic>
      <p:sp>
        <p:nvSpPr>
          <p:cNvPr id="3" name="Прямоугольник 2"/>
          <p:cNvSpPr/>
          <p:nvPr/>
        </p:nvSpPr>
        <p:spPr>
          <a:xfrm>
            <a:off x="439387" y="498764"/>
            <a:ext cx="8288977" cy="3416320"/>
          </a:xfrm>
          <a:prstGeom prst="rect">
            <a:avLst/>
          </a:prstGeom>
        </p:spPr>
        <p:txBody>
          <a:bodyPr wrap="square">
            <a:spAutoFit/>
          </a:bodyPr>
          <a:lstStyle/>
          <a:p>
            <a:r>
              <a:rPr lang="ru-RU" sz="2400" b="1" dirty="0" smtClean="0"/>
              <a:t>Охота на вражеские крылатые машины Алексея Панкратова отчасти с подвигом старшего сержанта </a:t>
            </a:r>
            <a:r>
              <a:rPr lang="ru-RU" sz="2400" b="1" dirty="0" smtClean="0">
                <a:solidFill>
                  <a:srgbClr val="FF0000"/>
                </a:solidFill>
              </a:rPr>
              <a:t>Ивана Лысенко. </a:t>
            </a:r>
            <a:r>
              <a:rPr lang="ru-RU" sz="2400" b="1" dirty="0" smtClean="0"/>
              <a:t>Тот 9 августа 1943 года в боях за село в Сумской области противостоял немецкой танковой контратаке. Иван сражался сразу с 15 танками. Старший лейтенант нашёл уязвимые места нацистской техники, делал выстрел и сразу же менял позицию. Таким образом он подбил сразу семь машин, остальные отступили. За проявленный героизм Лысенко был удостоен </a:t>
            </a:r>
            <a:r>
              <a:rPr lang="ru-RU" sz="2400" b="1" dirty="0" smtClean="0">
                <a:solidFill>
                  <a:srgbClr val="FF0000"/>
                </a:solidFill>
              </a:rPr>
              <a:t>звания Героя Советского Союза.</a:t>
            </a:r>
            <a:endParaRPr lang="ru-RU" sz="2400" b="1" dirty="0">
              <a:solidFill>
                <a:srgbClr val="FF0000"/>
              </a:solidFill>
            </a:endParaRPr>
          </a:p>
        </p:txBody>
      </p:sp>
      <p:sp>
        <p:nvSpPr>
          <p:cNvPr id="24578" name="AutoShape 2" descr="https://i.mycdn.me/i?r=BDGvRlXWcXJosdiHOqVV3e-HcCSqQROeENgVknUma_S9YxIJOPHOYCit2z3B92XSzi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4580" name="AutoShape 4" descr="https://i.mycdn.me/i?r=BDGvRlXWcXJosdiHOqVV3e-HcCSqQROeENgVknUma_S9YxIJOPHOYCit2z3B92XSzi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4582" name="AutoShape 6" descr="https://i.mycdn.me/i?r=BDGvRlXWcXJosdiHOqVV3e-HcCSqQROeENgVknUma_S9YxIJOPHOYCit2z3B92XSzi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4584" name="Picture 8" descr="https://cs5.pikabu.ru/post_img/2015/12/30/7/og_og_1451473221275837567.jpg"/>
          <p:cNvPicPr>
            <a:picLocks noChangeAspect="1" noChangeArrowheads="1"/>
          </p:cNvPicPr>
          <p:nvPr/>
        </p:nvPicPr>
        <p:blipFill>
          <a:blip r:embed="rId3" cstate="email"/>
          <a:srcRect/>
          <a:stretch>
            <a:fillRect/>
          </a:stretch>
        </p:blipFill>
        <p:spPr bwMode="auto">
          <a:xfrm>
            <a:off x="3402998" y="3853542"/>
            <a:ext cx="5741002" cy="3004458"/>
          </a:xfrm>
          <a:prstGeom prst="rect">
            <a:avLst/>
          </a:prstGeom>
          <a:noFill/>
        </p:spPr>
      </p:pic>
    </p:spTree>
    <p:extLst>
      <p:ext uri="{BB962C8B-B14F-4D97-AF65-F5344CB8AC3E}">
        <p14:creationId xmlns:p14="http://schemas.microsoft.com/office/powerpoint/2010/main" xmlns="" val="18895663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8121" y="0"/>
            <a:ext cx="9135879" cy="6858000"/>
          </a:xfrm>
          <a:prstGeom prst="rect">
            <a:avLst/>
          </a:prstGeom>
        </p:spPr>
      </p:pic>
      <p:sp>
        <p:nvSpPr>
          <p:cNvPr id="7" name="Прямоугольник 6"/>
          <p:cNvSpPr/>
          <p:nvPr/>
        </p:nvSpPr>
        <p:spPr>
          <a:xfrm>
            <a:off x="564078" y="600417"/>
            <a:ext cx="8128660" cy="830997"/>
          </a:xfrm>
          <a:prstGeom prst="rect">
            <a:avLst/>
          </a:prstGeom>
        </p:spPr>
        <p:txBody>
          <a:bodyPr wrap="square">
            <a:spAutoFit/>
          </a:bodyPr>
          <a:lstStyle/>
          <a:p>
            <a:pPr algn="ctr"/>
            <a:r>
              <a:rPr lang="ru-RU" sz="2400" b="1" dirty="0" smtClean="0">
                <a:solidFill>
                  <a:srgbClr val="FF0000"/>
                </a:solidFill>
              </a:rPr>
              <a:t>КУРЯНЕ - ГЕРОИ СПЕЦИАЛЬНОЙ ВОЕННОЙ ОПЕРАЦИИ ПО ЗАЩИТЕ ДОНБАССА И ЛУГАНСКА</a:t>
            </a:r>
            <a:endParaRPr lang="ru-RU" sz="2400" b="1" dirty="0">
              <a:solidFill>
                <a:srgbClr val="FF0000"/>
              </a:solidFill>
            </a:endParaRPr>
          </a:p>
        </p:txBody>
      </p:sp>
      <p:pic>
        <p:nvPicPr>
          <p:cNvPr id="27650" name="Picture 2" descr="https://centrsopr.mkursk.ru/upload/000/u2/8/5/8597cdd4.jpg"/>
          <p:cNvPicPr>
            <a:picLocks noChangeAspect="1" noChangeArrowheads="1"/>
          </p:cNvPicPr>
          <p:nvPr/>
        </p:nvPicPr>
        <p:blipFill>
          <a:blip r:embed="rId3" cstate="email"/>
          <a:srcRect/>
          <a:stretch>
            <a:fillRect/>
          </a:stretch>
        </p:blipFill>
        <p:spPr bwMode="auto">
          <a:xfrm>
            <a:off x="629389" y="1334511"/>
            <a:ext cx="2731325" cy="2972578"/>
          </a:xfrm>
          <a:prstGeom prst="rect">
            <a:avLst/>
          </a:prstGeom>
          <a:noFill/>
        </p:spPr>
      </p:pic>
      <p:sp>
        <p:nvSpPr>
          <p:cNvPr id="6" name="Прямоугольник 5"/>
          <p:cNvSpPr/>
          <p:nvPr/>
        </p:nvSpPr>
        <p:spPr>
          <a:xfrm>
            <a:off x="558141" y="3515096"/>
            <a:ext cx="3645724" cy="2769989"/>
          </a:xfrm>
          <a:prstGeom prst="rect">
            <a:avLst/>
          </a:prstGeom>
        </p:spPr>
        <p:txBody>
          <a:bodyPr wrap="square">
            <a:spAutoFit/>
          </a:bodyPr>
          <a:lstStyle/>
          <a:p>
            <a:endParaRPr lang="ru-RU" b="1" dirty="0" smtClean="0"/>
          </a:p>
          <a:p>
            <a:endParaRPr lang="ru-RU" b="1" dirty="0" smtClean="0"/>
          </a:p>
          <a:p>
            <a:endParaRPr lang="ru-RU" b="1" dirty="0" smtClean="0"/>
          </a:p>
          <a:p>
            <a:pPr algn="ctr"/>
            <a:r>
              <a:rPr lang="ru-RU" sz="2000" b="1" dirty="0" err="1" smtClean="0"/>
              <a:t>Нененко</a:t>
            </a:r>
            <a:r>
              <a:rPr lang="ru-RU" sz="2000" b="1" dirty="0" smtClean="0"/>
              <a:t> Иван</a:t>
            </a:r>
            <a:r>
              <a:rPr lang="ru-RU" sz="2000" dirty="0" smtClean="0"/>
              <a:t> </a:t>
            </a:r>
            <a:r>
              <a:rPr lang="ru-RU" sz="2000" b="1" dirty="0" smtClean="0"/>
              <a:t>(06.03.1999 - 05.04.2023)</a:t>
            </a:r>
            <a:endParaRPr lang="ru-RU" sz="2000" dirty="0" smtClean="0"/>
          </a:p>
          <a:p>
            <a:pPr algn="ctr"/>
            <a:r>
              <a:rPr lang="ru-RU" sz="2000" b="1" dirty="0" smtClean="0"/>
              <a:t>Доброволец, погиб </a:t>
            </a:r>
          </a:p>
          <a:p>
            <a:pPr algn="ctr"/>
            <a:r>
              <a:rPr lang="ru-RU" sz="2000" b="1" dirty="0" smtClean="0"/>
              <a:t>5 апреля 2023 года при освобождении Артёмовска. </a:t>
            </a:r>
          </a:p>
          <a:p>
            <a:pPr algn="ctr"/>
            <a:r>
              <a:rPr lang="ru-RU" sz="2000" b="1" dirty="0" smtClean="0"/>
              <a:t>Вечная память Герою!</a:t>
            </a:r>
            <a:endParaRPr lang="ru-RU" sz="2000" b="1" dirty="0"/>
          </a:p>
        </p:txBody>
      </p:sp>
      <p:pic>
        <p:nvPicPr>
          <p:cNvPr id="27652" name="Picture 4" descr="https://centrsopr.mkursk.ru/upload/000/u2/8/9/89876d30.jpg"/>
          <p:cNvPicPr>
            <a:picLocks noChangeAspect="1" noChangeArrowheads="1"/>
          </p:cNvPicPr>
          <p:nvPr/>
        </p:nvPicPr>
        <p:blipFill>
          <a:blip r:embed="rId4" cstate="email"/>
          <a:srcRect/>
          <a:stretch>
            <a:fillRect/>
          </a:stretch>
        </p:blipFill>
        <p:spPr bwMode="auto">
          <a:xfrm>
            <a:off x="5618225" y="1385950"/>
            <a:ext cx="2752725" cy="2790825"/>
          </a:xfrm>
          <a:prstGeom prst="rect">
            <a:avLst/>
          </a:prstGeom>
          <a:noFill/>
        </p:spPr>
      </p:pic>
      <p:sp>
        <p:nvSpPr>
          <p:cNvPr id="8" name="Прямоугольник 7"/>
          <p:cNvSpPr/>
          <p:nvPr/>
        </p:nvSpPr>
        <p:spPr>
          <a:xfrm>
            <a:off x="5343896" y="1859340"/>
            <a:ext cx="3360716" cy="4431983"/>
          </a:xfrm>
          <a:prstGeom prst="rect">
            <a:avLst/>
          </a:prstGeom>
        </p:spPr>
        <p:txBody>
          <a:bodyPr wrap="square">
            <a:spAutoFit/>
          </a:bodyPr>
          <a:lstStyle/>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endParaRPr lang="ru-RU" b="1" dirty="0" smtClean="0"/>
          </a:p>
          <a:p>
            <a:pPr algn="ctr"/>
            <a:r>
              <a:rPr lang="ru-RU" sz="2000" b="1" dirty="0" err="1" smtClean="0"/>
              <a:t>Карпачев</a:t>
            </a:r>
            <a:r>
              <a:rPr lang="ru-RU" sz="2000" b="1" dirty="0" smtClean="0"/>
              <a:t> Владислав</a:t>
            </a:r>
          </a:p>
          <a:p>
            <a:pPr algn="ctr"/>
            <a:r>
              <a:rPr lang="ru-RU" sz="2000" b="1" dirty="0" smtClean="0"/>
              <a:t>(22.11.1996 - 17.08.2022)</a:t>
            </a:r>
          </a:p>
          <a:p>
            <a:pPr algn="ctr"/>
            <a:r>
              <a:rPr lang="ru-RU" sz="2000" b="1" dirty="0" smtClean="0"/>
              <a:t>Погиб при исполнении воинского долга. Ему было 26 лет.</a:t>
            </a:r>
          </a:p>
          <a:p>
            <a:pPr algn="ctr"/>
            <a:r>
              <a:rPr lang="ru-RU" sz="2000" b="1" dirty="0" smtClean="0"/>
              <a:t>Вечная память Герою!</a:t>
            </a:r>
            <a:endParaRPr lang="ru-RU" sz="2000" b="1" dirty="0"/>
          </a:p>
        </p:txBody>
      </p:sp>
    </p:spTree>
    <p:extLst>
      <p:ext uri="{BB962C8B-B14F-4D97-AF65-F5344CB8AC3E}">
        <p14:creationId xmlns:p14="http://schemas.microsoft.com/office/powerpoint/2010/main" xmlns="" val="25628915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8121" y="0"/>
            <a:ext cx="9135879" cy="6858000"/>
          </a:xfrm>
          <a:prstGeom prst="rect">
            <a:avLst/>
          </a:prstGeom>
        </p:spPr>
      </p:pic>
      <p:pic>
        <p:nvPicPr>
          <p:cNvPr id="28674" name="Picture 2" descr="https://centrsopr.mkursk.ru/upload/000/u2/6/1/572af314.jpg"/>
          <p:cNvPicPr>
            <a:picLocks noChangeAspect="1" noChangeArrowheads="1"/>
          </p:cNvPicPr>
          <p:nvPr/>
        </p:nvPicPr>
        <p:blipFill>
          <a:blip r:embed="rId3" cstate="email"/>
          <a:srcRect/>
          <a:stretch>
            <a:fillRect/>
          </a:stretch>
        </p:blipFill>
        <p:spPr bwMode="auto">
          <a:xfrm>
            <a:off x="559336" y="692727"/>
            <a:ext cx="2609850" cy="2552700"/>
          </a:xfrm>
          <a:prstGeom prst="rect">
            <a:avLst/>
          </a:prstGeom>
          <a:noFill/>
        </p:spPr>
      </p:pic>
      <p:sp>
        <p:nvSpPr>
          <p:cNvPr id="6" name="Прямоугольник 5"/>
          <p:cNvSpPr/>
          <p:nvPr/>
        </p:nvSpPr>
        <p:spPr>
          <a:xfrm>
            <a:off x="391886" y="3123210"/>
            <a:ext cx="3788228" cy="2585323"/>
          </a:xfrm>
          <a:prstGeom prst="rect">
            <a:avLst/>
          </a:prstGeom>
        </p:spPr>
        <p:txBody>
          <a:bodyPr wrap="square">
            <a:spAutoFit/>
          </a:bodyPr>
          <a:lstStyle/>
          <a:p>
            <a:pPr algn="ctr"/>
            <a:r>
              <a:rPr lang="ru-RU" b="1" dirty="0" smtClean="0"/>
              <a:t>Степанов Алексей Викторович</a:t>
            </a:r>
          </a:p>
          <a:p>
            <a:pPr algn="ctr"/>
            <a:r>
              <a:rPr lang="ru-RU" b="1" dirty="0" smtClean="0"/>
              <a:t>(27.08.1993 - 04.02.2023 )</a:t>
            </a:r>
            <a:endParaRPr lang="ru-RU" dirty="0" smtClean="0"/>
          </a:p>
          <a:p>
            <a:pPr algn="ctr"/>
            <a:r>
              <a:rPr lang="ru-RU" b="1" smtClean="0"/>
              <a:t>Родился </a:t>
            </a:r>
            <a:r>
              <a:rPr lang="ru-RU" b="1" dirty="0" smtClean="0"/>
              <a:t>в 1993 году в </a:t>
            </a:r>
            <a:r>
              <a:rPr lang="ru-RU" b="1" dirty="0" err="1" smtClean="0"/>
              <a:t>Медвенском</a:t>
            </a:r>
            <a:r>
              <a:rPr lang="ru-RU" b="1" dirty="0" smtClean="0"/>
              <a:t> районе Курской области. Одним из первых ушел на фронт. Был командиром мотострелкового взвода, представлен к государственным наградам.</a:t>
            </a:r>
          </a:p>
          <a:p>
            <a:pPr algn="ctr"/>
            <a:r>
              <a:rPr lang="ru-RU" b="1" dirty="0" smtClean="0"/>
              <a:t>Вечная память Герою!</a:t>
            </a:r>
            <a:endParaRPr lang="ru-RU" b="1" dirty="0"/>
          </a:p>
        </p:txBody>
      </p:sp>
      <p:pic>
        <p:nvPicPr>
          <p:cNvPr id="28676" name="Picture 4" descr="https://centrsopr.mkursk.ru/upload/000/u2/c/5/c514f312.jpg"/>
          <p:cNvPicPr>
            <a:picLocks noChangeAspect="1" noChangeArrowheads="1"/>
          </p:cNvPicPr>
          <p:nvPr/>
        </p:nvPicPr>
        <p:blipFill>
          <a:blip r:embed="rId4" cstate="email"/>
          <a:srcRect/>
          <a:stretch>
            <a:fillRect/>
          </a:stretch>
        </p:blipFill>
        <p:spPr bwMode="auto">
          <a:xfrm>
            <a:off x="5830784" y="728868"/>
            <a:ext cx="2559586" cy="2559587"/>
          </a:xfrm>
          <a:prstGeom prst="rect">
            <a:avLst/>
          </a:prstGeom>
          <a:noFill/>
        </p:spPr>
      </p:pic>
      <p:sp>
        <p:nvSpPr>
          <p:cNvPr id="8" name="Прямоугольник 7"/>
          <p:cNvSpPr/>
          <p:nvPr/>
        </p:nvSpPr>
        <p:spPr>
          <a:xfrm>
            <a:off x="4845132" y="1166843"/>
            <a:ext cx="3859480" cy="5078313"/>
          </a:xfrm>
          <a:prstGeom prst="rect">
            <a:avLst/>
          </a:prstGeom>
        </p:spPr>
        <p:txBody>
          <a:bodyPr wrap="square">
            <a:spAutoFit/>
          </a:bodyPr>
          <a:lstStyle/>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pPr algn="ctr"/>
            <a:r>
              <a:rPr lang="ru-RU" b="1" dirty="0" smtClean="0"/>
              <a:t>Шумаков Кирилл Артурович</a:t>
            </a:r>
          </a:p>
          <a:p>
            <a:pPr algn="ctr"/>
            <a:r>
              <a:rPr lang="ru-RU" b="1" dirty="0" smtClean="0"/>
              <a:t>(09.05.1998 - 28.03.2022)</a:t>
            </a:r>
          </a:p>
          <a:p>
            <a:pPr algn="ctr"/>
            <a:r>
              <a:rPr lang="ru-RU" b="1" dirty="0" smtClean="0"/>
              <a:t>Ефрейтор спецназа ГРУ, родился в г.Донецке. Учился в Курске. Был членом сборной команды КГУ по спортивной борьбе, призером Чемпионата ЦФО по этому виду спорта. Погиб при освобождений города Изюм.</a:t>
            </a:r>
          </a:p>
          <a:p>
            <a:pPr algn="ctr"/>
            <a:r>
              <a:rPr lang="ru-RU" b="1" dirty="0" smtClean="0"/>
              <a:t>Вечная память Герою!</a:t>
            </a:r>
            <a:endParaRPr lang="ru-RU" b="1" dirty="0"/>
          </a:p>
        </p:txBody>
      </p:sp>
    </p:spTree>
    <p:extLst>
      <p:ext uri="{BB962C8B-B14F-4D97-AF65-F5344CB8AC3E}">
        <p14:creationId xmlns:p14="http://schemas.microsoft.com/office/powerpoint/2010/main" xmlns="" val="25628915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8121" y="0"/>
            <a:ext cx="9135879" cy="6858000"/>
          </a:xfrm>
          <a:prstGeom prst="rect">
            <a:avLst/>
          </a:prstGeom>
        </p:spPr>
      </p:pic>
      <p:sp>
        <p:nvSpPr>
          <p:cNvPr id="7" name="Прямоугольник 6"/>
          <p:cNvSpPr/>
          <p:nvPr/>
        </p:nvSpPr>
        <p:spPr>
          <a:xfrm>
            <a:off x="564078" y="600417"/>
            <a:ext cx="4572000" cy="3416320"/>
          </a:xfrm>
          <a:prstGeom prst="rect">
            <a:avLst/>
          </a:prstGeom>
        </p:spPr>
        <p:txBody>
          <a:bodyPr>
            <a:spAutoFit/>
          </a:bodyPr>
          <a:lstStyle/>
          <a:p>
            <a:r>
              <a:rPr lang="ru-RU" sz="2400" b="1" dirty="0" smtClean="0"/>
              <a:t>От героев былых времен </a:t>
            </a:r>
            <a:br>
              <a:rPr lang="ru-RU" sz="2400" b="1" dirty="0" smtClean="0"/>
            </a:br>
            <a:r>
              <a:rPr lang="ru-RU" sz="2400" b="1" dirty="0" smtClean="0"/>
              <a:t>Не осталось порой имен. </a:t>
            </a:r>
            <a:br>
              <a:rPr lang="ru-RU" sz="2400" b="1" dirty="0" smtClean="0"/>
            </a:br>
            <a:r>
              <a:rPr lang="ru-RU" sz="2400" b="1" dirty="0" smtClean="0"/>
              <a:t>Те, кто приняли смертный бой, </a:t>
            </a:r>
            <a:br>
              <a:rPr lang="ru-RU" sz="2400" b="1" dirty="0" smtClean="0"/>
            </a:br>
            <a:r>
              <a:rPr lang="ru-RU" sz="2400" b="1" dirty="0" smtClean="0"/>
              <a:t>Стали просто землей и травой... </a:t>
            </a:r>
            <a:br>
              <a:rPr lang="ru-RU" sz="2400" b="1" dirty="0" smtClean="0"/>
            </a:br>
            <a:r>
              <a:rPr lang="ru-RU" sz="2400" b="1" dirty="0" smtClean="0"/>
              <a:t>Только грозная доблесть их </a:t>
            </a:r>
            <a:br>
              <a:rPr lang="ru-RU" sz="2400" b="1" dirty="0" smtClean="0"/>
            </a:br>
            <a:r>
              <a:rPr lang="ru-RU" sz="2400" b="1" dirty="0" smtClean="0"/>
              <a:t>Поселилась в сердцах живых. </a:t>
            </a:r>
            <a:br>
              <a:rPr lang="ru-RU" sz="2400" b="1" dirty="0" smtClean="0"/>
            </a:br>
            <a:r>
              <a:rPr lang="ru-RU" sz="2400" b="1" dirty="0" smtClean="0"/>
              <a:t>Этот вечный огонь, нам завещанный одним, </a:t>
            </a:r>
            <a:br>
              <a:rPr lang="ru-RU" sz="2400" b="1" dirty="0" smtClean="0"/>
            </a:br>
            <a:r>
              <a:rPr lang="ru-RU" sz="2400" b="1" dirty="0" smtClean="0"/>
              <a:t>Мы в груди храним. </a:t>
            </a:r>
            <a:endParaRPr lang="ru-RU" sz="2400" b="1" dirty="0"/>
          </a:p>
        </p:txBody>
      </p:sp>
      <p:pic>
        <p:nvPicPr>
          <p:cNvPr id="1027" name="Picture 3" descr="https://avatars.mds.yandex.net/i?id=5941b2cec7c914f87cb123cb660153a903363917-10803820-images-thumbs&amp;n=13"/>
          <p:cNvPicPr>
            <a:picLocks noChangeAspect="1" noChangeArrowheads="1"/>
          </p:cNvPicPr>
          <p:nvPr/>
        </p:nvPicPr>
        <p:blipFill>
          <a:blip r:embed="rId4" cstate="email"/>
          <a:srcRect/>
          <a:stretch>
            <a:fillRect/>
          </a:stretch>
        </p:blipFill>
        <p:spPr bwMode="auto">
          <a:xfrm>
            <a:off x="4121934" y="3204914"/>
            <a:ext cx="4562475" cy="3048001"/>
          </a:xfrm>
          <a:prstGeom prst="rect">
            <a:avLst/>
          </a:prstGeom>
          <a:noFill/>
        </p:spPr>
      </p:pic>
      <p:pic>
        <p:nvPicPr>
          <p:cNvPr id="11" name="Седой - От героев былых времен.mp3">
            <a:hlinkClick r:id="" action="ppaction://media"/>
          </p:cNvPr>
          <p:cNvPicPr>
            <a:picLocks noRot="1" noChangeAspect="1"/>
          </p:cNvPicPr>
          <p:nvPr>
            <a:audioFile r:link="rId1"/>
          </p:nvPr>
        </p:nvPicPr>
        <p:blipFill>
          <a:blip r:embed="rId5" cstate="email"/>
          <a:stretch>
            <a:fillRect/>
          </a:stretch>
        </p:blipFill>
        <p:spPr>
          <a:xfrm>
            <a:off x="488868" y="6316682"/>
            <a:ext cx="304800" cy="333499"/>
          </a:xfrm>
          <a:prstGeom prst="rect">
            <a:avLst/>
          </a:prstGeom>
        </p:spPr>
      </p:pic>
    </p:spTree>
    <p:extLst>
      <p:ext uri="{BB962C8B-B14F-4D97-AF65-F5344CB8AC3E}">
        <p14:creationId xmlns:p14="http://schemas.microsoft.com/office/powerpoint/2010/main" xmlns="" val="256289158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67918" fill="hold"/>
                                        <p:tgtEl>
                                          <p:spTgt spid="11"/>
                                        </p:tgtEl>
                                      </p:cBhvr>
                                    </p:cmd>
                                  </p:childTnLst>
                                </p:cTn>
                              </p:par>
                            </p:childTnLst>
                          </p:cTn>
                        </p:par>
                      </p:childTnLst>
                    </p:cTn>
                  </p:par>
                </p:childTnLst>
              </p:cTn>
              <p:nextCondLst>
                <p:cond evt="onClick" delay="0">
                  <p:tgtEl>
                    <p:spTgt spid="1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060" y="0"/>
            <a:ext cx="9135879" cy="6858000"/>
          </a:xfrm>
          <a:prstGeom prst="rect">
            <a:avLst/>
          </a:prstGeom>
        </p:spPr>
      </p:pic>
      <p:sp>
        <p:nvSpPr>
          <p:cNvPr id="5" name="Прямоугольник 4"/>
          <p:cNvSpPr/>
          <p:nvPr/>
        </p:nvSpPr>
        <p:spPr>
          <a:xfrm>
            <a:off x="463138" y="546266"/>
            <a:ext cx="8324602" cy="3785652"/>
          </a:xfrm>
          <a:prstGeom prst="rect">
            <a:avLst/>
          </a:prstGeom>
        </p:spPr>
        <p:txBody>
          <a:bodyPr wrap="square">
            <a:spAutoFit/>
          </a:bodyPr>
          <a:lstStyle/>
          <a:p>
            <a:r>
              <a:rPr lang="ru-RU" sz="2400" b="1" dirty="0" err="1" smtClean="0">
                <a:solidFill>
                  <a:srgbClr val="FF0000"/>
                </a:solidFill>
              </a:rPr>
              <a:t>Нурмагомед</a:t>
            </a:r>
            <a:r>
              <a:rPr lang="ru-RU" sz="2400" b="1" dirty="0" smtClean="0">
                <a:solidFill>
                  <a:srgbClr val="FF0000"/>
                </a:solidFill>
              </a:rPr>
              <a:t> </a:t>
            </a:r>
            <a:r>
              <a:rPr lang="ru-RU" sz="2400" b="1" dirty="0" err="1" smtClean="0">
                <a:solidFill>
                  <a:srgbClr val="FF0000"/>
                </a:solidFill>
              </a:rPr>
              <a:t>Гаджимагомедов</a:t>
            </a:r>
            <a:r>
              <a:rPr lang="ru-RU" sz="2400" b="1" dirty="0" smtClean="0">
                <a:solidFill>
                  <a:srgbClr val="FF0000"/>
                </a:solidFill>
              </a:rPr>
              <a:t> </a:t>
            </a:r>
            <a:r>
              <a:rPr lang="ru-RU" sz="2400" b="1" dirty="0" smtClean="0"/>
              <a:t>- выпускник </a:t>
            </a:r>
          </a:p>
          <a:p>
            <a:r>
              <a:rPr lang="ru-RU" sz="2400" b="1" dirty="0" smtClean="0"/>
              <a:t>Рязанского высшего воздушно-десантного училища, 25 лет. Колонна десантников, столкнулась с превосходящими силами противника. Когда машина старшего лейтенанта была подбита, он покинул её и отвлёк противника, за это время десантники смогли организовать круговую оборону. </a:t>
            </a:r>
            <a:r>
              <a:rPr lang="ru-RU" sz="2400" b="1" dirty="0" err="1" smtClean="0"/>
              <a:t>Бандеровцы</a:t>
            </a:r>
            <a:r>
              <a:rPr lang="ru-RU" sz="2400" b="1" dirty="0" smtClean="0"/>
              <a:t> окружили тяжелораненого офицера, но тот успел подорвать последней гранатой себя и врагов. Указом президента России Владимира Путина </a:t>
            </a:r>
            <a:r>
              <a:rPr lang="ru-RU" sz="2400" b="1" dirty="0" err="1" smtClean="0"/>
              <a:t>Гаджимагомедову</a:t>
            </a:r>
            <a:r>
              <a:rPr lang="ru-RU" sz="2400" b="1" dirty="0" smtClean="0"/>
              <a:t> было присвоено звание </a:t>
            </a:r>
            <a:r>
              <a:rPr lang="ru-RU" sz="2400" b="1" dirty="0" smtClean="0">
                <a:solidFill>
                  <a:srgbClr val="FF0000"/>
                </a:solidFill>
              </a:rPr>
              <a:t>Героя России посмертно.</a:t>
            </a:r>
            <a:endParaRPr lang="ru-RU" sz="2400" b="1" dirty="0">
              <a:solidFill>
                <a:srgbClr val="FF0000"/>
              </a:solidFill>
            </a:endParaRPr>
          </a:p>
        </p:txBody>
      </p:sp>
      <p:pic>
        <p:nvPicPr>
          <p:cNvPr id="7" name="Picture 2" descr="https://sun9-27.userapi.com/s/v1/if2/cGpJWwrVTFHaau69uWhrTd-gfU4qlzIEtpTImPeImhHNuXeSiJZQHtwM8rsFo29kOfj3mY5rhZRLu--GgjCMHqLP.jpg?size=604x388&amp;quality=95&amp;type=album"/>
          <p:cNvPicPr>
            <a:picLocks noChangeAspect="1" noChangeArrowheads="1"/>
          </p:cNvPicPr>
          <p:nvPr/>
        </p:nvPicPr>
        <p:blipFill>
          <a:blip r:embed="rId3" cstate="email"/>
          <a:srcRect/>
          <a:stretch>
            <a:fillRect/>
          </a:stretch>
        </p:blipFill>
        <p:spPr bwMode="auto">
          <a:xfrm>
            <a:off x="4623431" y="4286992"/>
            <a:ext cx="4033681" cy="2571007"/>
          </a:xfrm>
          <a:prstGeom prst="rect">
            <a:avLst/>
          </a:prstGeom>
          <a:noFill/>
        </p:spPr>
      </p:pic>
    </p:spTree>
    <p:extLst>
      <p:ext uri="{BB962C8B-B14F-4D97-AF65-F5344CB8AC3E}">
        <p14:creationId xmlns:p14="http://schemas.microsoft.com/office/powerpoint/2010/main" xmlns="" val="18895663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060" y="0"/>
            <a:ext cx="9135879" cy="6858000"/>
          </a:xfrm>
          <a:prstGeom prst="rect">
            <a:avLst/>
          </a:prstGeom>
        </p:spPr>
      </p:pic>
      <p:sp>
        <p:nvSpPr>
          <p:cNvPr id="4" name="Прямоугольник 3"/>
          <p:cNvSpPr/>
          <p:nvPr/>
        </p:nvSpPr>
        <p:spPr>
          <a:xfrm>
            <a:off x="875074" y="999482"/>
            <a:ext cx="7734536" cy="2677656"/>
          </a:xfrm>
          <a:prstGeom prst="rect">
            <a:avLst/>
          </a:prstGeom>
        </p:spPr>
        <p:txBody>
          <a:bodyPr wrap="square">
            <a:spAutoFit/>
          </a:bodyPr>
          <a:lstStyle/>
          <a:p>
            <a:pPr marL="514350" indent="-514350"/>
            <a:r>
              <a:rPr lang="ru-RU" sz="2400" b="1" dirty="0" smtClean="0"/>
              <a:t>Молодой офицер повторил подвиг парторга роты 243-го стрелкового Волжского полка, Героя Советского Союза старшины </a:t>
            </a:r>
            <a:r>
              <a:rPr lang="ru-RU" sz="2400" b="1" dirty="0" smtClean="0">
                <a:solidFill>
                  <a:srgbClr val="FF0000"/>
                </a:solidFill>
              </a:rPr>
              <a:t>Исмаила Байрамова</a:t>
            </a:r>
            <a:r>
              <a:rPr lang="ru-RU" sz="2400" b="1" dirty="0" smtClean="0"/>
              <a:t>. 10 февраля 1945 года в бою за железнодорожную станцию в Польше, тот оказался отрезанным от товарищей и был окружён немцами. Подорвал и себя, и врагов противотанковой гранатой.</a:t>
            </a:r>
            <a:endParaRPr lang="ru-RU" sz="2400" b="1" dirty="0">
              <a:latin typeface="Arial" panose="020B0604020202020204" pitchFamily="34" charset="0"/>
              <a:ea typeface="Tahoma" panose="020B0604030504040204" pitchFamily="34" charset="0"/>
              <a:cs typeface="Arial" panose="020B0604020202020204" pitchFamily="34" charset="0"/>
            </a:endParaRPr>
          </a:p>
        </p:txBody>
      </p:sp>
      <p:pic>
        <p:nvPicPr>
          <p:cNvPr id="2050" name="Picture 2" descr="http://memory.stavmuseum.ru/images/NVS_dolinovka_bayramov.jpg"/>
          <p:cNvPicPr>
            <a:picLocks noChangeAspect="1" noChangeArrowheads="1"/>
          </p:cNvPicPr>
          <p:nvPr/>
        </p:nvPicPr>
        <p:blipFill>
          <a:blip r:embed="rId3" cstate="email"/>
          <a:srcRect/>
          <a:stretch>
            <a:fillRect/>
          </a:stretch>
        </p:blipFill>
        <p:spPr bwMode="auto">
          <a:xfrm>
            <a:off x="3408218" y="3622660"/>
            <a:ext cx="5735782" cy="3235340"/>
          </a:xfrm>
          <a:prstGeom prst="rect">
            <a:avLst/>
          </a:prstGeom>
          <a:noFill/>
        </p:spPr>
      </p:pic>
    </p:spTree>
    <p:extLst>
      <p:ext uri="{BB962C8B-B14F-4D97-AF65-F5344CB8AC3E}">
        <p14:creationId xmlns:p14="http://schemas.microsoft.com/office/powerpoint/2010/main" xmlns="" val="1889566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060" y="0"/>
            <a:ext cx="9135879" cy="6858000"/>
          </a:xfrm>
          <a:prstGeom prst="rect">
            <a:avLst/>
          </a:prstGeom>
        </p:spPr>
      </p:pic>
      <p:sp>
        <p:nvSpPr>
          <p:cNvPr id="5" name="Прямоугольник 4"/>
          <p:cNvSpPr/>
          <p:nvPr/>
        </p:nvSpPr>
        <p:spPr>
          <a:xfrm>
            <a:off x="498764" y="641269"/>
            <a:ext cx="8265226" cy="4154984"/>
          </a:xfrm>
          <a:prstGeom prst="rect">
            <a:avLst/>
          </a:prstGeom>
        </p:spPr>
        <p:txBody>
          <a:bodyPr wrap="square">
            <a:spAutoFit/>
          </a:bodyPr>
          <a:lstStyle/>
          <a:p>
            <a:r>
              <a:rPr lang="ru-RU" sz="2400" b="1" dirty="0" smtClean="0"/>
              <a:t>В феврале в ходе боёв за Донбасс подразделение </a:t>
            </a:r>
            <a:r>
              <a:rPr lang="ru-RU" sz="2400" b="1" dirty="0" smtClean="0">
                <a:solidFill>
                  <a:srgbClr val="FF0000"/>
                </a:solidFill>
              </a:rPr>
              <a:t>Алексея </a:t>
            </a:r>
            <a:r>
              <a:rPr lang="ru-RU" sz="2400" b="1" dirty="0" err="1" smtClean="0">
                <a:solidFill>
                  <a:srgbClr val="FF0000"/>
                </a:solidFill>
              </a:rPr>
              <a:t>Лиханова</a:t>
            </a:r>
            <a:r>
              <a:rPr lang="ru-RU" sz="2400" b="1" dirty="0" smtClean="0">
                <a:solidFill>
                  <a:srgbClr val="FF0000"/>
                </a:solidFill>
              </a:rPr>
              <a:t> </a:t>
            </a:r>
            <a:r>
              <a:rPr lang="ru-RU" sz="2400" b="1" dirty="0" smtClean="0"/>
              <a:t>попало под сильный обстрел. Санинструктор вынес с поля боя нескольких раненых, оказал им первую помощь, отправил в госпиталь. А потом снаряд разорвался неподалеку от него. Очнувшись, </a:t>
            </a:r>
            <a:r>
              <a:rPr lang="ru-RU" sz="2400" b="1" dirty="0" err="1" smtClean="0"/>
              <a:t>Лиханов</a:t>
            </a:r>
            <a:r>
              <a:rPr lang="ru-RU" sz="2400" b="1" dirty="0" smtClean="0"/>
              <a:t> понял, что он остался один и ранен –осколок вошёл под колено, второй раздробил ступню… До своих Алексей полз по заснеженному лесу, питаясь снегом, двенадцать дней. Но дополз. Это стоило ему ампутации обмороженных пальцев на одной из ног. За проявленное мужество был награжден </a:t>
            </a:r>
            <a:r>
              <a:rPr lang="ru-RU" sz="2400" b="1" dirty="0" smtClean="0">
                <a:solidFill>
                  <a:srgbClr val="FF0000"/>
                </a:solidFill>
              </a:rPr>
              <a:t>медалью "За Отвагу".</a:t>
            </a:r>
            <a:endParaRPr lang="ru-RU" sz="2400" dirty="0"/>
          </a:p>
        </p:txBody>
      </p:sp>
      <p:pic>
        <p:nvPicPr>
          <p:cNvPr id="7" name="Picture 1" descr="C:\Users\Все кому дадут\Desktop\Безымянный.png"/>
          <p:cNvPicPr>
            <a:picLocks noChangeAspect="1" noChangeArrowheads="1"/>
          </p:cNvPicPr>
          <p:nvPr/>
        </p:nvPicPr>
        <p:blipFill>
          <a:blip r:embed="rId3" cstate="email"/>
          <a:srcRect/>
          <a:stretch>
            <a:fillRect/>
          </a:stretch>
        </p:blipFill>
        <p:spPr bwMode="auto">
          <a:xfrm>
            <a:off x="6768914" y="4619501"/>
            <a:ext cx="2375085" cy="2238499"/>
          </a:xfrm>
          <a:prstGeom prst="rect">
            <a:avLst/>
          </a:prstGeom>
          <a:noFill/>
        </p:spPr>
      </p:pic>
    </p:spTree>
    <p:extLst>
      <p:ext uri="{BB962C8B-B14F-4D97-AF65-F5344CB8AC3E}">
        <p14:creationId xmlns:p14="http://schemas.microsoft.com/office/powerpoint/2010/main" xmlns="" val="18895663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9135879" cy="6858000"/>
          </a:xfrm>
          <a:prstGeom prst="rect">
            <a:avLst/>
          </a:prstGeom>
        </p:spPr>
      </p:pic>
      <p:sp>
        <p:nvSpPr>
          <p:cNvPr id="3" name="Прямоугольник 2"/>
          <p:cNvSpPr/>
          <p:nvPr/>
        </p:nvSpPr>
        <p:spPr>
          <a:xfrm>
            <a:off x="463138" y="581892"/>
            <a:ext cx="8217724" cy="3416320"/>
          </a:xfrm>
          <a:prstGeom prst="rect">
            <a:avLst/>
          </a:prstGeom>
        </p:spPr>
        <p:txBody>
          <a:bodyPr wrap="square">
            <a:spAutoFit/>
          </a:bodyPr>
          <a:lstStyle/>
          <a:p>
            <a:r>
              <a:rPr lang="ru-RU" sz="2400" b="1" dirty="0" smtClean="0"/>
              <a:t>Алексей </a:t>
            </a:r>
            <a:r>
              <a:rPr lang="ru-RU" sz="2400" b="1" dirty="0" err="1" smtClean="0"/>
              <a:t>Лиханов</a:t>
            </a:r>
            <a:r>
              <a:rPr lang="ru-RU" sz="2400" b="1" dirty="0" smtClean="0"/>
              <a:t> повторил подвиг командира звена истребительного авиационного полка </a:t>
            </a:r>
            <a:r>
              <a:rPr lang="ru-RU" sz="2400" b="1" dirty="0" smtClean="0">
                <a:solidFill>
                  <a:srgbClr val="FF0000"/>
                </a:solidFill>
              </a:rPr>
              <a:t>Алексея Маресьева</a:t>
            </a:r>
            <a:r>
              <a:rPr lang="ru-RU" sz="2400" b="1" dirty="0" smtClean="0"/>
              <a:t>. Будучи подбитым 5 апреля 1942 года в Новгородской области, тот с раздробленными ступнями восемнадцать дней полз до своих. Ноги впоследствии ему пришлось ампутировать, но даже без них лётчик продолжал летать и сбивать вражеские самолёты. Герой Советского Союза </a:t>
            </a:r>
            <a:r>
              <a:rPr lang="ru-RU" sz="2400" b="1" dirty="0" err="1" smtClean="0"/>
              <a:t>Маресьев</a:t>
            </a:r>
            <a:r>
              <a:rPr lang="ru-RU" sz="2400" b="1" dirty="0" smtClean="0"/>
              <a:t> дослужился до полковника и стал прототипом героя "Повести о настоящем человеке" Бориса Полевого.</a:t>
            </a:r>
            <a:endParaRPr lang="ru-RU" sz="2400" b="1" dirty="0"/>
          </a:p>
        </p:txBody>
      </p:sp>
      <p:sp>
        <p:nvSpPr>
          <p:cNvPr id="18434" name="AutoShape 2" descr="https://top-fon.com/uploads/posts/2023-01/1675149861_top-fon-com-p-fon-dlya-prezentatsii-geroi-sovetskogo-soy-15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36" name="AutoShape 4" descr="https://top-fon.com/uploads/posts/2023-01/1675149861_top-fon-com-p-fon-dlya-prezentatsii-geroi-sovetskogo-soy-15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8438" name="Picture 6" descr="https://proactions.ru/media/uploads/2022/05/10/doqbqic6.jpg"/>
          <p:cNvPicPr>
            <a:picLocks noChangeAspect="1" noChangeArrowheads="1"/>
          </p:cNvPicPr>
          <p:nvPr/>
        </p:nvPicPr>
        <p:blipFill>
          <a:blip r:embed="rId3" cstate="email"/>
          <a:srcRect/>
          <a:stretch>
            <a:fillRect/>
          </a:stretch>
        </p:blipFill>
        <p:spPr bwMode="auto">
          <a:xfrm>
            <a:off x="5391396" y="3858584"/>
            <a:ext cx="3999221" cy="2999416"/>
          </a:xfrm>
          <a:prstGeom prst="rect">
            <a:avLst/>
          </a:prstGeom>
          <a:noFill/>
        </p:spPr>
      </p:pic>
    </p:spTree>
    <p:extLst>
      <p:ext uri="{BB962C8B-B14F-4D97-AF65-F5344CB8AC3E}">
        <p14:creationId xmlns:p14="http://schemas.microsoft.com/office/powerpoint/2010/main" xmlns="" val="18895663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060" y="0"/>
            <a:ext cx="9135879" cy="6858000"/>
          </a:xfrm>
          <a:prstGeom prst="rect">
            <a:avLst/>
          </a:prstGeom>
        </p:spPr>
      </p:pic>
      <p:sp>
        <p:nvSpPr>
          <p:cNvPr id="3" name="Прямоугольник 2"/>
          <p:cNvSpPr/>
          <p:nvPr/>
        </p:nvSpPr>
        <p:spPr>
          <a:xfrm>
            <a:off x="445324" y="581085"/>
            <a:ext cx="8425544" cy="4154984"/>
          </a:xfrm>
          <a:prstGeom prst="rect">
            <a:avLst/>
          </a:prstGeom>
        </p:spPr>
        <p:txBody>
          <a:bodyPr wrap="square">
            <a:spAutoFit/>
          </a:bodyPr>
          <a:lstStyle/>
          <a:p>
            <a:r>
              <a:rPr lang="ru-RU" sz="2400" b="1" dirty="0" smtClean="0"/>
              <a:t>В апреле русские войска натолкнулись на мощную группу </a:t>
            </a:r>
            <a:r>
              <a:rPr lang="ru-RU" sz="2400" b="1" dirty="0" err="1" smtClean="0"/>
              <a:t>бандеровцев</a:t>
            </a:r>
            <a:r>
              <a:rPr lang="ru-RU" sz="2400" b="1" dirty="0" smtClean="0"/>
              <a:t>. Даниил </a:t>
            </a:r>
            <a:r>
              <a:rPr lang="ru-RU" sz="2400" b="1" dirty="0" err="1" smtClean="0"/>
              <a:t>Углянский</a:t>
            </a:r>
            <a:r>
              <a:rPr lang="ru-RU" sz="2400" b="1" dirty="0" smtClean="0"/>
              <a:t> с подчиненными прикрывали отход батальона. Бойцы держали оборону в течение пяти часов. За это время Даниил получил ранения головы, обеих рук, бока и ноги. Видя, что держать оборону больше нет возможности, велел подчинённым отходить, а сам вызвал огонь русской артиллерии на себя…</a:t>
            </a:r>
          </a:p>
          <a:p>
            <a:r>
              <a:rPr lang="ru-RU" sz="2400" b="1" dirty="0" smtClean="0"/>
              <a:t>Очнувшись, Даниил </a:t>
            </a:r>
            <a:r>
              <a:rPr lang="ru-RU" sz="2400" b="1" dirty="0" err="1" smtClean="0"/>
              <a:t>Углянский</a:t>
            </a:r>
            <a:r>
              <a:rPr lang="ru-RU" sz="2400" b="1" dirty="0" smtClean="0"/>
              <a:t> полз пять километров до расположения наших войск и передал командованию ценные сведения о движении и живой силе врага. Награждён медалью </a:t>
            </a:r>
            <a:r>
              <a:rPr lang="ru-RU" sz="2400" b="1" dirty="0" smtClean="0">
                <a:solidFill>
                  <a:srgbClr val="FF0000"/>
                </a:solidFill>
              </a:rPr>
              <a:t>"За Отвагу" и орденом Мужества.</a:t>
            </a:r>
            <a:endParaRPr lang="ru-RU" sz="2400" b="1" dirty="0">
              <a:solidFill>
                <a:srgbClr val="FF0000"/>
              </a:solidFill>
            </a:endParaRPr>
          </a:p>
        </p:txBody>
      </p:sp>
      <p:pic>
        <p:nvPicPr>
          <p:cNvPr id="19458" name="Picture 2" descr="https://www.militaryplatform.ru/uploads/posts/2022-12/1670846651_platforma-uzkij.jpg"/>
          <p:cNvPicPr>
            <a:picLocks noChangeAspect="1" noChangeArrowheads="1"/>
          </p:cNvPicPr>
          <p:nvPr/>
        </p:nvPicPr>
        <p:blipFill>
          <a:blip r:embed="rId3" cstate="email"/>
          <a:srcRect/>
          <a:stretch>
            <a:fillRect/>
          </a:stretch>
        </p:blipFill>
        <p:spPr bwMode="auto">
          <a:xfrm>
            <a:off x="0" y="4635829"/>
            <a:ext cx="8572500" cy="2400301"/>
          </a:xfrm>
          <a:prstGeom prst="rect">
            <a:avLst/>
          </a:prstGeom>
          <a:noFill/>
        </p:spPr>
      </p:pic>
    </p:spTree>
    <p:extLst>
      <p:ext uri="{BB962C8B-B14F-4D97-AF65-F5344CB8AC3E}">
        <p14:creationId xmlns:p14="http://schemas.microsoft.com/office/powerpoint/2010/main" xmlns="" val="18895663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060" y="0"/>
            <a:ext cx="9135879" cy="6858000"/>
          </a:xfrm>
          <a:prstGeom prst="rect">
            <a:avLst/>
          </a:prstGeom>
        </p:spPr>
      </p:pic>
      <p:sp>
        <p:nvSpPr>
          <p:cNvPr id="3" name="Прямоугольник 2"/>
          <p:cNvSpPr/>
          <p:nvPr/>
        </p:nvSpPr>
        <p:spPr>
          <a:xfrm>
            <a:off x="439387" y="546265"/>
            <a:ext cx="8300852" cy="3416320"/>
          </a:xfrm>
          <a:prstGeom prst="rect">
            <a:avLst/>
          </a:prstGeom>
        </p:spPr>
        <p:txBody>
          <a:bodyPr wrap="square">
            <a:spAutoFit/>
          </a:bodyPr>
          <a:lstStyle/>
          <a:p>
            <a:r>
              <a:rPr lang="ru-RU" sz="2400" b="1" dirty="0" err="1" smtClean="0"/>
              <a:t>Углянский</a:t>
            </a:r>
            <a:r>
              <a:rPr lang="ru-RU" sz="2400" b="1" dirty="0" smtClean="0"/>
              <a:t> повторил подвиг Героя Советского Союза, командира стрелкового полка, полковника Алексея </a:t>
            </a:r>
            <a:r>
              <a:rPr lang="ru-RU" sz="2400" b="1" dirty="0" err="1" smtClean="0"/>
              <a:t>Кортунова</a:t>
            </a:r>
            <a:r>
              <a:rPr lang="ru-RU" sz="2400" b="1" dirty="0" smtClean="0"/>
              <a:t>. В июне 1944 года полку была поставлена задача взять и удерживать плацдарм до прихода основных сил. Противник начал постоянно атаковал. Когда у него осталось всего 42 бойца, полковник вызвал огонь "Катюш" на себя.</a:t>
            </a:r>
          </a:p>
          <a:p>
            <a:r>
              <a:rPr lang="ru-RU" sz="2400" b="1" dirty="0" smtClean="0"/>
              <a:t>Впоследствии был награжден </a:t>
            </a:r>
            <a:r>
              <a:rPr lang="ru-RU" sz="2400" b="1" dirty="0" smtClean="0">
                <a:solidFill>
                  <a:srgbClr val="FF0000"/>
                </a:solidFill>
              </a:rPr>
              <a:t>орденом Суворова III степени, двумя орденами Красного Знамени, медалью "Золотая звезда", орденом Ленина, званием Героя Советского Союза.</a:t>
            </a:r>
            <a:endParaRPr lang="ru-RU" sz="2400" b="1" dirty="0">
              <a:solidFill>
                <a:srgbClr val="FF0000"/>
              </a:solidFill>
            </a:endParaRPr>
          </a:p>
        </p:txBody>
      </p:sp>
      <p:pic>
        <p:nvPicPr>
          <p:cNvPr id="20482" name="Picture 2" descr="1 AKK"/>
          <p:cNvPicPr>
            <a:picLocks noChangeAspect="1" noChangeArrowheads="1"/>
          </p:cNvPicPr>
          <p:nvPr/>
        </p:nvPicPr>
        <p:blipFill>
          <a:blip r:embed="rId3" cstate="email"/>
          <a:srcRect/>
          <a:stretch>
            <a:fillRect/>
          </a:stretch>
        </p:blipFill>
        <p:spPr bwMode="auto">
          <a:xfrm>
            <a:off x="6734505" y="4020292"/>
            <a:ext cx="1905000" cy="2466975"/>
          </a:xfrm>
          <a:prstGeom prst="rect">
            <a:avLst/>
          </a:prstGeom>
          <a:noFill/>
        </p:spPr>
      </p:pic>
    </p:spTree>
    <p:extLst>
      <p:ext uri="{BB962C8B-B14F-4D97-AF65-F5344CB8AC3E}">
        <p14:creationId xmlns:p14="http://schemas.microsoft.com/office/powerpoint/2010/main" xmlns="" val="1889566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060" y="0"/>
            <a:ext cx="9135879" cy="6858000"/>
          </a:xfrm>
          <a:prstGeom prst="rect">
            <a:avLst/>
          </a:prstGeom>
        </p:spPr>
      </p:pic>
      <p:sp>
        <p:nvSpPr>
          <p:cNvPr id="3" name="Прямоугольник 2"/>
          <p:cNvSpPr/>
          <p:nvPr/>
        </p:nvSpPr>
        <p:spPr>
          <a:xfrm>
            <a:off x="403761" y="570017"/>
            <a:ext cx="8324603" cy="3046988"/>
          </a:xfrm>
          <a:prstGeom prst="rect">
            <a:avLst/>
          </a:prstGeom>
        </p:spPr>
        <p:txBody>
          <a:bodyPr wrap="square">
            <a:spAutoFit/>
          </a:bodyPr>
          <a:lstStyle/>
          <a:p>
            <a:r>
              <a:rPr lang="ru-RU" sz="2400" b="1" dirty="0" smtClean="0"/>
              <a:t>Отряд наших бойцов попал в окружение. В группу русских разведчиков прилетела граната. Чтобы предотвратить гибель подчинённых, 26- летний старший лейтенант </a:t>
            </a:r>
            <a:r>
              <a:rPr lang="ru-RU" sz="2400" b="1" dirty="0" smtClean="0">
                <a:solidFill>
                  <a:srgbClr val="FF0000"/>
                </a:solidFill>
              </a:rPr>
              <a:t>Максим </a:t>
            </a:r>
            <a:r>
              <a:rPr lang="ru-RU" sz="2400" b="1" dirty="0" err="1" smtClean="0">
                <a:solidFill>
                  <a:srgbClr val="FF0000"/>
                </a:solidFill>
              </a:rPr>
              <a:t>Песковой</a:t>
            </a:r>
            <a:r>
              <a:rPr lang="ru-RU" sz="2400" b="1" dirty="0" smtClean="0">
                <a:solidFill>
                  <a:srgbClr val="FF0000"/>
                </a:solidFill>
              </a:rPr>
              <a:t> </a:t>
            </a:r>
            <a:r>
              <a:rPr lang="ru-RU" sz="2400" b="1" dirty="0" smtClean="0"/>
              <a:t>накрыл гранату своим телом. Погибшего офицера бойцы принесли на руках, при этом все остальные разведчики остались живы. За совершённый подвиг указом президента России офицеру было посмертно присвоено </a:t>
            </a:r>
            <a:r>
              <a:rPr lang="ru-RU" sz="2400" b="1" dirty="0" smtClean="0">
                <a:solidFill>
                  <a:srgbClr val="FF0000"/>
                </a:solidFill>
              </a:rPr>
              <a:t>звание Героя России.</a:t>
            </a:r>
            <a:endParaRPr lang="ru-RU" sz="2400" b="1" dirty="0">
              <a:solidFill>
                <a:srgbClr val="FF0000"/>
              </a:solidFill>
            </a:endParaRPr>
          </a:p>
        </p:txBody>
      </p:sp>
      <p:pic>
        <p:nvPicPr>
          <p:cNvPr id="21506" name="Picture 2" descr="https://stihi.ru/pics/2023/03/17/5119.jpg"/>
          <p:cNvPicPr>
            <a:picLocks noChangeAspect="1" noChangeArrowheads="1"/>
          </p:cNvPicPr>
          <p:nvPr/>
        </p:nvPicPr>
        <p:blipFill>
          <a:blip r:embed="rId3" cstate="email"/>
          <a:srcRect/>
          <a:stretch>
            <a:fillRect/>
          </a:stretch>
        </p:blipFill>
        <p:spPr bwMode="auto">
          <a:xfrm>
            <a:off x="0" y="3716977"/>
            <a:ext cx="3902663" cy="2861953"/>
          </a:xfrm>
          <a:prstGeom prst="rect">
            <a:avLst/>
          </a:prstGeom>
          <a:noFill/>
        </p:spPr>
      </p:pic>
    </p:spTree>
    <p:extLst>
      <p:ext uri="{BB962C8B-B14F-4D97-AF65-F5344CB8AC3E}">
        <p14:creationId xmlns:p14="http://schemas.microsoft.com/office/powerpoint/2010/main" xmlns="" val="18895663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060" y="0"/>
            <a:ext cx="9135879" cy="6858000"/>
          </a:xfrm>
          <a:prstGeom prst="rect">
            <a:avLst/>
          </a:prstGeom>
        </p:spPr>
      </p:pic>
      <p:sp>
        <p:nvSpPr>
          <p:cNvPr id="3" name="Прямоугольник 2"/>
          <p:cNvSpPr/>
          <p:nvPr/>
        </p:nvSpPr>
        <p:spPr>
          <a:xfrm>
            <a:off x="403761" y="486888"/>
            <a:ext cx="8324603" cy="4524315"/>
          </a:xfrm>
          <a:prstGeom prst="rect">
            <a:avLst/>
          </a:prstGeom>
        </p:spPr>
        <p:txBody>
          <a:bodyPr wrap="square">
            <a:spAutoFit/>
          </a:bodyPr>
          <a:lstStyle/>
          <a:p>
            <a:r>
              <a:rPr lang="ru-RU" sz="2400" b="1" dirty="0" smtClean="0"/>
              <a:t>Максим </a:t>
            </a:r>
            <a:r>
              <a:rPr lang="ru-RU" sz="2400" b="1" dirty="0" err="1" smtClean="0"/>
              <a:t>Песковой</a:t>
            </a:r>
            <a:r>
              <a:rPr lang="ru-RU" sz="2400" b="1" dirty="0" smtClean="0"/>
              <a:t> повторил подвиг Александра Матросова. В феврале 1943 года его подразделение вело наступление на деревню в Псковской области, но продвижение русских солдат было осложнено наличием у врага дзота, из которого те поливали бойцов пулемётным огнем. При попытке уничтожить его погибли трое бойцов, но, несмотря на это, рядовой Матросов стал пробиваться к огневой точке противника. Он приблизился к дзоту и своим телом и ценой жизни закрыл дзот, благодаря чему огневая точка потеряла возможность вести огонь, и бойцы уничтожили её, взяв село. </a:t>
            </a:r>
            <a:r>
              <a:rPr lang="ru-RU" sz="2400" b="1" dirty="0" smtClean="0">
                <a:solidFill>
                  <a:srgbClr val="FF0000"/>
                </a:solidFill>
              </a:rPr>
              <a:t>Александр Матросов стал Героем Советского Союза посмертно.</a:t>
            </a:r>
            <a:endParaRPr lang="ru-RU" sz="2400" b="1" dirty="0">
              <a:solidFill>
                <a:srgbClr val="FF0000"/>
              </a:solidFill>
            </a:endParaRPr>
          </a:p>
        </p:txBody>
      </p:sp>
      <p:pic>
        <p:nvPicPr>
          <p:cNvPr id="22530" name="Picture 2" descr="https://cdn.culture.ru/images/e3b588ea-44c7-52be-82ea-e939dbccdbdb"/>
          <p:cNvPicPr>
            <a:picLocks noChangeAspect="1" noChangeArrowheads="1"/>
          </p:cNvPicPr>
          <p:nvPr/>
        </p:nvPicPr>
        <p:blipFill>
          <a:blip r:embed="rId3" cstate="email"/>
          <a:srcRect/>
          <a:stretch>
            <a:fillRect/>
          </a:stretch>
        </p:blipFill>
        <p:spPr bwMode="auto">
          <a:xfrm>
            <a:off x="5486400" y="4560125"/>
            <a:ext cx="3504416" cy="2297875"/>
          </a:xfrm>
          <a:prstGeom prst="rect">
            <a:avLst/>
          </a:prstGeom>
          <a:noFill/>
        </p:spPr>
      </p:pic>
    </p:spTree>
    <p:extLst>
      <p:ext uri="{BB962C8B-B14F-4D97-AF65-F5344CB8AC3E}">
        <p14:creationId xmlns:p14="http://schemas.microsoft.com/office/powerpoint/2010/main" xmlns="" val="188956637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634</TotalTime>
  <Words>932</Words>
  <Application>Microsoft Office PowerPoint</Application>
  <PresentationFormat>Экран (4:3)</PresentationFormat>
  <Paragraphs>56</Paragraphs>
  <Slides>14</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Михаил Горяйнов</dc:creator>
  <cp:lastModifiedBy>ЮЛИШКА</cp:lastModifiedBy>
  <cp:revision>115</cp:revision>
  <dcterms:created xsi:type="dcterms:W3CDTF">2013-11-19T05:52:05Z</dcterms:created>
  <dcterms:modified xsi:type="dcterms:W3CDTF">2023-12-09T17:47:44Z</dcterms:modified>
</cp:coreProperties>
</file>