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56" r:id="rId6"/>
    <p:sldId id="263" r:id="rId7"/>
    <p:sldId id="264" r:id="rId8"/>
    <p:sldId id="266" r:id="rId9"/>
    <p:sldId id="262" r:id="rId10"/>
    <p:sldId id="286" r:id="rId11"/>
    <p:sldId id="289" r:id="rId12"/>
    <p:sldId id="265" r:id="rId13"/>
    <p:sldId id="288" r:id="rId14"/>
    <p:sldId id="291" r:id="rId15"/>
    <p:sldId id="292" r:id="rId16"/>
    <p:sldId id="293" r:id="rId17"/>
    <p:sldId id="267" r:id="rId18"/>
    <p:sldId id="294" r:id="rId19"/>
    <p:sldId id="295" r:id="rId20"/>
    <p:sldId id="270" r:id="rId21"/>
    <p:sldId id="269" r:id="rId22"/>
    <p:sldId id="273" r:id="rId23"/>
    <p:sldId id="29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4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ED76-0526-44B6-AA0A-FB77FE1655B4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292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ED76-0526-44B6-AA0A-FB77FE1655B4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263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ED76-0526-44B6-AA0A-FB77FE1655B4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314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ED76-0526-44B6-AA0A-FB77FE1655B4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27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ED76-0526-44B6-AA0A-FB77FE1655B4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715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ED76-0526-44B6-AA0A-FB77FE1655B4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644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ED76-0526-44B6-AA0A-FB77FE1655B4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604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ED76-0526-44B6-AA0A-FB77FE1655B4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96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ED76-0526-44B6-AA0A-FB77FE1655B4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080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ED76-0526-44B6-AA0A-FB77FE1655B4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119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ED76-0526-44B6-AA0A-FB77FE1655B4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726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BED76-0526-44B6-AA0A-FB77FE1655B4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DAA7C-9D77-4A2B-995A-837B87D68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357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Users\лена\Desktop\0_752ef_a3613744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9344"/>
            <a:ext cx="9162799" cy="688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лена\Desktop\зима\1623937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146" y="260648"/>
            <a:ext cx="8750504" cy="4320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238672" y="5949280"/>
            <a:ext cx="29323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Подготовила в</a:t>
            </a:r>
            <a:r>
              <a:rPr lang="ru-RU" b="1" dirty="0" smtClean="0">
                <a:solidFill>
                  <a:srgbClr val="0070C0"/>
                </a:solidFill>
              </a:rPr>
              <a:t>оспитатель: </a:t>
            </a:r>
            <a:r>
              <a:rPr lang="ru-RU" b="1" dirty="0" err="1" smtClean="0">
                <a:solidFill>
                  <a:srgbClr val="0070C0"/>
                </a:solidFill>
              </a:rPr>
              <a:t>Олиниченко</a:t>
            </a:r>
            <a:r>
              <a:rPr lang="ru-RU" b="1" dirty="0" smtClean="0">
                <a:solidFill>
                  <a:srgbClr val="0070C0"/>
                </a:solidFill>
              </a:rPr>
              <a:t> О.А.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6146" y="116632"/>
            <a:ext cx="87505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автономное учреждение</a:t>
            </a:r>
          </a:p>
          <a:p>
            <a:pPr algn="ctr"/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«Детский сад № 151»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059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63688" y="75982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Снегопады и морозы чередуются с оттепелями.</a:t>
            </a:r>
            <a:endParaRPr lang="ru-RU" b="1" dirty="0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5313"/>
            <a:ext cx="4860540" cy="36504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http://p.phgk.ru/b/o/129413/13873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693" y="3212976"/>
            <a:ext cx="4573058" cy="3497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68044" y="1161415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/>
              <a:t>Во время оттепели температура воздуха поднимается до 0º, снег становится влажным и липким.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3483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7016" y="5956066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 концу зимы Солнце поднимается выше и греет сильнее. День становится на– много длиннее. В солнечный день снег на крышах тает, начинается капель.</a:t>
            </a:r>
            <a:endParaRPr lang="ru-RU" b="1" dirty="0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16" y="260648"/>
            <a:ext cx="8533456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7632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7" y="6096836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Натекая друг на друга и замерзая в холодном воздухе, капли растаявшего снега образуют красивые ледяные сосульки.</a:t>
            </a:r>
            <a:endParaRPr lang="ru-RU" b="1" dirty="0"/>
          </a:p>
        </p:txBody>
      </p:sp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9428"/>
            <a:ext cx="8352927" cy="53022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5771622" y="4479368"/>
            <a:ext cx="2976841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b="1" dirty="0"/>
              <a:t>Зацепилась за карниз, </a:t>
            </a:r>
          </a:p>
          <a:p>
            <a:r>
              <a:rPr lang="ru-RU" b="1" dirty="0"/>
              <a:t>Головой свисает вниз.</a:t>
            </a:r>
          </a:p>
          <a:p>
            <a:r>
              <a:rPr lang="ru-RU" b="1" dirty="0"/>
              <a:t> Акробатка – </a:t>
            </a:r>
            <a:r>
              <a:rPr lang="ru-RU" b="1" dirty="0" err="1"/>
              <a:t>крохотулька</a:t>
            </a:r>
            <a:r>
              <a:rPr lang="ru-RU" b="1" dirty="0"/>
              <a:t>, </a:t>
            </a:r>
          </a:p>
          <a:p>
            <a:r>
              <a:rPr lang="ru-RU" b="1" dirty="0"/>
              <a:t>Зимний леденец – сосулька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4935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5920129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Снег тускнеет, становится серым и рыхлым. Подтаявший на солнце снег за ночь смерзается в ледяную корку – наст.</a:t>
            </a:r>
            <a:endParaRPr lang="ru-RU" b="1" dirty="0"/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52959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17767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86303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              Как зимуют разные растения? </a:t>
            </a:r>
          </a:p>
          <a:p>
            <a:r>
              <a:rPr lang="ru-RU" b="1" dirty="0" smtClean="0"/>
              <a:t>Ель и сосна сбрасывают хвоинки постепенно, поэтому всю зиму стоят зелёными.</a:t>
            </a:r>
            <a:endParaRPr lang="ru-RU" b="1" dirty="0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7" y="980728"/>
            <a:ext cx="3788983" cy="50532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3816424" cy="50532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2672986" y="6340678"/>
            <a:ext cx="3798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Ёлка зимой и летом всегда зеленая.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3298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Стволы и ветви деревьев и кустарников благодаря толстой коре не боятся зимнего холода. А их почки надёжно защищены от морозов плотными кожистыми чешуями .</a:t>
            </a:r>
            <a:endParaRPr lang="ru-RU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788987"/>
            <a:ext cx="6408033" cy="48002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C:\Users\лена\Desktop\a53398b1470ddfd944e8097e31088d5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1828" y="2852936"/>
            <a:ext cx="3004236" cy="36941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5293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16632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Снеговой покров защищает созревшие летом и осенью семена. На следующий год из них вырастут новые растения.</a:t>
            </a:r>
            <a:endParaRPr lang="ru-RU" sz="2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5" y="3933056"/>
            <a:ext cx="4190723" cy="2816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5" y="1000334"/>
            <a:ext cx="4190723" cy="29327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7628" y="1031775"/>
            <a:ext cx="4235776" cy="29012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3" name="Picture 5" descr="C:\Users\лена\Desktop\nature___seasons___spring__young_spring_grass_from_under_the_snow_069168__20170214215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720" y="3933056"/>
            <a:ext cx="4235776" cy="2816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44373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58341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                     </a:t>
            </a:r>
            <a:r>
              <a:rPr lang="ru-RU" b="1" u="sng" dirty="0" smtClean="0"/>
              <a:t>КАК ЗИМУЮТ ЗВЕРИ</a:t>
            </a:r>
            <a:r>
              <a:rPr lang="ru-RU" u="sng" dirty="0" smtClean="0"/>
              <a:t> </a:t>
            </a:r>
          </a:p>
          <a:p>
            <a:r>
              <a:rPr lang="ru-RU" b="1" dirty="0" smtClean="0"/>
              <a:t>От лютой зимней стужи зверей спасает пушистая тёплая шерсть. Не страшен им и голод. Заяц кормится веточками деревьев, гложет кору с их стволов. </a:t>
            </a:r>
            <a:endParaRPr lang="ru-RU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4032448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5001616" y="1373802"/>
            <a:ext cx="3962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Зимой белка живет в дупле или гнезде. Устраивает там подстилку из сухой травы, мха, шерстинок. В гнезде тепло. В холодную погоду она много спит. В пищу использует грибы, нанизанные ею на сучки деревьев, желуди, ягоды, орехи. Питается и семенами еловых шишек.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125084"/>
            <a:ext cx="2987824" cy="26162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3" y="4125084"/>
            <a:ext cx="3096343" cy="26162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251" y="4125084"/>
            <a:ext cx="2966581" cy="26162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2415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32505" y="764704"/>
            <a:ext cx="39604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Лиса тщательно обнюхивает снег. У неё острый нюх , зрение и слух. Она слышит малейший писк мыши под снегом. Чтобы быть сытой, она должна съесть за день до 20 мышей. 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295" y="548680"/>
            <a:ext cx="3909461" cy="2484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582392" y="4484088"/>
            <a:ext cx="3995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Основная пища волков– зайцы, мелкие грызуны, птицы, а также домашние животные.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962043"/>
            <a:ext cx="4039188" cy="25206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509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882214" y="548680"/>
            <a:ext cx="303666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Медвежьего корма </a:t>
            </a:r>
            <a:r>
              <a:rPr lang="ru-RU" b="1" dirty="0" smtClean="0"/>
              <a:t>в </a:t>
            </a:r>
            <a:r>
              <a:rPr lang="ru-RU" b="1" dirty="0"/>
              <a:t>лесу нет. Но медведь неплохо устроился: спит всю зиму в берлоге и ничего не ест. Живёт он за счёт жира, который накопил в своём теле ещё летом и осенью.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631" y="416493"/>
            <a:ext cx="5040560" cy="33564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791" y="4026397"/>
            <a:ext cx="3438525" cy="2578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3202" y="2749030"/>
            <a:ext cx="3434689" cy="2578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4202107" y="5404168"/>
            <a:ext cx="45323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спячку впадают также ежи</a:t>
            </a:r>
            <a:r>
              <a:rPr lang="en-US" b="1" dirty="0" smtClean="0"/>
              <a:t>,</a:t>
            </a:r>
            <a:r>
              <a:rPr lang="ru-RU" b="1" dirty="0" smtClean="0"/>
              <a:t> сурки</a:t>
            </a:r>
            <a:r>
              <a:rPr lang="en-US" b="1" dirty="0" smtClean="0"/>
              <a:t>,</a:t>
            </a:r>
            <a:r>
              <a:rPr lang="ru-RU" b="1" dirty="0" smtClean="0"/>
              <a:t> летучие мыши. В это время жизнь в организме чуть теплица – температура тела опускается до четырёх градусов.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2118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1784" y="5491784"/>
            <a:ext cx="8460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Декабрь год кончает, зиму начинает. В декабре зима стелет белые холсты , а мороз через реки наводит мосты.</a:t>
            </a:r>
          </a:p>
          <a:p>
            <a:r>
              <a:rPr lang="ru-RU" b="1" dirty="0" smtClean="0"/>
              <a:t>22 декабря – самый короткий день в году</a:t>
            </a:r>
            <a:r>
              <a:rPr lang="en-US" b="1" dirty="0" smtClean="0"/>
              <a:t>,</a:t>
            </a:r>
            <a:r>
              <a:rPr lang="ru-RU" b="1" dirty="0" smtClean="0"/>
              <a:t> день зимнего солнцестояния.</a:t>
            </a:r>
            <a:endParaRPr lang="ru-RU" b="1" dirty="0"/>
          </a:p>
        </p:txBody>
      </p:sp>
      <p:pic>
        <p:nvPicPr>
          <p:cNvPr id="4104" name="Picture 8" descr="C:\Users\лена\Desktop\10687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732708"/>
            <a:ext cx="6612423" cy="46782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684" y="2739540"/>
            <a:ext cx="1977618" cy="2788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246" y="1155652"/>
            <a:ext cx="29915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Дни его всех дней короче,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Всех ночей длиннее ночи.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На полях и на луга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До весны легли снега.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Только месяц наш пройдёт,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Мы встречаем Новый год</a:t>
            </a:r>
            <a:r>
              <a:rPr lang="ru-RU" sz="1600" b="1" dirty="0" smtClean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90150" y="0"/>
            <a:ext cx="29803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ДЕКАБРЬ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966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16632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</a:t>
            </a:r>
            <a:r>
              <a:rPr lang="ru-RU" b="1" dirty="0" smtClean="0"/>
              <a:t>имующие птицы, </a:t>
            </a:r>
            <a:r>
              <a:rPr lang="ru-RU" b="1" dirty="0"/>
              <a:t>которые живут с нами летом и остаются жить рядом с нами и зимой.</a:t>
            </a: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93" y="858781"/>
            <a:ext cx="2582490" cy="17319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TextBox 6"/>
          <p:cNvSpPr txBox="1"/>
          <p:nvPr/>
        </p:nvSpPr>
        <p:spPr>
          <a:xfrm>
            <a:off x="773735" y="2769233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воробей</a:t>
            </a:r>
            <a:endParaRPr lang="ru-RU" b="1" dirty="0"/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272" y="719985"/>
            <a:ext cx="2300131" cy="14718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9" name="TextBox 8"/>
          <p:cNvSpPr txBox="1"/>
          <p:nvPr/>
        </p:nvSpPr>
        <p:spPr>
          <a:xfrm>
            <a:off x="6699866" y="2221356"/>
            <a:ext cx="851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голубь</a:t>
            </a:r>
            <a:endParaRPr lang="ru-RU" b="1" dirty="0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870" y="594685"/>
            <a:ext cx="1782202" cy="23839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351" y="2769233"/>
            <a:ext cx="2024875" cy="23159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624" y="5147064"/>
            <a:ext cx="2206625" cy="15065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347" y="3141220"/>
            <a:ext cx="2412209" cy="2165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75443"/>
            <a:ext cx="2592288" cy="196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3737206" y="2956554"/>
            <a:ext cx="755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дятел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891171" y="5439043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ворона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901341" y="5439043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синица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019252" y="5301147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сова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328971" y="6313676"/>
            <a:ext cx="875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сорока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868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714" y="2739"/>
            <a:ext cx="90027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Но есть и такие, что прилетают к нам только зимой. Это птицы - гости, их ещё называют "кочующими". Кочующие птицы прилетают к нам зимой с далёкого холодного севера. Наши зимние гости - это чечётки, свиристели, клёсты, снегири. В их родных краях зимой такой мороз и стужа, что им кажется, что у нас тепло! Да и корм у нас есть!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791" y="2352067"/>
            <a:ext cx="2335834" cy="1928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55238"/>
            <a:ext cx="3348980" cy="22979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040" y="4491165"/>
            <a:ext cx="3016456" cy="2268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8071546" y="6372036"/>
            <a:ext cx="953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чечётка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95962" y="4581128"/>
            <a:ext cx="1249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поползень</a:t>
            </a:r>
            <a:endParaRPr lang="ru-RU" b="1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21833"/>
            <a:ext cx="3462058" cy="26195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400636"/>
            <a:ext cx="2291153" cy="20071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2630363" y="3131676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снегирь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50328" y="6390620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клёст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405369" y="3501008"/>
            <a:ext cx="1306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свиристель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877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5008" y="5301208"/>
            <a:ext cx="8928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 </a:t>
            </a:r>
            <a:r>
              <a:rPr lang="ru-RU" b="1" dirty="0" smtClean="0"/>
              <a:t>наступлением осени количество насекомых в природе уменьшается, а зимой они совсем исчезают. Насекомые уходят на зимовку, находя для этого самые укромные места, способные защитить их от зимней стужи. Муравьи осенью уходят в глубь муравейника. </a:t>
            </a:r>
            <a:r>
              <a:rPr lang="ru-RU" b="1" dirty="0"/>
              <a:t>Кроме самих муравьёв в их большом доме зимуют и другие квартиранты: различные </a:t>
            </a:r>
            <a:r>
              <a:rPr lang="ru-RU" b="1" dirty="0" smtClean="0"/>
              <a:t>жучки, пауки</a:t>
            </a:r>
            <a:r>
              <a:rPr lang="ru-RU" b="1" dirty="0"/>
              <a:t>, личинки. </a:t>
            </a:r>
          </a:p>
          <a:p>
            <a:endParaRPr lang="ru-RU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24936" cy="47710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7034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59632" y="2587132"/>
            <a:ext cx="70162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СПАСИБО ЗА ВНИМАНИЕ!</a:t>
            </a:r>
            <a:endParaRPr lang="ru-RU" sz="4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682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33" y="160918"/>
            <a:ext cx="8892854" cy="49990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212" y="6016625"/>
            <a:ext cx="84137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285" y="817533"/>
            <a:ext cx="84137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21" y="3095847"/>
            <a:ext cx="84137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971" y="2254472"/>
            <a:ext cx="84137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09" y="5596954"/>
            <a:ext cx="1017587" cy="96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910114"/>
            <a:ext cx="1017587" cy="96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391" y="1448646"/>
            <a:ext cx="1017587" cy="96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695074"/>
            <a:ext cx="1017587" cy="96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5103674"/>
            <a:ext cx="88928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Середина зимы - январь. Трещат крещенские морозы. Небосвод ясный и чистый, снег слепит глаза от яркого солнечного света. Чем ярче солнце, тем холодней день. Январь это самый зимний месяц, на который приходится полное спокойствие и безмятежность природы, которая отдыхает и набирается сил на предстоящий плодородный год под толстым слоем выпавшего еще с прошлого месяца снега. Температура ровная без резких скачков.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00978" y="135671"/>
            <a:ext cx="26098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ЯНВАРЬ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825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 descr="C:\Users\лена\Desktop\92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08" y="83167"/>
            <a:ext cx="8749180" cy="58510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76535" y="908720"/>
            <a:ext cx="30267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ФЕВРАЛЬ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9418" y="5923991"/>
            <a:ext cx="84607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Январь плавно перетекает в стуженный месяц февраль, начало которого часто характеризуется метелями и вьюгами с сильными порывами леденящего ветра.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803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9320" y="2926685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                                 </a:t>
            </a:r>
            <a:r>
              <a:rPr lang="ru-RU" b="1" u="sng" dirty="0" smtClean="0"/>
              <a:t>Приметы зимы.</a:t>
            </a:r>
          </a:p>
          <a:p>
            <a:r>
              <a:rPr lang="ru-RU" b="1" dirty="0" smtClean="0"/>
              <a:t>В начале зимы солнце поднимается над горизонтом низко и греет слабо. Небо днём серое, тусклое, нахмуренное</a:t>
            </a:r>
            <a:endParaRPr lang="ru-RU" b="1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545" y="116632"/>
            <a:ext cx="4457455" cy="2810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8701" y="3858374"/>
            <a:ext cx="4245787" cy="2832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812" y="3858374"/>
            <a:ext cx="4408188" cy="2799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8700" y="116631"/>
            <a:ext cx="4245788" cy="28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703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8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19211" y="6309320"/>
            <a:ext cx="5705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метель (метелица) - просто сильный ветер со снегом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339752" y="594928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5300290"/>
            <a:ext cx="3649859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/>
              <a:t>Кто зимой метет и злится, Дует, воет и кружится, Стелет белую постель? Это – снежная…(Метель)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3653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35" y="188640"/>
            <a:ext cx="8316479" cy="5914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857469" y="5126253"/>
            <a:ext cx="3202423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Кружит снег она вдоль улиц, </a:t>
            </a:r>
          </a:p>
          <a:p>
            <a:r>
              <a:rPr lang="ru-RU" b="1" dirty="0" smtClean="0"/>
              <a:t>Словно перья белых куриц, </a:t>
            </a:r>
          </a:p>
          <a:p>
            <a:r>
              <a:rPr lang="ru-RU" b="1" dirty="0" smtClean="0"/>
              <a:t>Зимушки-зимы подруга, </a:t>
            </a:r>
          </a:p>
          <a:p>
            <a:r>
              <a:rPr lang="ru-RU" b="1" dirty="0" smtClean="0"/>
              <a:t>Северная гостья - … вьюга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6211669"/>
            <a:ext cx="91766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вьюга - снежная буря, когда сила ветра может быть разрушительной (снежные вихри, очень плохая видимость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961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0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5229200"/>
            <a:ext cx="32403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Гололедица.</a:t>
            </a:r>
          </a:p>
          <a:p>
            <a:r>
              <a:rPr lang="ru-RU" b="1" dirty="0" smtClean="0"/>
              <a:t>Не идётся и не </a:t>
            </a:r>
            <a:r>
              <a:rPr lang="ru-RU" b="1" dirty="0" err="1" smtClean="0"/>
              <a:t>едется</a:t>
            </a:r>
            <a:r>
              <a:rPr lang="ru-RU" b="1" dirty="0" smtClean="0"/>
              <a:t>, </a:t>
            </a:r>
          </a:p>
          <a:p>
            <a:r>
              <a:rPr lang="ru-RU" b="1" dirty="0" smtClean="0"/>
              <a:t>Потому что гололедица. </a:t>
            </a:r>
          </a:p>
          <a:p>
            <a:r>
              <a:rPr lang="ru-RU" b="1" dirty="0" smtClean="0"/>
              <a:t>Но зато отлично </a:t>
            </a:r>
            <a:r>
              <a:rPr lang="ru-RU" b="1" dirty="0" err="1" smtClean="0"/>
              <a:t>падается</a:t>
            </a:r>
            <a:r>
              <a:rPr lang="ru-RU" b="1" dirty="0" smtClean="0"/>
              <a:t>! </a:t>
            </a:r>
          </a:p>
          <a:p>
            <a:r>
              <a:rPr lang="ru-RU" b="1" dirty="0" smtClean="0"/>
              <a:t>Почему ж никто не радуется?</a:t>
            </a:r>
            <a:endParaRPr lang="ru-RU" b="1" dirty="0"/>
          </a:p>
        </p:txBody>
      </p:sp>
      <p:pic>
        <p:nvPicPr>
          <p:cNvPr id="1026" name="Picture 2" descr="https://s0.rbk.ru/v6_top_pics/media/img/3/49/75671426810349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91132"/>
            <a:ext cx="8424935" cy="4938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50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44211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Время от времени на небе устанавливается яркая безоблачная погода, солнце уже чаще и ярче светит, но пригревать оно начнет только с середины февраля.</a:t>
            </a:r>
            <a:endParaRPr lang="ru-RU" b="1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59" y="690542"/>
            <a:ext cx="8903241" cy="59354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115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1846</TotalTime>
  <Words>860</Words>
  <Application>Microsoft Office PowerPoint</Application>
  <PresentationFormat>Экран (4:3)</PresentationFormat>
  <Paragraphs>68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WORK</cp:lastModifiedBy>
  <cp:revision>128</cp:revision>
  <dcterms:created xsi:type="dcterms:W3CDTF">2018-07-08T13:30:05Z</dcterms:created>
  <dcterms:modified xsi:type="dcterms:W3CDTF">2023-12-09T20:31:15Z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4685354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