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gif" ContentType="image/gif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gif" ContentType="image/gif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3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gif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image" Target="../media/image36.jpe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4.gif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755640" y="1526760"/>
            <a:ext cx="7771680" cy="146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ЭКОНОМИКА РОДНОГО КРАЯ</a:t>
            </a:r>
            <a:br/>
            <a:r>
              <a:rPr b="1" lang="ru-RU" sz="4600" spc="296" strike="noStrike">
                <a:solidFill>
                  <a:srgbClr val="ff0000"/>
                </a:solidFill>
                <a:latin typeface="Times New Roman"/>
                <a:ea typeface="Microsoft YaHei"/>
              </a:rPr>
              <a:t>ПРОМЫШЛЕННОСТЬ</a:t>
            </a:r>
            <a:endParaRPr b="0" lang="ru-RU" sz="46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1403640" y="3501000"/>
            <a:ext cx="6400080" cy="25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pPr algn="ct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1" lang="ru-RU" sz="4400" spc="296" strike="noStrike">
                <a:solidFill>
                  <a:srgbClr val="404040"/>
                </a:solidFill>
                <a:latin typeface="Times New Roman"/>
              </a:rPr>
              <a:t>Московская область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1" lang="ru-RU" sz="4400" spc="296" strike="noStrike">
                <a:solidFill>
                  <a:srgbClr val="404040"/>
                </a:solidFill>
                <a:latin typeface="Times New Roman"/>
              </a:rPr>
              <a:t>г.о.Ступино</a:t>
            </a:r>
            <a:endParaRPr b="0" lang="ru-RU" sz="44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1" lang="ru-RU" sz="2800" spc="296" strike="noStrike">
                <a:solidFill>
                  <a:srgbClr val="404040"/>
                </a:solidFill>
                <a:latin typeface="Times New Roman"/>
              </a:rPr>
              <a:t>Выполнила: Кравчук Л.Н., </a:t>
            </a:r>
            <a:endParaRPr b="0" lang="ru-RU" sz="28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1" lang="ru-RU" sz="2800" spc="296" strike="noStrike">
                <a:solidFill>
                  <a:srgbClr val="404040"/>
                </a:solidFill>
                <a:latin typeface="Times New Roman"/>
              </a:rPr>
              <a:t>учитель начальных классов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r>
              <a:rPr b="1" lang="ru-RU" sz="2800" spc="296" strike="noStrike">
                <a:solidFill>
                  <a:srgbClr val="404040"/>
                </a:solidFill>
                <a:latin typeface="Times New Roman"/>
              </a:rPr>
              <a:t>2023г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879"/>
              </a:spcBef>
              <a:buNone/>
              <a:tabLst>
                <a:tab algn="l" pos="0"/>
              </a:tabLst>
            </a:pPr>
            <a:endParaRPr b="0" lang="ru-RU" sz="2800" spc="-1" strike="noStrike">
              <a:latin typeface="Arial"/>
            </a:endParaRPr>
          </a:p>
        </p:txBody>
      </p:sp>
      <p:pic>
        <p:nvPicPr>
          <p:cNvPr id="78" name="Picture 1" descr="C:\Users\ИОН\Pictures\Экономика родного края\герб.gif"/>
          <p:cNvPicPr/>
          <p:nvPr/>
        </p:nvPicPr>
        <p:blipFill>
          <a:blip r:embed="rId1"/>
          <a:stretch/>
        </p:blipFill>
        <p:spPr>
          <a:xfrm>
            <a:off x="7812360" y="44640"/>
            <a:ext cx="1223280" cy="1510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561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ООО «Кнауф Инсулейшн»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67640" y="1628640"/>
            <a:ext cx="2674080" cy="4525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крупнейший в мире производитель строительных материалов для внутренней и внешней отделки.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1" name="AutoShape 2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AutoShape 4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AutoShape 6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AutoShape 8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5" name="Picture 10" descr="http://www.ua.all.biz/img/ua/info_block/174057.jpeg"/>
          <p:cNvPicPr/>
          <p:nvPr/>
        </p:nvPicPr>
        <p:blipFill>
          <a:blip r:embed="rId1"/>
          <a:stretch/>
        </p:blipFill>
        <p:spPr>
          <a:xfrm>
            <a:off x="5508000" y="1268640"/>
            <a:ext cx="2951640" cy="2213640"/>
          </a:xfrm>
          <a:prstGeom prst="rect">
            <a:avLst/>
          </a:prstGeom>
          <a:ln w="0">
            <a:noFill/>
          </a:ln>
        </p:spPr>
      </p:pic>
      <p:pic>
        <p:nvPicPr>
          <p:cNvPr id="126" name="Picture 12" descr="Картинки по запросу продукция ООО «Кнауф Инсулейшн» фото"/>
          <p:cNvPicPr/>
          <p:nvPr/>
        </p:nvPicPr>
        <p:blipFill>
          <a:blip r:embed="rId2"/>
          <a:stretch/>
        </p:blipFill>
        <p:spPr>
          <a:xfrm>
            <a:off x="3708000" y="3285000"/>
            <a:ext cx="3324600" cy="2591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561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ООО «Керама Марацци»</a:t>
            </a:r>
            <a:br/>
            <a:endParaRPr b="0" lang="ru-RU" sz="20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67640" y="2421000"/>
            <a:ext cx="2025720" cy="1756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мировой лидер в производстве керамической плитки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29" name="Picture 2" descr="http://stupino.stinline.ru/ekonom/prom/Images/Velor/velor1.jpg"/>
          <p:cNvPicPr/>
          <p:nvPr/>
        </p:nvPicPr>
        <p:blipFill>
          <a:blip r:embed="rId1"/>
          <a:stretch/>
        </p:blipFill>
        <p:spPr>
          <a:xfrm>
            <a:off x="4428000" y="836640"/>
            <a:ext cx="3815640" cy="2159640"/>
          </a:xfrm>
          <a:prstGeom prst="rect">
            <a:avLst/>
          </a:prstGeom>
          <a:ln w="0">
            <a:noFill/>
          </a:ln>
        </p:spPr>
      </p:pic>
      <p:sp>
        <p:nvSpPr>
          <p:cNvPr id="130" name="AutoShape 4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AutoShape 6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AutoShape 8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3" name="Picture 10" descr="http://www.ru.all.biz/img/ru/catalog/1459575.jpeg"/>
          <p:cNvPicPr/>
          <p:nvPr/>
        </p:nvPicPr>
        <p:blipFill>
          <a:blip r:embed="rId2"/>
          <a:stretch/>
        </p:blipFill>
        <p:spPr>
          <a:xfrm>
            <a:off x="2988000" y="3015360"/>
            <a:ext cx="2619000" cy="2752920"/>
          </a:xfrm>
          <a:prstGeom prst="rect">
            <a:avLst/>
          </a:prstGeom>
          <a:ln w="0">
            <a:noFill/>
          </a:ln>
        </p:spPr>
      </p:pic>
      <p:sp>
        <p:nvSpPr>
          <p:cNvPr id="134" name="AutoShape 12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5" name="Picture 16" descr="http://stupino.stinline.ru/ekonom/prom/Images/Velor/velor2.jpg"/>
          <p:cNvPicPr/>
          <p:nvPr/>
        </p:nvPicPr>
        <p:blipFill>
          <a:blip r:embed="rId3"/>
          <a:stretch/>
        </p:blipFill>
        <p:spPr>
          <a:xfrm>
            <a:off x="5076000" y="4221000"/>
            <a:ext cx="2975760" cy="2231640"/>
          </a:xfrm>
          <a:prstGeom prst="rect">
            <a:avLst/>
          </a:prstGeom>
          <a:ln w="0">
            <a:noFill/>
          </a:ln>
        </p:spPr>
      </p:pic>
      <p:pic>
        <p:nvPicPr>
          <p:cNvPr id="136" name="Picture 14" descr="http://stupino.stinline.ru/ekonom/prom/Images/Velor/velor.jpg"/>
          <p:cNvPicPr/>
          <p:nvPr/>
        </p:nvPicPr>
        <p:blipFill>
          <a:blip r:embed="rId4"/>
          <a:stretch/>
        </p:blipFill>
        <p:spPr>
          <a:xfrm>
            <a:off x="4716000" y="2709000"/>
            <a:ext cx="3167640" cy="2111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63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ООО «ДАВ-Малино»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962080" cy="4525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ООО «ДАВ-Малино» специализируется на выпуске сухих строительных смесей, включающих сухие шпатлевки, клей и штукатурки. Данная продукция широко используется при отделочных работах и при утеплении фасадов зданий.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39" name="Picture 2" descr="http://stupino.stinline.ru/ekonom/prom/Images/kaparolB.jpg"/>
          <p:cNvPicPr/>
          <p:nvPr/>
        </p:nvPicPr>
        <p:blipFill>
          <a:blip r:embed="rId1"/>
          <a:stretch/>
        </p:blipFill>
        <p:spPr>
          <a:xfrm>
            <a:off x="4284000" y="1628640"/>
            <a:ext cx="4304160" cy="2104560"/>
          </a:xfrm>
          <a:prstGeom prst="rect">
            <a:avLst/>
          </a:prstGeom>
          <a:ln w="0">
            <a:noFill/>
          </a:ln>
        </p:spPr>
      </p:pic>
      <p:sp>
        <p:nvSpPr>
          <p:cNvPr id="140" name="AutoShape 4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1" name="Picture 6" descr="http://stupino.stinline.ru/ekonom/prom/Images/KaparolMalino/kaparol.jpg"/>
          <p:cNvPicPr/>
          <p:nvPr/>
        </p:nvPicPr>
        <p:blipFill>
          <a:blip r:embed="rId2"/>
          <a:stretch/>
        </p:blipFill>
        <p:spPr>
          <a:xfrm>
            <a:off x="4068000" y="4149000"/>
            <a:ext cx="3179160" cy="230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561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ООО «Еврокосмед - Ступино»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43" name="Picture 4" descr="http://stupino.stinline.ru/ekonom/prom/Images/evrokosmed/pastaB.jpg"/>
          <p:cNvPicPr/>
          <p:nvPr/>
        </p:nvPicPr>
        <p:blipFill>
          <a:blip r:embed="rId1"/>
          <a:stretch/>
        </p:blipFill>
        <p:spPr>
          <a:xfrm>
            <a:off x="3780000" y="2421000"/>
            <a:ext cx="2183400" cy="1871640"/>
          </a:xfrm>
          <a:prstGeom prst="rect">
            <a:avLst/>
          </a:prstGeom>
          <a:ln w="0">
            <a:noFill/>
          </a:ln>
        </p:spPr>
      </p:pic>
      <p:pic>
        <p:nvPicPr>
          <p:cNvPr id="144" name="Picture 6" descr="http://stupino.stinline.ru/ekonom/prom/Images/evrokosmed/pasta1.jpg"/>
          <p:cNvPicPr/>
          <p:nvPr/>
        </p:nvPicPr>
        <p:blipFill>
          <a:blip r:embed="rId2"/>
          <a:stretch/>
        </p:blipFill>
        <p:spPr>
          <a:xfrm>
            <a:off x="4572000" y="3717000"/>
            <a:ext cx="2375640" cy="2375640"/>
          </a:xfrm>
          <a:prstGeom prst="rect">
            <a:avLst/>
          </a:prstGeom>
          <a:ln w="0">
            <a:noFill/>
          </a:ln>
        </p:spPr>
      </p:pic>
      <p:pic>
        <p:nvPicPr>
          <p:cNvPr id="145" name="Picture 8" descr="http://stupino.stinline.ru/ekonom/prom/Images/evrokosmed/pasta2B.jpg"/>
          <p:cNvPicPr/>
          <p:nvPr/>
        </p:nvPicPr>
        <p:blipFill>
          <a:blip r:embed="rId3"/>
          <a:stretch/>
        </p:blipFill>
        <p:spPr>
          <a:xfrm>
            <a:off x="6444360" y="5157360"/>
            <a:ext cx="2141640" cy="1295280"/>
          </a:xfrm>
          <a:prstGeom prst="rect">
            <a:avLst/>
          </a:prstGeom>
          <a:ln w="0">
            <a:noFill/>
          </a:ln>
        </p:spPr>
      </p:pic>
      <p:pic>
        <p:nvPicPr>
          <p:cNvPr id="146" name="Picture 2" descr="http://stupino.stinline.ru/ekonom/prom/Images/evrokosmed/evrokosmedB.jpg"/>
          <p:cNvPicPr/>
          <p:nvPr/>
        </p:nvPicPr>
        <p:blipFill>
          <a:blip r:embed="rId4"/>
          <a:stretch/>
        </p:blipFill>
        <p:spPr>
          <a:xfrm>
            <a:off x="5652000" y="1340640"/>
            <a:ext cx="3239640" cy="2429640"/>
          </a:xfrm>
          <a:prstGeom prst="rect">
            <a:avLst/>
          </a:prstGeom>
          <a:ln w="0">
            <a:noFill/>
          </a:ln>
        </p:spPr>
      </p:pic>
      <p:sp>
        <p:nvSpPr>
          <p:cNvPr id="147" name="Прямоугольник 7"/>
          <p:cNvSpPr/>
          <p:nvPr/>
        </p:nvSpPr>
        <p:spPr>
          <a:xfrm>
            <a:off x="576000" y="1628640"/>
            <a:ext cx="2482920" cy="3444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Компания является ведущим поставщиком и производителем высококачественных средств гигиены полости рта: зубные пасты, зубные щетки, ополаскиватели для полости рта.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58899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И многие другие предприятия и заводы. 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79640" y="332640"/>
            <a:ext cx="8784360" cy="1943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Ступинский район является ведущим промышленным районом Московской области. Промышленный потенциал района сосредоточен, главным образом, в г. Ступино и наиболее крупных населенных пунктах – Михнево, Малино, Ситне – Щелканово, Жилево. Промышленное производство представлено 33 крупными и средними предприятиями металлургического и машиностроительного комплекса, ориентированного на авиационную промышленность, пищевую и перерабатывающую отрасли, стройиндустрию.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80" name="Picture 2" descr="ОАО НПП «Аэросила»"/>
          <p:cNvPicPr/>
          <p:nvPr/>
        </p:nvPicPr>
        <p:blipFill>
          <a:blip r:embed="rId1"/>
          <a:stretch/>
        </p:blipFill>
        <p:spPr>
          <a:xfrm>
            <a:off x="323640" y="2545920"/>
            <a:ext cx="2951640" cy="2250360"/>
          </a:xfrm>
          <a:prstGeom prst="rect">
            <a:avLst/>
          </a:prstGeom>
          <a:ln w="0">
            <a:noFill/>
          </a:ln>
        </p:spPr>
      </p:pic>
      <p:pic>
        <p:nvPicPr>
          <p:cNvPr id="81" name="Picture 4" descr="ОАО 'Каравай'"/>
          <p:cNvPicPr/>
          <p:nvPr/>
        </p:nvPicPr>
        <p:blipFill>
          <a:blip r:embed="rId2"/>
          <a:stretch/>
        </p:blipFill>
        <p:spPr>
          <a:xfrm>
            <a:off x="2915640" y="2540520"/>
            <a:ext cx="3059640" cy="2087640"/>
          </a:xfrm>
          <a:prstGeom prst="rect">
            <a:avLst/>
          </a:prstGeom>
          <a:ln w="0">
            <a:noFill/>
          </a:ln>
        </p:spPr>
      </p:pic>
      <p:pic>
        <p:nvPicPr>
          <p:cNvPr id="82" name="Picture 6" descr="ЗАО 'Ступинский химический завод'"/>
          <p:cNvPicPr/>
          <p:nvPr/>
        </p:nvPicPr>
        <p:blipFill>
          <a:blip r:embed="rId3"/>
          <a:stretch/>
        </p:blipFill>
        <p:spPr>
          <a:xfrm>
            <a:off x="2618640" y="4581000"/>
            <a:ext cx="3459960" cy="2006280"/>
          </a:xfrm>
          <a:prstGeom prst="rect">
            <a:avLst/>
          </a:prstGeom>
          <a:ln w="0">
            <a:noFill/>
          </a:ln>
        </p:spPr>
      </p:pic>
      <p:pic>
        <p:nvPicPr>
          <p:cNvPr id="83" name="Picture 8" descr="http://stupino.stinline.ru/ekonom/prom/Images/SMPP/smpp2.jpg"/>
          <p:cNvPicPr/>
          <p:nvPr/>
        </p:nvPicPr>
        <p:blipFill>
          <a:blip r:embed="rId4"/>
          <a:stretch/>
        </p:blipFill>
        <p:spPr>
          <a:xfrm>
            <a:off x="5868000" y="2531160"/>
            <a:ext cx="2978640" cy="2126880"/>
          </a:xfrm>
          <a:prstGeom prst="rect">
            <a:avLst/>
          </a:prstGeom>
          <a:ln w="0">
            <a:noFill/>
          </a:ln>
        </p:spPr>
      </p:pic>
      <p:pic>
        <p:nvPicPr>
          <p:cNvPr id="84" name="Picture 10" descr="http://stupino.stinline.ru/ekonom/prom/Images/SMK/kuznechno_prissov630_1.jpg"/>
          <p:cNvPicPr/>
          <p:nvPr/>
        </p:nvPicPr>
        <p:blipFill>
          <a:blip r:embed="rId5"/>
          <a:stretch/>
        </p:blipFill>
        <p:spPr>
          <a:xfrm>
            <a:off x="5940000" y="4653000"/>
            <a:ext cx="2911320" cy="193212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12" descr="http://stupino.stinline.ru/ekonom/prom/Images/SMPP/smpp4.jpg"/>
          <p:cNvPicPr/>
          <p:nvPr/>
        </p:nvPicPr>
        <p:blipFill>
          <a:blip r:embed="rId6"/>
          <a:stretch/>
        </p:blipFill>
        <p:spPr>
          <a:xfrm>
            <a:off x="395640" y="4653000"/>
            <a:ext cx="2902680" cy="194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79640" y="0"/>
            <a:ext cx="8712360" cy="2231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Предприятия района, прежде всего машиностроительного и металлургического направления, имеют мощную конструкторскую базу, серийное производство, хорошо оснащенные инструментальные цеха. Этот производственный потенциал может использоваться для дальнейшего развития промышленного комплекса района. Кратко остановлюсь на  основных крупных предприятиях района.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251640" y="2133000"/>
            <a:ext cx="4103640" cy="2663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 algn="ctr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Компания «Кимберли-Кларк» </a:t>
            </a:r>
            <a:endParaRPr b="0" lang="ru-RU" sz="2000" spc="-1" strike="noStrike"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производит товары для ухода за детьми и бумажную продукцию, средства личной гигиены и приспособления по уходу за домом и помещениями.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88" name="Picture 2" descr="Brands Overview"/>
          <p:cNvPicPr/>
          <p:nvPr/>
        </p:nvPicPr>
        <p:blipFill>
          <a:blip r:embed="rId1"/>
          <a:stretch/>
        </p:blipFill>
        <p:spPr>
          <a:xfrm>
            <a:off x="467640" y="4123080"/>
            <a:ext cx="3887640" cy="2545560"/>
          </a:xfrm>
          <a:prstGeom prst="rect">
            <a:avLst/>
          </a:prstGeom>
          <a:ln w="0">
            <a:noFill/>
          </a:ln>
        </p:spPr>
      </p:pic>
      <p:pic>
        <p:nvPicPr>
          <p:cNvPr id="89" name="Picture 4" descr="http://stupino.stinline.ru/ekonom/prom/Images/kimberli_klark.jpg"/>
          <p:cNvPicPr/>
          <p:nvPr/>
        </p:nvPicPr>
        <p:blipFill>
          <a:blip r:embed="rId2"/>
          <a:stretch/>
        </p:blipFill>
        <p:spPr>
          <a:xfrm>
            <a:off x="4716000" y="2061000"/>
            <a:ext cx="3887640" cy="2585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70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ЗАО «Керамогранитный завод»</a:t>
            </a:r>
            <a:br/>
            <a:endParaRPr b="0" lang="ru-RU" sz="2400" spc="-1" strike="noStrike">
              <a:latin typeface="Arial"/>
            </a:endParaRPr>
          </a:p>
        </p:txBody>
      </p:sp>
      <p:pic>
        <p:nvPicPr>
          <p:cNvPr id="91" name="Picture 2" descr="http://stupino.stinline.ru/ekonom/prom/Images/keramogranit/keramo3.jpg"/>
          <p:cNvPicPr/>
          <p:nvPr/>
        </p:nvPicPr>
        <p:blipFill>
          <a:blip r:embed="rId1"/>
          <a:stretch/>
        </p:blipFill>
        <p:spPr>
          <a:xfrm>
            <a:off x="4788000" y="980640"/>
            <a:ext cx="3263760" cy="244764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4" descr="image"/>
          <p:cNvPicPr/>
          <p:nvPr/>
        </p:nvPicPr>
        <p:blipFill>
          <a:blip r:embed="rId2"/>
          <a:stretch/>
        </p:blipFill>
        <p:spPr>
          <a:xfrm>
            <a:off x="683640" y="3285000"/>
            <a:ext cx="3455640" cy="2591640"/>
          </a:xfrm>
          <a:prstGeom prst="rect">
            <a:avLst/>
          </a:prstGeom>
          <a:ln w="0">
            <a:noFill/>
          </a:ln>
        </p:spPr>
      </p:pic>
      <p:sp>
        <p:nvSpPr>
          <p:cNvPr id="93" name="Прямоугольник 5"/>
          <p:cNvSpPr/>
          <p:nvPr/>
        </p:nvSpPr>
        <p:spPr>
          <a:xfrm>
            <a:off x="683640" y="1484640"/>
            <a:ext cx="3059280" cy="100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Завод по производству керамической плитки и керамогранита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417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br/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ОАО "Ступинская металлургическая компания"</a:t>
            </a:r>
            <a:br/>
            <a:endParaRPr b="0" lang="ru-RU" sz="2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251640" y="1168200"/>
            <a:ext cx="3826080" cy="2764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Производит изделия из жаропрочных никелевых сплавов, специальных сталей, титановых и алюминиевых сплавов для авиастроения, космической, атомной промышленности, энергетики, машиностроения.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96" name="Picture 2" descr="About_CMK_1.jpg"/>
          <p:cNvPicPr/>
          <p:nvPr/>
        </p:nvPicPr>
        <p:blipFill>
          <a:blip r:embed="rId1"/>
          <a:stretch/>
        </p:blipFill>
        <p:spPr>
          <a:xfrm>
            <a:off x="4572000" y="1196640"/>
            <a:ext cx="4124520" cy="2375640"/>
          </a:xfrm>
          <a:prstGeom prst="rect">
            <a:avLst/>
          </a:prstGeom>
          <a:ln w="0">
            <a:noFill/>
          </a:ln>
        </p:spPr>
      </p:pic>
      <p:pic>
        <p:nvPicPr>
          <p:cNvPr id="97" name="Picture 4" descr="http://stupino.stinline.ru/ekonom/prom/Images/SMK/kuznechno_prissov630.jpg"/>
          <p:cNvPicPr/>
          <p:nvPr/>
        </p:nvPicPr>
        <p:blipFill>
          <a:blip r:embed="rId2"/>
          <a:stretch/>
        </p:blipFill>
        <p:spPr>
          <a:xfrm>
            <a:off x="683640" y="4063680"/>
            <a:ext cx="3383640" cy="2245680"/>
          </a:xfrm>
          <a:prstGeom prst="rect">
            <a:avLst/>
          </a:prstGeom>
          <a:ln w="0">
            <a:noFill/>
          </a:ln>
        </p:spPr>
      </p:pic>
      <p:pic>
        <p:nvPicPr>
          <p:cNvPr id="98" name="Picture 6" descr="http://stupino.stinline.ru/ekonom/prom/Images/SMK/liteyn_plav520.jpg"/>
          <p:cNvPicPr/>
          <p:nvPr/>
        </p:nvPicPr>
        <p:blipFill>
          <a:blip r:embed="rId3"/>
          <a:stretch/>
        </p:blipFill>
        <p:spPr>
          <a:xfrm>
            <a:off x="5076000" y="4077000"/>
            <a:ext cx="3258360" cy="2231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70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 fontScale="41000"/>
          </a:bodyPr>
          <a:p>
            <a:pPr algn="ctr">
              <a:lnSpc>
                <a:spcPct val="100000"/>
              </a:lnSpc>
              <a:buNone/>
            </a:pPr>
            <a:br/>
            <a:r>
              <a:rPr b="1" lang="ru-RU" sz="2700" spc="-1" strike="noStrike">
                <a:solidFill>
                  <a:srgbClr val="000000"/>
                </a:solidFill>
                <a:latin typeface="Times New Roman"/>
              </a:rPr>
              <a:t>ОАО «Научно-производственное предприятие «Аэросила»</a:t>
            </a:r>
            <a:br/>
            <a:endParaRPr b="0" lang="ru-RU" sz="27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-252360" y="1412640"/>
            <a:ext cx="3275280" cy="4247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 algn="ctr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НПП “Аэросила” - ведущая Российская фирма по разработке и производству самолетных воздушных винтов, вспомогательных газотурбинных двигателей, маслонасосов, регуляторов воздуха, вентиляторов и др.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01" name="Picture 2" descr="http://www.aerosila.ru/img/page_img/about_description/img_01.jpg"/>
          <p:cNvPicPr/>
          <p:nvPr/>
        </p:nvPicPr>
        <p:blipFill>
          <a:blip r:embed="rId1"/>
          <a:stretch/>
        </p:blipFill>
        <p:spPr>
          <a:xfrm>
            <a:off x="5508000" y="1031040"/>
            <a:ext cx="2845800" cy="2181240"/>
          </a:xfrm>
          <a:prstGeom prst="rect">
            <a:avLst/>
          </a:prstGeom>
          <a:ln w="0">
            <a:noFill/>
          </a:ln>
        </p:spPr>
      </p:pic>
      <p:pic>
        <p:nvPicPr>
          <p:cNvPr id="102" name="Picture 4" descr="http://stupino.stinline.ru/ekonom/prom/Images/Aerosila/aerosila1.jpg"/>
          <p:cNvPicPr/>
          <p:nvPr/>
        </p:nvPicPr>
        <p:blipFill>
          <a:blip r:embed="rId2"/>
          <a:stretch/>
        </p:blipFill>
        <p:spPr>
          <a:xfrm>
            <a:off x="2988000" y="4437000"/>
            <a:ext cx="2735640" cy="2051640"/>
          </a:xfrm>
          <a:prstGeom prst="rect">
            <a:avLst/>
          </a:prstGeom>
          <a:ln w="0">
            <a:noFill/>
          </a:ln>
        </p:spPr>
      </p:pic>
      <p:pic>
        <p:nvPicPr>
          <p:cNvPr id="103" name="Picture 6" descr="http://www.aerosila.ru/img/page_img/about_description/img_03.jpg"/>
          <p:cNvPicPr/>
          <p:nvPr/>
        </p:nvPicPr>
        <p:blipFill>
          <a:blip r:embed="rId3"/>
          <a:stretch/>
        </p:blipFill>
        <p:spPr>
          <a:xfrm>
            <a:off x="3564000" y="2404440"/>
            <a:ext cx="2447640" cy="2262240"/>
          </a:xfrm>
          <a:prstGeom prst="rect">
            <a:avLst/>
          </a:prstGeom>
          <a:ln w="0">
            <a:noFill/>
          </a:ln>
        </p:spPr>
      </p:pic>
      <p:pic>
        <p:nvPicPr>
          <p:cNvPr id="104" name="Picture 8" descr="http://www.aerosila.ru/img/page_img/about_description/img_04.jpg"/>
          <p:cNvPicPr/>
          <p:nvPr/>
        </p:nvPicPr>
        <p:blipFill>
          <a:blip r:embed="rId4"/>
          <a:stretch/>
        </p:blipFill>
        <p:spPr>
          <a:xfrm>
            <a:off x="5868000" y="2853000"/>
            <a:ext cx="2519640" cy="232884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10" descr="http://www.aerosila.ru/img/page_img/about_description/img_05.jpg"/>
          <p:cNvPicPr/>
          <p:nvPr/>
        </p:nvPicPr>
        <p:blipFill>
          <a:blip r:embed="rId5"/>
          <a:stretch/>
        </p:blipFill>
        <p:spPr>
          <a:xfrm>
            <a:off x="4788000" y="4365000"/>
            <a:ext cx="2447640" cy="2262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18760" y="130680"/>
            <a:ext cx="8228880" cy="705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ОАО "Ступинское машиностроительное производственное предприятие"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-190800" y="1484640"/>
            <a:ext cx="3034080" cy="492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Одно из ведущих предприятий по выпуску несущих систем вертолетов. Изделия завода устанавливаются на самолетах ИЛ-114, АН-22, АН-24, АН-26, АН-30 и вертолетах МИ-6, МИ-8, МИ-10, МИ-26.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08" name="Picture 2" descr="http://stupino.stinline.ru/ekonom/prom/Images/SMPP/smpp3.jpg"/>
          <p:cNvPicPr/>
          <p:nvPr/>
        </p:nvPicPr>
        <p:blipFill>
          <a:blip r:embed="rId1"/>
          <a:stretch/>
        </p:blipFill>
        <p:spPr>
          <a:xfrm>
            <a:off x="5220000" y="1340640"/>
            <a:ext cx="2951640" cy="2380320"/>
          </a:xfrm>
          <a:prstGeom prst="rect">
            <a:avLst/>
          </a:prstGeom>
          <a:ln w="0">
            <a:noFill/>
          </a:ln>
        </p:spPr>
      </p:pic>
      <p:pic>
        <p:nvPicPr>
          <p:cNvPr id="109" name="Picture 4" descr="http://stupino.stinline.ru/ekonom/prom/Images/SMPP/smpp2.jpg"/>
          <p:cNvPicPr/>
          <p:nvPr/>
        </p:nvPicPr>
        <p:blipFill>
          <a:blip r:embed="rId2"/>
          <a:stretch/>
        </p:blipFill>
        <p:spPr>
          <a:xfrm>
            <a:off x="2988000" y="3573000"/>
            <a:ext cx="3455640" cy="2422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418680"/>
            <a:ext cx="8228880" cy="417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br/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ООО «Марс»</a:t>
            </a:r>
            <a:br/>
            <a:endParaRPr b="0" lang="ru-RU" sz="20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179640" y="1772640"/>
            <a:ext cx="2385720" cy="24040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 fontScale="99000"/>
          </a:bodyPr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крупнейший производитель кондитерских изделий и питания для домашних животных.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12" name="Picture 2" descr="http://stupino.stinline.ru/ekonom/prom/Images/Mars.gif"/>
          <p:cNvPicPr/>
          <p:nvPr/>
        </p:nvPicPr>
        <p:blipFill>
          <a:blip r:embed="rId1"/>
          <a:stretch/>
        </p:blipFill>
        <p:spPr>
          <a:xfrm>
            <a:off x="4788000" y="1196640"/>
            <a:ext cx="3460680" cy="259200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4" descr="Картинки по запросу продукция ООО марс"/>
          <p:cNvPicPr/>
          <p:nvPr/>
        </p:nvPicPr>
        <p:blipFill>
          <a:blip r:embed="rId2"/>
          <a:stretch/>
        </p:blipFill>
        <p:spPr>
          <a:xfrm>
            <a:off x="3060000" y="3501000"/>
            <a:ext cx="4781880" cy="302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0" descr="Картинки по запросу продукция ООО Кампина картинки"/>
          <p:cNvPicPr/>
          <p:nvPr/>
        </p:nvPicPr>
        <p:blipFill>
          <a:blip r:embed="rId1"/>
          <a:stretch/>
        </p:blipFill>
        <p:spPr>
          <a:xfrm>
            <a:off x="3852000" y="2349000"/>
            <a:ext cx="2879640" cy="2557800"/>
          </a:xfrm>
          <a:prstGeom prst="rect">
            <a:avLst/>
          </a:prstGeom>
          <a:ln w="0">
            <a:noFill/>
          </a:ln>
        </p:spPr>
      </p:pic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633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000000"/>
                </a:solidFill>
                <a:latin typeface="Times New Roman"/>
              </a:rPr>
              <a:t>ООО "Кампина"</a:t>
            </a:r>
            <a:br/>
            <a:endParaRPr b="0" lang="ru-RU" sz="20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251640" y="1268640"/>
            <a:ext cx="2818080" cy="4031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Завод по производству натурального молока, молочных напитков, йогуртов, десертов, наполнителей и сливок для кофе, также производит фруктовые соки и напитки.</a:t>
            </a:r>
            <a:endParaRPr b="0" lang="ru-RU" sz="2000" spc="-1" strike="noStrike">
              <a:latin typeface="Arial"/>
            </a:endParaRPr>
          </a:p>
        </p:txBody>
      </p:sp>
      <p:pic>
        <p:nvPicPr>
          <p:cNvPr id="117" name="Picture 2" descr="http://stupino.stinline.ru/ekonom/prom/Images/kampina/kampina3.jpg"/>
          <p:cNvPicPr/>
          <p:nvPr/>
        </p:nvPicPr>
        <p:blipFill>
          <a:blip r:embed="rId2"/>
          <a:stretch/>
        </p:blipFill>
        <p:spPr>
          <a:xfrm>
            <a:off x="4572000" y="980640"/>
            <a:ext cx="3661560" cy="1644120"/>
          </a:xfrm>
          <a:prstGeom prst="rect">
            <a:avLst/>
          </a:prstGeom>
          <a:ln w="0">
            <a:noFill/>
          </a:ln>
        </p:spPr>
      </p:pic>
      <p:pic>
        <p:nvPicPr>
          <p:cNvPr id="118" name="Picture 8" descr="Картинки по запросу продукция ООО Кампина картинки"/>
          <p:cNvPicPr/>
          <p:nvPr/>
        </p:nvPicPr>
        <p:blipFill>
          <a:blip r:embed="rId3"/>
          <a:stretch/>
        </p:blipFill>
        <p:spPr>
          <a:xfrm>
            <a:off x="3420000" y="4581000"/>
            <a:ext cx="3285360" cy="1389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Application>LibreOffice/7.2.7.2$Windows_X86_64 LibreOffice_project/8d71d29d553c0f7dcbfa38fbfda25ee34cce99a2</Application>
  <AppVersion>15.0000</AppVersion>
  <Words>192</Words>
  <Paragraphs>31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2015-03-05T09:01:03Z</dcterms:created>
  <dc:creator>ИОН</dc:creator>
  <dc:description/>
  <dc:language>ru-RU</dc:language>
  <cp:lastModifiedBy/>
  <dcterms:modified xsi:type="dcterms:W3CDTF">2023-12-10T16:41:26Z</dcterms:modified>
  <cp:revision>20</cp:revision>
  <dc:subject/>
  <dc:title>ЭКОНОМИКА РОДНОГО КРАЯ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14</vt:i4>
  </property>
</Properties>
</file>