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50" d="100"/>
          <a:sy n="50" d="100"/>
        </p:scale>
        <p:origin x="1253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2518" y="1354358"/>
            <a:ext cx="4395740" cy="234551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ts val="5800"/>
              </a:lnSpc>
            </a:pPr>
            <a:r>
              <a:rPr lang="ru-RU" sz="5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Урок русского языка </a:t>
            </a:r>
          </a:p>
          <a:p>
            <a:pPr algn="ctr">
              <a:lnSpc>
                <a:spcPts val="5800"/>
              </a:lnSpc>
            </a:pPr>
            <a:r>
              <a:rPr lang="ru-RU" sz="5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в 5 классе</a:t>
            </a:r>
            <a:endParaRPr lang="ru-RU" sz="5400" i="1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50720" y="1318736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0 ошибок – «5»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</a:rPr>
              <a:t> 1 ошибка – «4»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</a:rPr>
              <a:t> 2 ошибки – «3»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</a:rPr>
              <a:t> 3 и более ошибок – материал не понят, смотри теорию в учебнике.</a:t>
            </a:r>
          </a:p>
        </p:txBody>
      </p:sp>
    </p:spTree>
    <p:extLst>
      <p:ext uri="{BB962C8B-B14F-4D97-AF65-F5344CB8AC3E}">
        <p14:creationId xmlns:p14="http://schemas.microsoft.com/office/powerpoint/2010/main" val="306439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2309" y="802422"/>
            <a:ext cx="82753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Домашнее </a:t>
            </a:r>
            <a:r>
              <a:rPr lang="ru-RU" sz="2400" b="1" dirty="0">
                <a:solidFill>
                  <a:srgbClr val="C00000"/>
                </a:solidFill>
              </a:rPr>
              <a:t>задание: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1. Для всех. </a:t>
            </a:r>
            <a:r>
              <a:rPr lang="ru-RU" sz="2400" b="1" dirty="0" smtClean="0">
                <a:solidFill>
                  <a:srgbClr val="002060"/>
                </a:solidFill>
              </a:rPr>
              <a:t> Параграф 87 (правило), упр</a:t>
            </a:r>
            <a:r>
              <a:rPr lang="ru-RU" sz="2400" b="1" dirty="0">
                <a:solidFill>
                  <a:srgbClr val="002060"/>
                </a:solidFill>
              </a:rPr>
              <a:t>. 465 задания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На выбор.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Написать </a:t>
            </a:r>
            <a:r>
              <a:rPr lang="ru-RU" sz="2400" dirty="0">
                <a:solidFill>
                  <a:srgbClr val="002060"/>
                </a:solidFill>
              </a:rPr>
              <a:t>сочинение-миниатюру, употребив слова-исключения (на выбор) и др. (с буквами ы – и после ц): </a:t>
            </a:r>
            <a:r>
              <a:rPr lang="ru-RU" sz="2400" dirty="0" smtClean="0">
                <a:solidFill>
                  <a:srgbClr val="002060"/>
                </a:solidFill>
              </a:rPr>
              <a:t>«Цирк».</a:t>
            </a:r>
          </a:p>
          <a:p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2. Сочинить рифмовки на данное правило, например: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Цыплёнок циркулем играл, На циферблат его сажал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3. Сочинить детективную историю с использованием изученной орфограммы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4. Нарисуйте рисунок с изображением слов-исключений</a:t>
            </a:r>
          </a:p>
        </p:txBody>
      </p:sp>
    </p:spTree>
    <p:extLst>
      <p:ext uri="{BB962C8B-B14F-4D97-AF65-F5344CB8AC3E}">
        <p14:creationId xmlns:p14="http://schemas.microsoft.com/office/powerpoint/2010/main" val="322190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5" y="0"/>
            <a:ext cx="9139938" cy="685800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651713"/>
              </p:ext>
            </p:extLst>
          </p:nvPr>
        </p:nvGraphicFramePr>
        <p:xfrm>
          <a:off x="1905001" y="1630679"/>
          <a:ext cx="4952998" cy="41452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45919"/>
                <a:gridCol w="1457164"/>
                <a:gridCol w="1849915"/>
              </a:tblGrid>
              <a:tr h="1681374"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endParaRPr lang="ru-RU" sz="2400" baseline="30000" dirty="0" smtClean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baseline="30000" dirty="0" smtClean="0">
                          <a:effectLst/>
                        </a:rPr>
                        <a:t>1</a:t>
                      </a:r>
                      <a:endParaRPr lang="ru-RU" sz="3200" dirty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smtClean="0">
                          <a:effectLst/>
                        </a:rPr>
                        <a:t>О</a:t>
                      </a: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endParaRPr lang="ru-RU" sz="24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endParaRPr lang="ru-RU" sz="2400" baseline="30000" dirty="0" smtClean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baseline="30000" dirty="0" smtClean="0">
                          <a:effectLst/>
                        </a:rPr>
                        <a:t>2</a:t>
                      </a:r>
                      <a:endParaRPr lang="ru-RU" sz="3200" dirty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dirty="0">
                          <a:effectLst/>
                        </a:rPr>
                        <a:t>О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endParaRPr lang="ru-RU" sz="2400" baseline="30000" dirty="0" smtClean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baseline="30000" dirty="0" smtClean="0">
                          <a:effectLst/>
                        </a:rPr>
                        <a:t>3</a:t>
                      </a:r>
                      <a:endParaRPr lang="ru-RU" sz="3200" dirty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dirty="0">
                          <a:effectLst/>
                        </a:rPr>
                        <a:t>Ё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88934"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endParaRPr lang="ru-RU" sz="2400" baseline="30000" dirty="0" smtClean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baseline="30000" dirty="0" smtClean="0">
                          <a:effectLst/>
                        </a:rPr>
                        <a:t>4</a:t>
                      </a:r>
                      <a:endParaRPr lang="ru-RU" sz="3200" dirty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dirty="0">
                          <a:effectLst/>
                        </a:rPr>
                        <a:t>О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endParaRPr lang="ru-RU" sz="2400" baseline="30000" dirty="0" smtClean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baseline="30000" dirty="0" smtClean="0">
                          <a:effectLst/>
                        </a:rPr>
                        <a:t>5</a:t>
                      </a:r>
                      <a:endParaRPr lang="ru-RU" sz="3200" dirty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dirty="0">
                          <a:effectLst/>
                        </a:rPr>
                        <a:t>Ё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endParaRPr lang="ru-RU" sz="2400" baseline="30000" dirty="0" smtClean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baseline="30000" dirty="0" smtClean="0">
                          <a:effectLst/>
                        </a:rPr>
                        <a:t>6</a:t>
                      </a:r>
                      <a:endParaRPr lang="ru-RU" sz="3200" dirty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dirty="0">
                          <a:effectLst/>
                        </a:rPr>
                        <a:t>О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74972"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endParaRPr lang="ru-RU" sz="2400" baseline="30000" dirty="0" smtClean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baseline="30000" dirty="0" smtClean="0">
                          <a:effectLst/>
                        </a:rPr>
                        <a:t>7</a:t>
                      </a:r>
                      <a:endParaRPr lang="ru-RU" sz="3200" dirty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dirty="0">
                          <a:effectLst/>
                        </a:rPr>
                        <a:t>Ё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endParaRPr lang="ru-RU" sz="2400" baseline="30000" dirty="0" smtClean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baseline="30000" dirty="0" smtClean="0">
                          <a:effectLst/>
                        </a:rPr>
                        <a:t>8</a:t>
                      </a:r>
                      <a:endParaRPr lang="ru-RU" sz="3200" dirty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dirty="0">
                          <a:effectLst/>
                        </a:rPr>
                        <a:t>О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endParaRPr lang="ru-RU" sz="2400" baseline="30000" dirty="0" smtClean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baseline="30000" dirty="0" smtClean="0">
                          <a:effectLst/>
                        </a:rPr>
                        <a:t>9</a:t>
                      </a:r>
                      <a:endParaRPr lang="ru-RU" sz="3200" dirty="0">
                        <a:effectLst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1125"/>
                        </a:spcAft>
                      </a:pPr>
                      <a:r>
                        <a:rPr lang="ru-RU" sz="2400" dirty="0">
                          <a:effectLst/>
                        </a:rPr>
                        <a:t>О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 flipH="1">
            <a:off x="1996440" y="1645920"/>
            <a:ext cx="4785360" cy="416052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75460" y="594360"/>
            <a:ext cx="5227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002060"/>
                </a:solidFill>
              </a:rPr>
              <a:t>«Крестики – нолики</a:t>
            </a:r>
            <a:r>
              <a:rPr lang="ru-RU" sz="4000" b="1" i="1" dirty="0" smtClean="0">
                <a:solidFill>
                  <a:srgbClr val="002060"/>
                </a:solidFill>
              </a:rPr>
              <a:t>»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72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92040" y="655320"/>
            <a:ext cx="32004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М…</a:t>
            </a:r>
            <a:r>
              <a:rPr lang="ru-RU" sz="4400" b="1" dirty="0" err="1">
                <a:solidFill>
                  <a:srgbClr val="002060"/>
                </a:solidFill>
              </a:rPr>
              <a:t>рской</a:t>
            </a:r>
            <a:r>
              <a:rPr lang="ru-RU" sz="4400" b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ц</a:t>
            </a:r>
            <a:r>
              <a:rPr lang="ru-RU" sz="4400" b="1" dirty="0">
                <a:solidFill>
                  <a:srgbClr val="002060"/>
                </a:solidFill>
              </a:rPr>
              <a:t>..</a:t>
            </a:r>
            <a:r>
              <a:rPr lang="ru-RU" sz="4400" b="1" dirty="0" err="1">
                <a:solidFill>
                  <a:srgbClr val="002060"/>
                </a:solidFill>
              </a:rPr>
              <a:t>рк</a:t>
            </a:r>
            <a:r>
              <a:rPr lang="ru-RU" sz="4400" b="1" dirty="0">
                <a:solidFill>
                  <a:srgbClr val="002060"/>
                </a:solidFill>
              </a:rPr>
              <a:t>, 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ru-RU" sz="4400" b="1" dirty="0" smtClean="0">
                <a:solidFill>
                  <a:srgbClr val="002060"/>
                </a:solidFill>
              </a:rPr>
              <a:t>в</a:t>
            </a:r>
            <a:r>
              <a:rPr lang="ru-RU" sz="4400" b="1" dirty="0">
                <a:solidFill>
                  <a:srgbClr val="002060"/>
                </a:solidFill>
              </a:rPr>
              <a:t>..</a:t>
            </a:r>
            <a:r>
              <a:rPr lang="ru-RU" sz="4400" b="1" dirty="0" err="1">
                <a:solidFill>
                  <a:srgbClr val="002060"/>
                </a:solidFill>
              </a:rPr>
              <a:t>дяной</a:t>
            </a:r>
            <a:r>
              <a:rPr lang="ru-RU" sz="4400" b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ц</a:t>
            </a:r>
            <a:r>
              <a:rPr lang="ru-RU" sz="4400" b="1" dirty="0">
                <a:solidFill>
                  <a:srgbClr val="002060"/>
                </a:solidFill>
              </a:rPr>
              <a:t>..</a:t>
            </a:r>
            <a:r>
              <a:rPr lang="ru-RU" sz="4400" b="1" dirty="0" err="1">
                <a:solidFill>
                  <a:srgbClr val="002060"/>
                </a:solidFill>
              </a:rPr>
              <a:t>ган</a:t>
            </a:r>
            <a:r>
              <a:rPr lang="ru-RU" sz="4400" b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sz="4400" b="1" dirty="0" err="1" smtClean="0">
                <a:solidFill>
                  <a:srgbClr val="002060"/>
                </a:solidFill>
              </a:rPr>
              <a:t>св</a:t>
            </a:r>
            <a:r>
              <a:rPr lang="ru-RU" sz="4400" b="1" dirty="0">
                <a:solidFill>
                  <a:srgbClr val="002060"/>
                </a:solidFill>
              </a:rPr>
              <a:t>..</a:t>
            </a:r>
            <a:r>
              <a:rPr lang="ru-RU" sz="4400" b="1" dirty="0" err="1" smtClean="0">
                <a:solidFill>
                  <a:srgbClr val="002060"/>
                </a:solidFill>
              </a:rPr>
              <a:t>тить</a:t>
            </a:r>
            <a:r>
              <a:rPr lang="ru-RU" sz="4400" b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sz="4400" b="1" dirty="0" err="1" smtClean="0">
                <a:solidFill>
                  <a:srgbClr val="002060"/>
                </a:solidFill>
              </a:rPr>
              <a:t>огурц</a:t>
            </a:r>
            <a:r>
              <a:rPr lang="ru-RU" sz="4400" b="1" dirty="0">
                <a:solidFill>
                  <a:srgbClr val="002060"/>
                </a:solidFill>
              </a:rPr>
              <a:t>..,</a:t>
            </a:r>
          </a:p>
          <a:p>
            <a:r>
              <a:rPr lang="ru-RU" sz="4400" b="1" dirty="0">
                <a:solidFill>
                  <a:srgbClr val="002060"/>
                </a:solidFill>
              </a:rPr>
              <a:t>г..</a:t>
            </a:r>
            <a:r>
              <a:rPr lang="ru-RU" sz="4400" b="1" dirty="0" err="1">
                <a:solidFill>
                  <a:srgbClr val="002060"/>
                </a:solidFill>
              </a:rPr>
              <a:t>родской</a:t>
            </a:r>
            <a:r>
              <a:rPr lang="ru-RU" sz="4400" b="1" dirty="0">
                <a:solidFill>
                  <a:srgbClr val="002060"/>
                </a:solidFill>
              </a:rPr>
              <a:t>, 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ru-RU" sz="4400" b="1" dirty="0" err="1" smtClean="0">
                <a:solidFill>
                  <a:srgbClr val="002060"/>
                </a:solidFill>
              </a:rPr>
              <a:t>синиц</a:t>
            </a:r>
            <a:r>
              <a:rPr lang="ru-RU" sz="4400" b="1" dirty="0" err="1">
                <a:solidFill>
                  <a:srgbClr val="002060"/>
                </a:solidFill>
              </a:rPr>
              <a:t>..н</a:t>
            </a:r>
            <a:r>
              <a:rPr lang="ru-RU" sz="4400" b="1" dirty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06522" y="411480"/>
            <a:ext cx="363802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Задание: </a:t>
            </a:r>
            <a:r>
              <a:rPr lang="ru-RU" sz="2800" b="1" dirty="0">
                <a:solidFill>
                  <a:srgbClr val="00B050"/>
                </a:solidFill>
              </a:rPr>
              <a:t>разделите данные слова на группы, обоснуйте свое решение, вставьте пропущенные </a:t>
            </a:r>
            <a:r>
              <a:rPr lang="ru-RU" sz="2800" b="1" dirty="0" smtClean="0">
                <a:solidFill>
                  <a:srgbClr val="00B050"/>
                </a:solidFill>
              </a:rPr>
              <a:t>буквы</a:t>
            </a:r>
            <a:endParaRPr lang="ru-RU" sz="2800" b="1" dirty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6760" y="1920240"/>
            <a:ext cx="746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C00000"/>
                </a:solidFill>
              </a:rPr>
              <a:t>Тема </a:t>
            </a:r>
            <a:r>
              <a:rPr lang="ru-RU" sz="6000" b="1" i="1" dirty="0" smtClean="0">
                <a:solidFill>
                  <a:srgbClr val="C00000"/>
                </a:solidFill>
              </a:rPr>
              <a:t> </a:t>
            </a:r>
            <a:r>
              <a:rPr lang="ru-RU" sz="6000" b="1" i="1" dirty="0">
                <a:solidFill>
                  <a:srgbClr val="C00000"/>
                </a:solidFill>
              </a:rPr>
              <a:t>урока: </a:t>
            </a:r>
            <a:endParaRPr lang="ru-RU" sz="60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6000" b="1" i="1" dirty="0" smtClean="0">
                <a:solidFill>
                  <a:srgbClr val="C00000"/>
                </a:solidFill>
              </a:rPr>
              <a:t>«</a:t>
            </a:r>
            <a:r>
              <a:rPr lang="ru-RU" sz="6000" b="1" i="1" dirty="0">
                <a:solidFill>
                  <a:srgbClr val="C00000"/>
                </a:solidFill>
              </a:rPr>
              <a:t>Буквы ы-и после ц».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40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53440" y="1786948"/>
            <a:ext cx="309372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Цирк                                             </a:t>
            </a:r>
          </a:p>
          <a:p>
            <a:r>
              <a:rPr lang="ru-RU" sz="4400" b="1" dirty="0">
                <a:solidFill>
                  <a:srgbClr val="002060"/>
                </a:solidFill>
              </a:rPr>
              <a:t>циркуль                                         </a:t>
            </a:r>
          </a:p>
          <a:p>
            <a:r>
              <a:rPr lang="ru-RU" sz="4400" b="1" dirty="0">
                <a:solidFill>
                  <a:srgbClr val="002060"/>
                </a:solidFill>
              </a:rPr>
              <a:t>цистерна                                         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лекция</a:t>
            </a:r>
            <a:endParaRPr lang="ru-RU" sz="44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00600" y="1386839"/>
            <a:ext cx="309372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                                         Сестрицын</a:t>
            </a:r>
            <a:endParaRPr lang="ru-RU" sz="4400" b="1" dirty="0">
              <a:solidFill>
                <a:srgbClr val="002060"/>
              </a:solidFill>
            </a:endParaRPr>
          </a:p>
          <a:p>
            <a:r>
              <a:rPr lang="ru-RU" sz="4400" b="1" dirty="0" smtClean="0">
                <a:solidFill>
                  <a:srgbClr val="002060"/>
                </a:solidFill>
              </a:rPr>
              <a:t>границы</a:t>
            </a:r>
            <a:endParaRPr lang="ru-RU" sz="4400" b="1" dirty="0">
              <a:solidFill>
                <a:srgbClr val="002060"/>
              </a:solidFill>
            </a:endParaRPr>
          </a:p>
          <a:p>
            <a:r>
              <a:rPr lang="ru-RU" sz="4400" b="1" dirty="0" smtClean="0">
                <a:solidFill>
                  <a:srgbClr val="002060"/>
                </a:solidFill>
              </a:rPr>
              <a:t>цыплёнок</a:t>
            </a:r>
            <a:endParaRPr lang="ru-RU" sz="4400" b="1" dirty="0">
              <a:solidFill>
                <a:srgbClr val="002060"/>
              </a:solidFill>
            </a:endParaRPr>
          </a:p>
          <a:p>
            <a:r>
              <a:rPr lang="ru-RU" sz="4400" b="1" dirty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742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324102" y="1335822"/>
            <a:ext cx="94640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Цыган </a:t>
            </a:r>
            <a:r>
              <a:rPr lang="ru-RU" sz="6000" dirty="0">
                <a:solidFill>
                  <a:srgbClr val="002060"/>
                </a:solidFill>
              </a:rPr>
              <a:t>на цыпочках к цыплёнку подошел и цыкнул: «Цыц!»</a:t>
            </a:r>
          </a:p>
        </p:txBody>
      </p:sp>
    </p:spTree>
    <p:extLst>
      <p:ext uri="{BB962C8B-B14F-4D97-AF65-F5344CB8AC3E}">
        <p14:creationId xmlns:p14="http://schemas.microsoft.com/office/powerpoint/2010/main" val="95662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86200" y="612844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00B050"/>
                </a:solidFill>
              </a:rPr>
              <a:t>Способ действия</a:t>
            </a:r>
          </a:p>
          <a:p>
            <a:r>
              <a:rPr lang="ru-RU" sz="4000" b="1" dirty="0">
                <a:solidFill>
                  <a:srgbClr val="002060"/>
                </a:solidFill>
              </a:rPr>
              <a:t>1.Подчеркиваю Ц.</a:t>
            </a:r>
          </a:p>
          <a:p>
            <a:r>
              <a:rPr lang="ru-RU" sz="4000" b="1" dirty="0">
                <a:solidFill>
                  <a:srgbClr val="002060"/>
                </a:solidFill>
              </a:rPr>
              <a:t>2.Смотрю, в какой части орфограмма.</a:t>
            </a:r>
          </a:p>
          <a:p>
            <a:r>
              <a:rPr lang="ru-RU" sz="4000" b="1" dirty="0">
                <a:solidFill>
                  <a:srgbClr val="002060"/>
                </a:solidFill>
              </a:rPr>
              <a:t>3. В  корне- И. </a:t>
            </a:r>
          </a:p>
          <a:p>
            <a:r>
              <a:rPr lang="ru-RU" sz="4000" b="1" dirty="0">
                <a:solidFill>
                  <a:srgbClr val="002060"/>
                </a:solidFill>
              </a:rPr>
              <a:t>4. На –ЦИЯ  -И</a:t>
            </a:r>
          </a:p>
          <a:p>
            <a:r>
              <a:rPr lang="ru-RU" sz="4000" b="1" dirty="0">
                <a:solidFill>
                  <a:srgbClr val="002060"/>
                </a:solidFill>
              </a:rPr>
              <a:t>5. Если  исключение- Ы.</a:t>
            </a:r>
          </a:p>
          <a:p>
            <a:r>
              <a:rPr lang="ru-RU" sz="4000" b="1" dirty="0">
                <a:solidFill>
                  <a:srgbClr val="002060"/>
                </a:solidFill>
              </a:rPr>
              <a:t>6. За   корнем -Ы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63880" y="0"/>
            <a:ext cx="1844039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</a:t>
            </a:r>
            <a:endParaRPr lang="ru-RU" sz="5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</a:t>
            </a:r>
            <a:endParaRPr lang="ru-RU" sz="5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</a:t>
            </a:r>
            <a:endParaRPr lang="ru-RU" sz="5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</a:t>
            </a: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</a:t>
            </a:r>
            <a:endParaRPr lang="ru-RU" sz="5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</a:t>
            </a:r>
            <a:endParaRPr lang="ru-RU" sz="5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</a:t>
            </a:r>
            <a:endParaRPr lang="ru-RU" sz="5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030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20" y="594360"/>
            <a:ext cx="6659880" cy="566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29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1520" y="990600"/>
            <a:ext cx="73761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>
                <a:solidFill>
                  <a:srgbClr val="002060"/>
                </a:solidFill>
              </a:rPr>
              <a:t>ц..фра</a:t>
            </a:r>
            <a:r>
              <a:rPr lang="ru-RU" sz="4400" b="1" dirty="0">
                <a:solidFill>
                  <a:srgbClr val="002060"/>
                </a:solidFill>
              </a:rPr>
              <a:t>, птиц.., ц..</a:t>
            </a:r>
            <a:r>
              <a:rPr lang="ru-RU" sz="4400" b="1" dirty="0" err="1">
                <a:solidFill>
                  <a:srgbClr val="002060"/>
                </a:solidFill>
              </a:rPr>
              <a:t>ферблат</a:t>
            </a:r>
            <a:r>
              <a:rPr lang="ru-RU" sz="4400" b="1" dirty="0">
                <a:solidFill>
                  <a:srgbClr val="002060"/>
                </a:solidFill>
              </a:rPr>
              <a:t>,  ресниц.., синиц.., </a:t>
            </a:r>
            <a:r>
              <a:rPr lang="ru-RU" sz="4400" b="1" dirty="0" err="1">
                <a:solidFill>
                  <a:srgbClr val="002060"/>
                </a:solidFill>
              </a:rPr>
              <a:t>акац</a:t>
            </a:r>
            <a:r>
              <a:rPr lang="ru-RU" sz="4400" b="1" dirty="0">
                <a:solidFill>
                  <a:srgbClr val="002060"/>
                </a:solidFill>
              </a:rPr>
              <a:t>..я, </a:t>
            </a:r>
            <a:r>
              <a:rPr lang="ru-RU" sz="4400" b="1" dirty="0" err="1">
                <a:solidFill>
                  <a:srgbClr val="002060"/>
                </a:solidFill>
              </a:rPr>
              <a:t>ц..ганский</a:t>
            </a:r>
            <a:r>
              <a:rPr lang="ru-RU" sz="4400" b="1" dirty="0">
                <a:solidFill>
                  <a:srgbClr val="002060"/>
                </a:solidFill>
              </a:rPr>
              <a:t>, ц..</a:t>
            </a:r>
            <a:r>
              <a:rPr lang="ru-RU" sz="4400" b="1" dirty="0" err="1">
                <a:solidFill>
                  <a:srgbClr val="002060"/>
                </a:solidFill>
              </a:rPr>
              <a:t>кнуть</a:t>
            </a:r>
            <a:r>
              <a:rPr lang="ru-RU" sz="4400" b="1" dirty="0">
                <a:solidFill>
                  <a:srgbClr val="002060"/>
                </a:solidFill>
              </a:rPr>
              <a:t>, ц..</a:t>
            </a:r>
            <a:r>
              <a:rPr lang="ru-RU" sz="4400" b="1" dirty="0" err="1">
                <a:solidFill>
                  <a:srgbClr val="002060"/>
                </a:solidFill>
              </a:rPr>
              <a:t>трусовый</a:t>
            </a:r>
            <a:r>
              <a:rPr lang="ru-RU" sz="4400" b="1" dirty="0">
                <a:solidFill>
                  <a:srgbClr val="002060"/>
                </a:solidFill>
              </a:rPr>
              <a:t>, </a:t>
            </a:r>
            <a:r>
              <a:rPr lang="ru-RU" sz="4400" b="1" dirty="0" err="1">
                <a:solidFill>
                  <a:srgbClr val="002060"/>
                </a:solidFill>
              </a:rPr>
              <a:t>круглолиц..й</a:t>
            </a:r>
            <a:r>
              <a:rPr lang="ru-RU" sz="4400" b="1" dirty="0">
                <a:solidFill>
                  <a:srgbClr val="002060"/>
                </a:solidFill>
              </a:rPr>
              <a:t>, на </a:t>
            </a:r>
            <a:r>
              <a:rPr lang="ru-RU" sz="4400" b="1" dirty="0" err="1">
                <a:solidFill>
                  <a:srgbClr val="002060"/>
                </a:solidFill>
              </a:rPr>
              <a:t>ц..почках</a:t>
            </a:r>
            <a:r>
              <a:rPr lang="ru-RU" sz="4400" b="1" dirty="0">
                <a:solidFill>
                  <a:srgbClr val="002060"/>
                </a:solidFill>
              </a:rPr>
              <a:t>, </a:t>
            </a:r>
            <a:r>
              <a:rPr lang="ru-RU" sz="4400" b="1" dirty="0" err="1">
                <a:solidFill>
                  <a:srgbClr val="002060"/>
                </a:solidFill>
              </a:rPr>
              <a:t>демонстрац</a:t>
            </a:r>
            <a:r>
              <a:rPr lang="ru-RU" sz="4400" b="1" dirty="0">
                <a:solidFill>
                  <a:srgbClr val="002060"/>
                </a:solidFill>
              </a:rPr>
              <a:t>..я, ц..</a:t>
            </a:r>
            <a:r>
              <a:rPr lang="ru-RU" sz="4400" b="1" dirty="0" err="1">
                <a:solidFill>
                  <a:srgbClr val="002060"/>
                </a:solidFill>
              </a:rPr>
              <a:t>рковой</a:t>
            </a:r>
            <a:r>
              <a:rPr lang="ru-RU" sz="4400" b="1" dirty="0">
                <a:solidFill>
                  <a:srgbClr val="002060"/>
                </a:solidFill>
              </a:rPr>
              <a:t>, </a:t>
            </a:r>
            <a:r>
              <a:rPr lang="ru-RU" sz="4400" b="1" dirty="0" err="1">
                <a:solidFill>
                  <a:srgbClr val="002060"/>
                </a:solidFill>
              </a:rPr>
              <a:t>мотоц</a:t>
            </a:r>
            <a:r>
              <a:rPr lang="ru-RU" sz="4400" b="1" dirty="0">
                <a:solidFill>
                  <a:srgbClr val="002060"/>
                </a:solidFill>
              </a:rPr>
              <a:t>..</a:t>
            </a:r>
            <a:r>
              <a:rPr lang="ru-RU" sz="4400" b="1" dirty="0" err="1">
                <a:solidFill>
                  <a:srgbClr val="002060"/>
                </a:solidFill>
              </a:rPr>
              <a:t>кл</a:t>
            </a:r>
            <a:r>
              <a:rPr lang="ru-RU" sz="4400" b="1" dirty="0">
                <a:solidFill>
                  <a:srgbClr val="002060"/>
                </a:solidFill>
              </a:rPr>
              <a:t>, </a:t>
            </a:r>
            <a:r>
              <a:rPr lang="ru-RU" sz="4400" b="1" dirty="0" err="1">
                <a:solidFill>
                  <a:srgbClr val="002060"/>
                </a:solidFill>
              </a:rPr>
              <a:t>эвакуац</a:t>
            </a:r>
            <a:r>
              <a:rPr lang="ru-RU" sz="4400" b="1" dirty="0">
                <a:solidFill>
                  <a:srgbClr val="002060"/>
                </a:solidFill>
              </a:rPr>
              <a:t>..я, </a:t>
            </a:r>
            <a:r>
              <a:rPr lang="ru-RU" sz="4400" b="1" dirty="0" err="1">
                <a:solidFill>
                  <a:srgbClr val="002060"/>
                </a:solidFill>
              </a:rPr>
              <a:t>лисиц..н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38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</TotalTime>
  <Words>321</Words>
  <Application>Microsoft Office PowerPoint</Application>
  <PresentationFormat>Экран (4:3)</PresentationFormat>
  <Paragraphs>81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Monotype Corsiva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Оксана</cp:lastModifiedBy>
  <cp:revision>29</cp:revision>
  <dcterms:created xsi:type="dcterms:W3CDTF">2013-11-19T05:52:05Z</dcterms:created>
  <dcterms:modified xsi:type="dcterms:W3CDTF">2023-01-16T19:24:36Z</dcterms:modified>
</cp:coreProperties>
</file>