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306" r:id="rId3"/>
    <p:sldId id="289" r:id="rId4"/>
    <p:sldId id="277" r:id="rId5"/>
    <p:sldId id="279" r:id="rId6"/>
    <p:sldId id="290" r:id="rId7"/>
    <p:sldId id="291" r:id="rId8"/>
    <p:sldId id="292" r:id="rId9"/>
    <p:sldId id="293" r:id="rId10"/>
    <p:sldId id="296" r:id="rId11"/>
    <p:sldId id="299" r:id="rId12"/>
    <p:sldId id="294" r:id="rId13"/>
    <p:sldId id="300" r:id="rId14"/>
    <p:sldId id="295" r:id="rId15"/>
    <p:sldId id="302" r:id="rId16"/>
    <p:sldId id="303" r:id="rId17"/>
    <p:sldId id="304" r:id="rId18"/>
    <p:sldId id="297" r:id="rId19"/>
    <p:sldId id="298" r:id="rId20"/>
    <p:sldId id="301"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759" autoAdjust="0"/>
  </p:normalViewPr>
  <p:slideViewPr>
    <p:cSldViewPr>
      <p:cViewPr varScale="1">
        <p:scale>
          <a:sx n="76" d="100"/>
          <a:sy n="76" d="100"/>
        </p:scale>
        <p:origin x="182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12.12.2023</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725C68B6-61C2-468F-89AB-4B9F7531AA68}"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12.12.2023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12.12.2023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12.12.2023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12.12.2023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12.12.2023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12.12.2023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12.12.2023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12.12.2023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12.12.2023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12.12.2023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B106E36-FD25-4E2D-B0AA-010F637433A0}" type="datetimeFigureOut">
              <a:rPr lang="ru-RU" smtClean="0"/>
              <a:pPr/>
              <a:t>12.12.2023</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3645024"/>
            <a:ext cx="8229600" cy="1728192"/>
          </a:xfrm>
        </p:spPr>
        <p:txBody>
          <a:bodyPr>
            <a:normAutofit/>
          </a:bodyPr>
          <a:lstStyle/>
          <a:p>
            <a:r>
              <a:rPr lang="ru-RU" dirty="0" smtClean="0"/>
              <a:t> </a:t>
            </a:r>
            <a:r>
              <a:rPr lang="ru-RU" sz="4400" dirty="0" smtClean="0">
                <a:solidFill>
                  <a:schemeClr val="bg1"/>
                </a:solidFill>
                <a:latin typeface="Times New Roman" panose="02020603050405020304" pitchFamily="18" charset="0"/>
                <a:cs typeface="Times New Roman" panose="02020603050405020304" pitchFamily="18" charset="0"/>
              </a:rPr>
              <a:t>ПРИХОД К ВЛАСТИ ПАРТИИ БОЛЬШЕВИКОВ</a:t>
            </a:r>
            <a:endParaRPr lang="ru-RU" sz="4400" dirty="0">
              <a:solidFill>
                <a:schemeClr val="bg1"/>
              </a:solidFill>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475656" y="5733256"/>
            <a:ext cx="6400800" cy="1007226"/>
          </a:xfrm>
        </p:spPr>
        <p:txBody>
          <a:bodyPr>
            <a:normAutofit/>
          </a:bodyPr>
          <a:lstStyle/>
          <a:p>
            <a:r>
              <a:rPr lang="ru-RU" sz="1800" dirty="0" smtClean="0">
                <a:solidFill>
                  <a:schemeClr val="accent3">
                    <a:lumMod val="20000"/>
                    <a:lumOff val="80000"/>
                  </a:schemeClr>
                </a:solidFill>
              </a:rPr>
              <a:t>Учитель истории Постникова Е. А.</a:t>
            </a:r>
            <a:endParaRPr lang="ru-RU" sz="1800" dirty="0">
              <a:solidFill>
                <a:schemeClr val="accent3">
                  <a:lumMod val="20000"/>
                  <a:lumOff val="80000"/>
                </a:schemeClr>
              </a:solidFill>
            </a:endParaRPr>
          </a:p>
        </p:txBody>
      </p:sp>
      <p:pic>
        <p:nvPicPr>
          <p:cNvPr id="1028" name="Picture 4" descr="https://ic.pics.livejournal.com/masterok/50816465/7044997/7044997_origina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7" y="548679"/>
            <a:ext cx="6120680" cy="331236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6152" y="116632"/>
            <a:ext cx="7467600" cy="1143000"/>
          </a:xfrm>
        </p:spPr>
        <p:txBody>
          <a:bodyPr/>
          <a:lstStyle/>
          <a:p>
            <a:pPr algn="ctr"/>
            <a:r>
              <a:rPr lang="en-US" dirty="0" smtClean="0"/>
              <a:t> </a:t>
            </a:r>
            <a:r>
              <a:rPr lang="en-US" b="1" dirty="0" smtClean="0">
                <a:solidFill>
                  <a:schemeClr val="bg1"/>
                </a:solidFill>
                <a:latin typeface="Times New Roman" panose="02020603050405020304" pitchFamily="18" charset="0"/>
                <a:ea typeface="Cambria Math" pitchFamily="18" charset="0"/>
                <a:cs typeface="Times New Roman" panose="02020603050405020304" pitchFamily="18" charset="0"/>
              </a:rPr>
              <a:t>II</a:t>
            </a:r>
            <a:r>
              <a:rPr lang="ru-RU" b="1" dirty="0" smtClean="0">
                <a:solidFill>
                  <a:schemeClr val="bg1"/>
                </a:solidFill>
                <a:latin typeface="Times New Roman" panose="02020603050405020304" pitchFamily="18" charset="0"/>
                <a:ea typeface="Cambria Math" pitchFamily="18" charset="0"/>
                <a:cs typeface="Times New Roman" panose="02020603050405020304" pitchFamily="18" charset="0"/>
              </a:rPr>
              <a:t> съезд Советов</a:t>
            </a:r>
            <a:endParaRPr lang="ru-RU" b="1" dirty="0">
              <a:solidFill>
                <a:schemeClr val="bg1"/>
              </a:solidFill>
              <a:latin typeface="Times New Roman" panose="02020603050405020304" pitchFamily="18" charset="0"/>
              <a:ea typeface="Cambria Math" pitchFamily="18" charset="0"/>
              <a:cs typeface="Times New Roman" panose="02020603050405020304" pitchFamily="18" charset="0"/>
            </a:endParaRPr>
          </a:p>
        </p:txBody>
      </p:sp>
      <p:sp>
        <p:nvSpPr>
          <p:cNvPr id="4" name="Объект 3"/>
          <p:cNvSpPr>
            <a:spLocks noGrp="1"/>
          </p:cNvSpPr>
          <p:nvPr>
            <p:ph sz="half" idx="1"/>
          </p:nvPr>
        </p:nvSpPr>
        <p:spPr/>
        <p:txBody>
          <a:bodyPr/>
          <a:lstStyle/>
          <a:p>
            <a:endParaRPr lang="ru-RU"/>
          </a:p>
        </p:txBody>
      </p:sp>
      <p:sp>
        <p:nvSpPr>
          <p:cNvPr id="5" name="Объект 4"/>
          <p:cNvSpPr>
            <a:spLocks noGrp="1"/>
          </p:cNvSpPr>
          <p:nvPr>
            <p:ph sz="half" idx="2"/>
          </p:nvPr>
        </p:nvSpPr>
        <p:spPr/>
        <p:txBody>
          <a:bodyPr/>
          <a:lstStyle/>
          <a:p>
            <a:pPr marL="36576" indent="0">
              <a:buNone/>
            </a:pPr>
            <a:endParaRPr lang="ru-RU" dirty="0" smtClean="0">
              <a:latin typeface="Cambria Math" pitchFamily="18" charset="0"/>
              <a:ea typeface="Cambria Math" pitchFamily="18" charset="0"/>
            </a:endParaRPr>
          </a:p>
          <a:p>
            <a:pPr marL="36576" indent="0">
              <a:buNone/>
            </a:pPr>
            <a:endParaRPr lang="ru-RU" dirty="0">
              <a:latin typeface="Cambria Math" pitchFamily="18" charset="0"/>
              <a:ea typeface="Cambria Math" pitchFamily="18" charset="0"/>
            </a:endParaRPr>
          </a:p>
          <a:p>
            <a:pPr marL="36576" indent="0">
              <a:buNone/>
            </a:pPr>
            <a:endParaRPr lang="ru-RU" dirty="0" smtClean="0">
              <a:latin typeface="Cambria Math" pitchFamily="18" charset="0"/>
              <a:ea typeface="Cambria Math" pitchFamily="18" charset="0"/>
            </a:endParaRPr>
          </a:p>
          <a:p>
            <a:pPr marL="36576" indent="0">
              <a:buNone/>
            </a:pPr>
            <a:endParaRPr lang="ru-RU" dirty="0">
              <a:latin typeface="Cambria Math" pitchFamily="18" charset="0"/>
              <a:ea typeface="Cambria Math" pitchFamily="18" charset="0"/>
            </a:endParaRPr>
          </a:p>
          <a:p>
            <a:pPr marL="36576" indent="0">
              <a:buNone/>
            </a:pPr>
            <a:endParaRPr lang="ru-RU" dirty="0" smtClean="0">
              <a:latin typeface="Cambria Math" pitchFamily="18" charset="0"/>
              <a:ea typeface="Cambria Math" pitchFamily="18" charset="0"/>
            </a:endParaRPr>
          </a:p>
          <a:p>
            <a:pPr marL="36576" indent="0">
              <a:buNone/>
            </a:pPr>
            <a:r>
              <a:rPr lang="ru-RU" dirty="0" smtClean="0">
                <a:solidFill>
                  <a:schemeClr val="bg1"/>
                </a:solidFill>
                <a:latin typeface="Times New Roman" panose="02020603050405020304" pitchFamily="18" charset="0"/>
                <a:ea typeface="Cambria Math" pitchFamily="18" charset="0"/>
                <a:cs typeface="Times New Roman" panose="02020603050405020304" pitchFamily="18" charset="0"/>
              </a:rPr>
              <a:t>Провозглашение Советской власти в России.</a:t>
            </a:r>
          </a:p>
          <a:p>
            <a:pPr marL="36576" indent="0">
              <a:buNone/>
            </a:pPr>
            <a:r>
              <a:rPr lang="ru-RU" sz="2400" i="1" dirty="0" smtClean="0">
                <a:solidFill>
                  <a:schemeClr val="bg1"/>
                </a:solidFill>
                <a:latin typeface="Times New Roman" panose="02020603050405020304" pitchFamily="18" charset="0"/>
                <a:ea typeface="Cambria Math" pitchFamily="18" charset="0"/>
                <a:cs typeface="Times New Roman" panose="02020603050405020304" pitchFamily="18" charset="0"/>
              </a:rPr>
              <a:t>В.Серов.1962 г.</a:t>
            </a:r>
            <a:endParaRPr lang="ru-RU" sz="2400" i="1" dirty="0">
              <a:solidFill>
                <a:schemeClr val="bg1"/>
              </a:solidFill>
              <a:latin typeface="Times New Roman" panose="02020603050405020304" pitchFamily="18" charset="0"/>
              <a:ea typeface="Cambria Math" pitchFamily="18" charset="0"/>
              <a:cs typeface="Times New Roman" panose="02020603050405020304" pitchFamily="18" charset="0"/>
            </a:endParaRPr>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124744"/>
            <a:ext cx="4316288" cy="5544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9004964"/>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5400" dirty="0" smtClean="0">
                <a:solidFill>
                  <a:schemeClr val="bg1"/>
                </a:solidFill>
                <a:latin typeface="Times New Roman" panose="02020603050405020304" pitchFamily="18" charset="0"/>
                <a:cs typeface="Times New Roman" panose="02020603050405020304" pitchFamily="18" charset="0"/>
              </a:rPr>
              <a:t>Задание</a:t>
            </a:r>
            <a:endParaRPr lang="ru-RU" sz="5400" dirty="0">
              <a:solidFill>
                <a:schemeClr val="bg1"/>
              </a:solidFill>
              <a:latin typeface="Times New Roman" panose="02020603050405020304" pitchFamily="18" charset="0"/>
              <a:cs typeface="Times New Roman" panose="02020603050405020304" pitchFamily="18" charset="0"/>
            </a:endParaRPr>
          </a:p>
        </p:txBody>
      </p:sp>
      <p:sp>
        <p:nvSpPr>
          <p:cNvPr id="3" name="Содержимое 2"/>
          <p:cNvSpPr>
            <a:spLocks noGrp="1"/>
          </p:cNvSpPr>
          <p:nvPr>
            <p:ph idx="1"/>
          </p:nvPr>
        </p:nvSpPr>
        <p:spPr/>
        <p:txBody>
          <a:bodyPr>
            <a:normAutofit/>
          </a:bodyPr>
          <a:lstStyle/>
          <a:p>
            <a:pPr algn="ctr">
              <a:buNone/>
            </a:pPr>
            <a:r>
              <a:rPr lang="ru-RU" sz="4000" b="1" i="1" dirty="0" smtClean="0"/>
              <a:t>   </a:t>
            </a:r>
          </a:p>
          <a:p>
            <a:pPr algn="ctr">
              <a:buNone/>
            </a:pPr>
            <a:r>
              <a:rPr lang="ru-RU" sz="4000" b="1" i="1" dirty="0" smtClean="0">
                <a:solidFill>
                  <a:schemeClr val="bg1"/>
                </a:solidFill>
              </a:rPr>
              <a:t>Составьте схему:</a:t>
            </a:r>
          </a:p>
          <a:p>
            <a:pPr algn="ctr">
              <a:buNone/>
            </a:pPr>
            <a:r>
              <a:rPr lang="ru-RU" sz="4000" b="1" i="1" dirty="0" smtClean="0">
                <a:solidFill>
                  <a:schemeClr val="bg1"/>
                </a:solidFill>
              </a:rPr>
              <a:t> Структура новой власти, охарактеризуйте функции                       СНК и ВЦИК</a:t>
            </a:r>
            <a:endParaRPr lang="ru-RU" sz="4000" b="1" i="1" dirty="0">
              <a:solidFill>
                <a:schemeClr val="bg1"/>
              </a:solidFill>
            </a:endParaRPr>
          </a:p>
        </p:txBody>
      </p:sp>
    </p:spTree>
    <p:extLst>
      <p:ext uri="{BB962C8B-B14F-4D97-AF65-F5344CB8AC3E}">
        <p14:creationId xmlns:p14="http://schemas.microsoft.com/office/powerpoint/2010/main" val="2878358478"/>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descr="https://moodle.opentechnology.ru/pluginfile.php/10202/mod_page/content/7/13_3___16-5.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27584" y="116632"/>
            <a:ext cx="7560840" cy="6408712"/>
          </a:xfrm>
          <a:prstGeom prst="rect">
            <a:avLst/>
          </a:prstGeom>
          <a:noFill/>
          <a:ln>
            <a:noFill/>
          </a:ln>
        </p:spPr>
      </p:pic>
    </p:spTree>
    <p:extLst>
      <p:ext uri="{BB962C8B-B14F-4D97-AF65-F5344CB8AC3E}">
        <p14:creationId xmlns:p14="http://schemas.microsoft.com/office/powerpoint/2010/main" val="2724408123"/>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940966"/>
          </a:xfrm>
        </p:spPr>
        <p:txBody>
          <a:bodyPr/>
          <a:lstStyle/>
          <a:p>
            <a:r>
              <a:rPr lang="ru-RU" dirty="0" smtClean="0">
                <a:solidFill>
                  <a:schemeClr val="bg1"/>
                </a:solidFill>
                <a:latin typeface="+mn-lt"/>
              </a:rPr>
              <a:t>Декрет о мире</a:t>
            </a:r>
            <a:endParaRPr lang="ru-RU" dirty="0">
              <a:solidFill>
                <a:schemeClr val="bg1"/>
              </a:solidFill>
              <a:latin typeface="+mn-lt"/>
            </a:endParaRPr>
          </a:p>
        </p:txBody>
      </p:sp>
      <p:pic>
        <p:nvPicPr>
          <p:cNvPr id="4" name="Содержимое 3"/>
          <p:cNvPicPr>
            <a:picLocks noGrp="1"/>
          </p:cNvPicPr>
          <p:nvPr>
            <p:ph idx="1"/>
          </p:nvPr>
        </p:nvPicPr>
        <p:blipFill>
          <a:blip r:embed="rId2" cstate="print"/>
          <a:srcRect l="3528" t="4983" r="3153" b="3737"/>
          <a:stretch>
            <a:fillRect/>
          </a:stretch>
        </p:blipFill>
        <p:spPr bwMode="auto">
          <a:xfrm>
            <a:off x="1835696" y="1340768"/>
            <a:ext cx="5616624" cy="5040560"/>
          </a:xfrm>
          <a:prstGeom prst="rect">
            <a:avLst/>
          </a:prstGeom>
          <a:noFill/>
          <a:ln w="9525">
            <a:noFill/>
            <a:miter lim="800000"/>
            <a:headEnd/>
            <a:tailEnd/>
          </a:ln>
        </p:spPr>
      </p:pic>
    </p:spTree>
    <p:extLst>
      <p:ext uri="{BB962C8B-B14F-4D97-AF65-F5344CB8AC3E}">
        <p14:creationId xmlns:p14="http://schemas.microsoft.com/office/powerpoint/2010/main" val="2053006414"/>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57200" y="1196752"/>
            <a:ext cx="8229600" cy="5112608"/>
          </a:xfrm>
        </p:spPr>
        <p:txBody>
          <a:bodyPr/>
          <a:lstStyle/>
          <a:p>
            <a:r>
              <a:rPr lang="ru-RU" sz="3200" b="1" dirty="0">
                <a:solidFill>
                  <a:schemeClr val="bg1"/>
                </a:solidFill>
              </a:rPr>
              <a:t>Аннексия</a:t>
            </a:r>
            <a:r>
              <a:rPr lang="ru-RU" sz="3200" dirty="0">
                <a:solidFill>
                  <a:schemeClr val="bg1"/>
                </a:solidFill>
              </a:rPr>
              <a:t> — насильственное присоединение государством всего или части территории другого государства в одностороннем порядке</a:t>
            </a:r>
            <a:r>
              <a:rPr lang="ru-RU" sz="3200" dirty="0" smtClean="0">
                <a:solidFill>
                  <a:schemeClr val="bg1"/>
                </a:solidFill>
              </a:rPr>
              <a:t>.</a:t>
            </a:r>
          </a:p>
          <a:p>
            <a:endParaRPr lang="ru-RU" sz="3200" dirty="0">
              <a:solidFill>
                <a:schemeClr val="bg1"/>
              </a:solidFill>
            </a:endParaRPr>
          </a:p>
          <a:p>
            <a:r>
              <a:rPr lang="ru-RU" sz="3200" b="1" dirty="0">
                <a:solidFill>
                  <a:schemeClr val="bg1"/>
                </a:solidFill>
              </a:rPr>
              <a:t>Контрибуция</a:t>
            </a:r>
            <a:r>
              <a:rPr lang="ru-RU" sz="3200" dirty="0">
                <a:solidFill>
                  <a:schemeClr val="bg1"/>
                </a:solidFill>
              </a:rPr>
              <a:t> — платежи, налагаемые на проигравшее государство в пользу государства-победителя.</a:t>
            </a:r>
          </a:p>
          <a:p>
            <a:endParaRPr lang="ru-RU" dirty="0"/>
          </a:p>
        </p:txBody>
      </p:sp>
    </p:spTree>
    <p:extLst>
      <p:ext uri="{BB962C8B-B14F-4D97-AF65-F5344CB8AC3E}">
        <p14:creationId xmlns:p14="http://schemas.microsoft.com/office/powerpoint/2010/main" val="1196337307"/>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8229600" cy="796950"/>
          </a:xfrm>
        </p:spPr>
        <p:txBody>
          <a:bodyPr/>
          <a:lstStyle/>
          <a:p>
            <a:r>
              <a:rPr lang="ru-RU" dirty="0" smtClean="0">
                <a:solidFill>
                  <a:schemeClr val="bg1"/>
                </a:solidFill>
                <a:latin typeface="Times New Roman" panose="02020603050405020304" pitchFamily="18" charset="0"/>
                <a:cs typeface="Times New Roman" panose="02020603050405020304" pitchFamily="18" charset="0"/>
              </a:rPr>
              <a:t>Декрет о земле</a:t>
            </a:r>
            <a:endParaRPr lang="ru-RU" dirty="0">
              <a:solidFill>
                <a:schemeClr val="bg1"/>
              </a:solidFill>
              <a:latin typeface="Times New Roman" panose="02020603050405020304" pitchFamily="18" charset="0"/>
              <a:cs typeface="Times New Roman" panose="02020603050405020304" pitchFamily="18" charset="0"/>
            </a:endParaRPr>
          </a:p>
        </p:txBody>
      </p:sp>
      <p:pic>
        <p:nvPicPr>
          <p:cNvPr id="4" name="Содержимое 3"/>
          <p:cNvPicPr>
            <a:picLocks noGrp="1"/>
          </p:cNvPicPr>
          <p:nvPr>
            <p:ph idx="1"/>
          </p:nvPr>
        </p:nvPicPr>
        <p:blipFill>
          <a:blip r:embed="rId2" cstate="print"/>
          <a:srcRect/>
          <a:stretch>
            <a:fillRect/>
          </a:stretch>
        </p:blipFill>
        <p:spPr bwMode="auto">
          <a:xfrm>
            <a:off x="1979712" y="1124744"/>
            <a:ext cx="4896544" cy="5328592"/>
          </a:xfrm>
          <a:prstGeom prst="rect">
            <a:avLst/>
          </a:prstGeom>
          <a:noFill/>
          <a:ln w="9525">
            <a:noFill/>
            <a:miter lim="800000"/>
            <a:headEnd/>
            <a:tailEnd/>
          </a:ln>
        </p:spPr>
      </p:pic>
    </p:spTree>
    <p:extLst>
      <p:ext uri="{BB962C8B-B14F-4D97-AF65-F5344CB8AC3E}">
        <p14:creationId xmlns:p14="http://schemas.microsoft.com/office/powerpoint/2010/main" val="1537797990"/>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6000" dirty="0" smtClean="0">
                <a:solidFill>
                  <a:schemeClr val="bg1"/>
                </a:solidFill>
                <a:latin typeface="Times New Roman" panose="02020603050405020304" pitchFamily="18" charset="0"/>
                <a:cs typeface="Times New Roman" panose="02020603050405020304" pitchFamily="18" charset="0"/>
              </a:rPr>
              <a:t>Задание</a:t>
            </a:r>
            <a:endParaRPr lang="ru-RU" sz="6000" dirty="0">
              <a:solidFill>
                <a:schemeClr val="bg1"/>
              </a:solidFill>
              <a:latin typeface="Times New Roman" panose="02020603050405020304" pitchFamily="18" charset="0"/>
              <a:cs typeface="Times New Roman" panose="02020603050405020304" pitchFamily="18" charset="0"/>
            </a:endParaRPr>
          </a:p>
        </p:txBody>
      </p:sp>
      <p:sp>
        <p:nvSpPr>
          <p:cNvPr id="3" name="Содержимое 2"/>
          <p:cNvSpPr>
            <a:spLocks noGrp="1"/>
          </p:cNvSpPr>
          <p:nvPr>
            <p:ph idx="1"/>
          </p:nvPr>
        </p:nvSpPr>
        <p:spPr/>
        <p:txBody>
          <a:bodyPr/>
          <a:lstStyle/>
          <a:p>
            <a:pPr>
              <a:buNone/>
            </a:pPr>
            <a:endParaRPr lang="ru-RU" sz="4000" b="1" dirty="0" smtClean="0"/>
          </a:p>
          <a:p>
            <a:pPr>
              <a:buNone/>
            </a:pPr>
            <a:endParaRPr lang="ru-RU" sz="4000" b="1" dirty="0"/>
          </a:p>
          <a:p>
            <a:pPr>
              <a:buNone/>
            </a:pPr>
            <a:r>
              <a:rPr lang="ru-RU" sz="4400" b="1" i="1" dirty="0" smtClean="0">
                <a:solidFill>
                  <a:schemeClr val="bg1"/>
                </a:solidFill>
              </a:rPr>
              <a:t>Как большевики планировали решить аграрный вопрос?</a:t>
            </a:r>
          </a:p>
          <a:p>
            <a:endParaRPr lang="ru-RU" sz="4400" i="1" dirty="0">
              <a:solidFill>
                <a:schemeClr val="bg1"/>
              </a:solidFill>
            </a:endParaRPr>
          </a:p>
        </p:txBody>
      </p:sp>
    </p:spTree>
    <p:extLst>
      <p:ext uri="{BB962C8B-B14F-4D97-AF65-F5344CB8AC3E}">
        <p14:creationId xmlns:p14="http://schemas.microsoft.com/office/powerpoint/2010/main" val="3845624200"/>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1"/>
                </a:solidFill>
                <a:latin typeface="Times New Roman" panose="02020603050405020304" pitchFamily="18" charset="0"/>
                <a:cs typeface="Times New Roman" panose="02020603050405020304" pitchFamily="18" charset="0"/>
              </a:rPr>
              <a:t>Итоги:</a:t>
            </a:r>
            <a:endParaRPr lang="ru-RU" dirty="0">
              <a:solidFill>
                <a:schemeClr val="bg1"/>
              </a:solidFill>
              <a:latin typeface="Times New Roman" panose="02020603050405020304" pitchFamily="18" charset="0"/>
              <a:cs typeface="Times New Roman" panose="02020603050405020304" pitchFamily="18" charset="0"/>
            </a:endParaRPr>
          </a:p>
        </p:txBody>
      </p:sp>
      <p:sp>
        <p:nvSpPr>
          <p:cNvPr id="3" name="Содержимое 2"/>
          <p:cNvSpPr>
            <a:spLocks noGrp="1"/>
          </p:cNvSpPr>
          <p:nvPr>
            <p:ph idx="1"/>
          </p:nvPr>
        </p:nvSpPr>
        <p:spPr>
          <a:xfrm>
            <a:off x="179512" y="1417638"/>
            <a:ext cx="8784976" cy="4891722"/>
          </a:xfrm>
        </p:spPr>
        <p:txBody>
          <a:bodyPr>
            <a:normAutofit/>
          </a:bodyPr>
          <a:lstStyle/>
          <a:p>
            <a:pPr>
              <a:buNone/>
            </a:pPr>
            <a:endParaRPr lang="ru-RU" sz="4400" i="1" dirty="0" smtClean="0">
              <a:solidFill>
                <a:schemeClr val="bg1"/>
              </a:solidFill>
            </a:endParaRPr>
          </a:p>
          <a:p>
            <a:pPr>
              <a:buNone/>
            </a:pPr>
            <a:r>
              <a:rPr lang="ru-RU" sz="4400" i="1" dirty="0" smtClean="0">
                <a:solidFill>
                  <a:schemeClr val="bg1"/>
                </a:solidFill>
              </a:rPr>
              <a:t>События </a:t>
            </a:r>
            <a:r>
              <a:rPr lang="ru-RU" sz="4400" i="1" dirty="0">
                <a:solidFill>
                  <a:schemeClr val="bg1"/>
                </a:solidFill>
              </a:rPr>
              <a:t>Октября 1917 года – это революция или переворот?</a:t>
            </a:r>
          </a:p>
          <a:p>
            <a:pPr>
              <a:buNone/>
            </a:pPr>
            <a:endParaRPr lang="ru-RU" sz="4400" dirty="0"/>
          </a:p>
        </p:txBody>
      </p:sp>
    </p:spTree>
    <p:extLst>
      <p:ext uri="{BB962C8B-B14F-4D97-AF65-F5344CB8AC3E}">
        <p14:creationId xmlns:p14="http://schemas.microsoft.com/office/powerpoint/2010/main" val="2755467871"/>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1"/>
                </a:solidFill>
                <a:latin typeface="Times New Roman" panose="02020603050405020304" pitchFamily="18" charset="0"/>
                <a:cs typeface="Times New Roman" panose="02020603050405020304" pitchFamily="18" charset="0"/>
              </a:rPr>
              <a:t>Итоги:</a:t>
            </a:r>
            <a:endParaRPr lang="ru-RU" dirty="0">
              <a:solidFill>
                <a:schemeClr val="bg1"/>
              </a:solidFill>
              <a:latin typeface="Times New Roman" panose="02020603050405020304" pitchFamily="18" charset="0"/>
              <a:cs typeface="Times New Roman" panose="02020603050405020304" pitchFamily="18" charset="0"/>
            </a:endParaRPr>
          </a:p>
        </p:txBody>
      </p:sp>
      <p:sp>
        <p:nvSpPr>
          <p:cNvPr id="3" name="Содержимое 2"/>
          <p:cNvSpPr>
            <a:spLocks noGrp="1"/>
          </p:cNvSpPr>
          <p:nvPr>
            <p:ph idx="1"/>
          </p:nvPr>
        </p:nvSpPr>
        <p:spPr>
          <a:xfrm>
            <a:off x="179512" y="1417638"/>
            <a:ext cx="8784976" cy="4891722"/>
          </a:xfrm>
        </p:spPr>
        <p:txBody>
          <a:bodyPr>
            <a:normAutofit/>
          </a:bodyPr>
          <a:lstStyle/>
          <a:p>
            <a:pPr marL="137160" indent="0">
              <a:buNone/>
            </a:pPr>
            <a:r>
              <a:rPr lang="ru-RU" i="1" dirty="0">
                <a:solidFill>
                  <a:schemeClr val="bg1"/>
                </a:solidFill>
              </a:rPr>
              <a:t>Большевики быстро установили свою власть, так как их лозунги были ближе народу и Временное правительство не решало основные вопросы: о войне и о земле.</a:t>
            </a:r>
          </a:p>
          <a:p>
            <a:pPr marL="651510" indent="-514350">
              <a:buAutoNum type="arabicPeriod"/>
            </a:pPr>
            <a:endParaRPr lang="ru-RU" dirty="0">
              <a:solidFill>
                <a:schemeClr val="bg1"/>
              </a:solidFill>
            </a:endParaRPr>
          </a:p>
          <a:p>
            <a:pPr marL="137160" indent="0">
              <a:buNone/>
            </a:pPr>
            <a:r>
              <a:rPr lang="ru-RU" dirty="0" smtClean="0">
                <a:solidFill>
                  <a:schemeClr val="bg1"/>
                </a:solidFill>
              </a:rPr>
              <a:t> Выразите </a:t>
            </a:r>
            <a:r>
              <a:rPr lang="ru-RU" dirty="0">
                <a:solidFill>
                  <a:schemeClr val="bg1"/>
                </a:solidFill>
              </a:rPr>
              <a:t>свое отношение к событиям, о которых мы сегодня вели речь</a:t>
            </a:r>
          </a:p>
          <a:p>
            <a:pPr>
              <a:buNone/>
            </a:pPr>
            <a:endParaRPr lang="ru-RU" dirty="0"/>
          </a:p>
        </p:txBody>
      </p:sp>
    </p:spTree>
    <p:extLst>
      <p:ext uri="{BB962C8B-B14F-4D97-AF65-F5344CB8AC3E}">
        <p14:creationId xmlns:p14="http://schemas.microsoft.com/office/powerpoint/2010/main" val="2466624371"/>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1"/>
                </a:solidFill>
                <a:latin typeface="Times New Roman" panose="02020603050405020304" pitchFamily="18" charset="0"/>
                <a:cs typeface="Times New Roman" panose="02020603050405020304" pitchFamily="18" charset="0"/>
              </a:rPr>
              <a:t>Рефлексия</a:t>
            </a:r>
            <a:endParaRPr lang="ru-RU" dirty="0">
              <a:solidFill>
                <a:schemeClr val="bg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a:bodyPr>
          <a:lstStyle/>
          <a:p>
            <a:pPr marL="137160" indent="0">
              <a:buNone/>
            </a:pPr>
            <a:r>
              <a:rPr lang="ru-RU" sz="3200" i="1" dirty="0">
                <a:solidFill>
                  <a:schemeClr val="bg1"/>
                </a:solidFill>
              </a:rPr>
              <a:t>Я узнал новое </a:t>
            </a:r>
            <a:r>
              <a:rPr lang="ru-RU" sz="3200" i="1" dirty="0" smtClean="0">
                <a:solidFill>
                  <a:schemeClr val="bg1"/>
                </a:solidFill>
              </a:rPr>
              <a:t>…..</a:t>
            </a:r>
          </a:p>
          <a:p>
            <a:pPr marL="137160" indent="0">
              <a:buNone/>
            </a:pPr>
            <a:endParaRPr lang="ru-RU" sz="3200" i="1" dirty="0">
              <a:solidFill>
                <a:schemeClr val="bg1"/>
              </a:solidFill>
            </a:endParaRPr>
          </a:p>
          <a:p>
            <a:pPr marL="137160" indent="0">
              <a:buNone/>
            </a:pPr>
            <a:r>
              <a:rPr lang="ru-RU" sz="3200" i="1" dirty="0">
                <a:solidFill>
                  <a:schemeClr val="bg1"/>
                </a:solidFill>
              </a:rPr>
              <a:t>Мне было сложно понять </a:t>
            </a:r>
            <a:r>
              <a:rPr lang="ru-RU" sz="3200" i="1" dirty="0" smtClean="0">
                <a:solidFill>
                  <a:schemeClr val="bg1"/>
                </a:solidFill>
              </a:rPr>
              <a:t>…..</a:t>
            </a:r>
          </a:p>
          <a:p>
            <a:pPr marL="137160" indent="0">
              <a:buNone/>
            </a:pPr>
            <a:endParaRPr lang="ru-RU" sz="3200" i="1" dirty="0">
              <a:solidFill>
                <a:schemeClr val="bg1"/>
              </a:solidFill>
            </a:endParaRPr>
          </a:p>
          <a:p>
            <a:pPr marL="137160" indent="0">
              <a:buNone/>
            </a:pPr>
            <a:r>
              <a:rPr lang="ru-RU" sz="3200" i="1" dirty="0">
                <a:solidFill>
                  <a:schemeClr val="bg1"/>
                </a:solidFill>
              </a:rPr>
              <a:t>Когда я моделировал историческую ситуацию </a:t>
            </a:r>
            <a:r>
              <a:rPr lang="ru-RU" sz="3200" i="1" dirty="0" smtClean="0">
                <a:solidFill>
                  <a:schemeClr val="bg1"/>
                </a:solidFill>
              </a:rPr>
              <a:t>…….</a:t>
            </a:r>
          </a:p>
          <a:p>
            <a:pPr marL="137160" indent="0">
              <a:buNone/>
            </a:pPr>
            <a:endParaRPr lang="ru-RU" sz="3200" i="1" dirty="0">
              <a:solidFill>
                <a:schemeClr val="bg1"/>
              </a:solidFill>
            </a:endParaRPr>
          </a:p>
          <a:p>
            <a:pPr marL="137160" indent="0">
              <a:buNone/>
            </a:pPr>
            <a:r>
              <a:rPr lang="ru-RU" sz="3200" i="1" dirty="0">
                <a:solidFill>
                  <a:schemeClr val="bg1"/>
                </a:solidFill>
              </a:rPr>
              <a:t>Мне удалось на уроке …</a:t>
            </a:r>
          </a:p>
          <a:p>
            <a:endParaRPr lang="ru-RU" sz="3600" i="1" dirty="0">
              <a:solidFill>
                <a:schemeClr val="bg1"/>
              </a:solidFill>
            </a:endParaRPr>
          </a:p>
        </p:txBody>
      </p:sp>
    </p:spTree>
    <p:extLst>
      <p:ext uri="{BB962C8B-B14F-4D97-AF65-F5344CB8AC3E}">
        <p14:creationId xmlns:p14="http://schemas.microsoft.com/office/powerpoint/2010/main" val="574566776"/>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325562"/>
          </a:xfrm>
        </p:spPr>
        <p:txBody>
          <a:bodyPr>
            <a:normAutofit fontScale="90000"/>
          </a:bodyPr>
          <a:lstStyle/>
          <a:p>
            <a:pPr algn="l"/>
            <a:r>
              <a:rPr lang="ru-RU" sz="3100" dirty="0">
                <a:solidFill>
                  <a:schemeClr val="bg1"/>
                </a:solidFill>
                <a:effectLst/>
                <a:latin typeface="Times New Roman" panose="02020603050405020304" pitchFamily="18" charset="0"/>
                <a:cs typeface="Times New Roman" panose="02020603050405020304" pitchFamily="18" charset="0"/>
              </a:rPr>
              <a:t>Антон Деникин, один из лидеров Белого движения, главнокомандующий Вооружёнными силами Юга России писал: </a:t>
            </a:r>
            <a:endParaRPr lang="ru-RU" sz="3100" b="1" dirty="0">
              <a:solidFill>
                <a:schemeClr val="bg1"/>
              </a:solidFill>
              <a:latin typeface="+mn-lt"/>
              <a:ea typeface="Cambria Math" pitchFamily="18" charset="0"/>
            </a:endParaRPr>
          </a:p>
        </p:txBody>
      </p:sp>
      <p:sp>
        <p:nvSpPr>
          <p:cNvPr id="3" name="Объект 2"/>
          <p:cNvSpPr>
            <a:spLocks noGrp="1"/>
          </p:cNvSpPr>
          <p:nvPr>
            <p:ph idx="1"/>
          </p:nvPr>
        </p:nvSpPr>
        <p:spPr>
          <a:xfrm>
            <a:off x="4499992" y="1600200"/>
            <a:ext cx="4536504" cy="5257800"/>
          </a:xfrm>
        </p:spPr>
        <p:txBody>
          <a:bodyPr>
            <a:normAutofit/>
          </a:bodyPr>
          <a:lstStyle/>
          <a:p>
            <a:pPr marL="36576" indent="0">
              <a:buNone/>
            </a:pPr>
            <a:r>
              <a:rPr lang="ru-RU" sz="3200" dirty="0" smtClean="0">
                <a:latin typeface="Cambria Math" pitchFamily="18" charset="0"/>
                <a:ea typeface="Cambria Math" pitchFamily="18" charset="0"/>
              </a:rPr>
              <a:t>            </a:t>
            </a:r>
            <a:endParaRPr lang="ru-RU" sz="3200" dirty="0">
              <a:latin typeface="Cambria Math" pitchFamily="18" charset="0"/>
              <a:ea typeface="Cambria Math" pitchFamily="18" charset="0"/>
            </a:endParaRPr>
          </a:p>
        </p:txBody>
      </p:sp>
      <p:sp>
        <p:nvSpPr>
          <p:cNvPr id="4" name="Прямоугольник 3"/>
          <p:cNvSpPr/>
          <p:nvPr/>
        </p:nvSpPr>
        <p:spPr>
          <a:xfrm>
            <a:off x="4499992" y="1711037"/>
            <a:ext cx="4536504" cy="4524315"/>
          </a:xfrm>
          <a:prstGeom prst="rect">
            <a:avLst/>
          </a:prstGeom>
        </p:spPr>
        <p:txBody>
          <a:bodyPr wrap="square">
            <a:spAutoFit/>
          </a:bodyPr>
          <a:lstStyle/>
          <a:p>
            <a:pPr marL="137160" indent="0">
              <a:buNone/>
            </a:pPr>
            <a:r>
              <a:rPr lang="ru-RU" sz="2400" b="1" i="1" dirty="0">
                <a:solidFill>
                  <a:schemeClr val="bg1"/>
                </a:solidFill>
              </a:rPr>
              <a:t>Власть падала из слабых рук Временного правительства, во всей стране не оказалось, кроме большевиков, ни одной действенной организации, которая могла бы предъявить свои права на тяжкое наследие во всеоружии реальной силы. Этим фактом в октябре 1917 года был произнесён приговор стране, народу </a:t>
            </a:r>
            <a:r>
              <a:rPr lang="ru-RU" sz="2400" b="1" i="1" dirty="0" smtClean="0">
                <a:solidFill>
                  <a:schemeClr val="bg1"/>
                </a:solidFill>
              </a:rPr>
              <a:t>революции</a:t>
            </a:r>
            <a:endParaRPr lang="ru-RU" sz="2400" b="1" dirty="0">
              <a:solidFill>
                <a:schemeClr val="bg1"/>
              </a:solidFill>
            </a:endParaRPr>
          </a:p>
        </p:txBody>
      </p:sp>
      <p:pic>
        <p:nvPicPr>
          <p:cNvPr id="6150" name="Picture 6" descr="https://wir.com.ru/public/ckfsys2/files/images/image(1).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575" y="1711037"/>
            <a:ext cx="4128393" cy="50303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7550797"/>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i="1" dirty="0">
                <a:solidFill>
                  <a:schemeClr val="bg1"/>
                </a:solidFill>
                <a:latin typeface="+mn-lt"/>
              </a:rPr>
              <a:t>Из воспоминаний В.В. Набокова</a:t>
            </a:r>
            <a:endParaRPr lang="ru-RU" b="1" dirty="0">
              <a:solidFill>
                <a:schemeClr val="bg1"/>
              </a:solidFill>
              <a:latin typeface="+mn-lt"/>
              <a:ea typeface="Cambria Math" pitchFamily="18" charset="0"/>
            </a:endParaRPr>
          </a:p>
        </p:txBody>
      </p:sp>
      <p:sp>
        <p:nvSpPr>
          <p:cNvPr id="3" name="Объект 2"/>
          <p:cNvSpPr>
            <a:spLocks noGrp="1"/>
          </p:cNvSpPr>
          <p:nvPr>
            <p:ph idx="1"/>
          </p:nvPr>
        </p:nvSpPr>
        <p:spPr>
          <a:xfrm>
            <a:off x="3923928" y="1600200"/>
            <a:ext cx="5112568" cy="5257800"/>
          </a:xfrm>
        </p:spPr>
        <p:txBody>
          <a:bodyPr>
            <a:normAutofit/>
          </a:bodyPr>
          <a:lstStyle/>
          <a:p>
            <a:pPr marL="36576" indent="0">
              <a:buNone/>
            </a:pPr>
            <a:r>
              <a:rPr lang="ru-RU" sz="3200" dirty="0" smtClean="0">
                <a:latin typeface="Cambria Math" pitchFamily="18" charset="0"/>
                <a:ea typeface="Cambria Math" pitchFamily="18" charset="0"/>
              </a:rPr>
              <a:t>            </a:t>
            </a:r>
            <a:endParaRPr lang="ru-RU" sz="3200" dirty="0">
              <a:latin typeface="Cambria Math" pitchFamily="18" charset="0"/>
              <a:ea typeface="Cambria Math" pitchFamily="18" charset="0"/>
            </a:endParaRPr>
          </a:p>
        </p:txBody>
      </p:sp>
      <p:pic>
        <p:nvPicPr>
          <p:cNvPr id="5124" name="Picture 4" descr="https://www.buro247.ru/images/verstka/1587564189/c915871d7ea479b064ff2bb3db30ecb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711037"/>
            <a:ext cx="4320480" cy="47423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4499992" y="1711037"/>
            <a:ext cx="4186808" cy="4893647"/>
          </a:xfrm>
          <a:prstGeom prst="rect">
            <a:avLst/>
          </a:prstGeom>
        </p:spPr>
        <p:txBody>
          <a:bodyPr wrap="square">
            <a:spAutoFit/>
          </a:bodyPr>
          <a:lstStyle/>
          <a:p>
            <a:r>
              <a:rPr lang="ru-RU" sz="2400" i="1" dirty="0">
                <a:solidFill>
                  <a:schemeClr val="bg1"/>
                </a:solidFill>
              </a:rPr>
              <a:t>Мне казалось, что произошло нечто великое и страшное, что народ сбросил цепи, что рухнул деспотизм. Я не отдавал себе отчёта в том, что основой происшедшего был военный бунт, вспыхнувший стихийно вследствие условий, созданных тремя годами войны, и что в этой основе лежит семя будущей анархии и гибели</a:t>
            </a:r>
            <a:r>
              <a:rPr lang="ru-RU" i="1" dirty="0"/>
              <a:t>.</a:t>
            </a:r>
            <a:endParaRPr lang="ru-RU" dirty="0"/>
          </a:p>
        </p:txBody>
      </p:sp>
    </p:spTree>
    <p:extLst>
      <p:ext uri="{BB962C8B-B14F-4D97-AF65-F5344CB8AC3E}">
        <p14:creationId xmlns:p14="http://schemas.microsoft.com/office/powerpoint/2010/main" val="697008157"/>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800" dirty="0" smtClean="0">
                <a:solidFill>
                  <a:schemeClr val="bg1"/>
                </a:solidFill>
                <a:latin typeface="+mn-lt"/>
              </a:rPr>
              <a:t>Проблемный вопрос</a:t>
            </a:r>
            <a:endParaRPr lang="ru-RU" sz="4800" dirty="0">
              <a:solidFill>
                <a:schemeClr val="bg1"/>
              </a:solidFill>
              <a:latin typeface="+mn-lt"/>
            </a:endParaRPr>
          </a:p>
        </p:txBody>
      </p:sp>
      <p:sp>
        <p:nvSpPr>
          <p:cNvPr id="3" name="Объект 2"/>
          <p:cNvSpPr>
            <a:spLocks noGrp="1"/>
          </p:cNvSpPr>
          <p:nvPr>
            <p:ph idx="1"/>
          </p:nvPr>
        </p:nvSpPr>
        <p:spPr/>
        <p:txBody>
          <a:bodyPr/>
          <a:lstStyle/>
          <a:p>
            <a:pPr marL="137160" indent="0">
              <a:buNone/>
            </a:pPr>
            <a:r>
              <a:rPr lang="ru-RU" i="1" dirty="0" smtClean="0"/>
              <a:t> </a:t>
            </a:r>
          </a:p>
          <a:p>
            <a:pPr marL="137160" indent="0">
              <a:buNone/>
            </a:pPr>
            <a:endParaRPr lang="ru-RU" sz="4400" i="1" dirty="0">
              <a:solidFill>
                <a:schemeClr val="bg1"/>
              </a:solidFill>
            </a:endParaRPr>
          </a:p>
          <a:p>
            <a:pPr marL="137160" indent="0">
              <a:buNone/>
            </a:pPr>
            <a:r>
              <a:rPr lang="ru-RU" sz="4400" i="1" dirty="0" smtClean="0">
                <a:solidFill>
                  <a:schemeClr val="bg1"/>
                </a:solidFill>
              </a:rPr>
              <a:t>События </a:t>
            </a:r>
            <a:r>
              <a:rPr lang="ru-RU" sz="4400" i="1" dirty="0">
                <a:solidFill>
                  <a:schemeClr val="bg1"/>
                </a:solidFill>
              </a:rPr>
              <a:t>Октября 1917 года – это революция или переворот?</a:t>
            </a:r>
          </a:p>
        </p:txBody>
      </p:sp>
    </p:spTree>
    <p:extLst>
      <p:ext uri="{BB962C8B-B14F-4D97-AF65-F5344CB8AC3E}">
        <p14:creationId xmlns:p14="http://schemas.microsoft.com/office/powerpoint/2010/main" val="4086300528"/>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6392" y="276494"/>
            <a:ext cx="8229600" cy="866653"/>
          </a:xfrm>
        </p:spPr>
        <p:txBody>
          <a:bodyPr>
            <a:normAutofit/>
          </a:bodyPr>
          <a:lstStyle/>
          <a:p>
            <a:r>
              <a:rPr lang="ru-RU" sz="2400" dirty="0">
                <a:solidFill>
                  <a:schemeClr val="bg1"/>
                </a:solidFill>
                <a:effectLst/>
                <a:latin typeface="+mn-lt"/>
              </a:rPr>
              <a:t>Для политики </a:t>
            </a:r>
            <a:r>
              <a:rPr lang="ru-RU" sz="2400" dirty="0" smtClean="0">
                <a:solidFill>
                  <a:schemeClr val="bg1"/>
                </a:solidFill>
                <a:effectLst/>
                <a:latin typeface="+mn-lt"/>
              </a:rPr>
              <a:t>Временного </a:t>
            </a:r>
            <a:r>
              <a:rPr lang="ru-RU" sz="2400" dirty="0">
                <a:solidFill>
                  <a:schemeClr val="bg1"/>
                </a:solidFill>
                <a:effectLst/>
                <a:latin typeface="+mn-lt"/>
              </a:rPr>
              <a:t>П</a:t>
            </a:r>
            <a:r>
              <a:rPr lang="ru-RU" sz="2400" dirty="0" smtClean="0">
                <a:solidFill>
                  <a:schemeClr val="bg1"/>
                </a:solidFill>
                <a:effectLst/>
                <a:latin typeface="+mn-lt"/>
              </a:rPr>
              <a:t>равительства </a:t>
            </a:r>
            <a:r>
              <a:rPr lang="ru-RU" sz="2400" dirty="0">
                <a:solidFill>
                  <a:schemeClr val="bg1"/>
                </a:solidFill>
                <a:effectLst/>
                <a:latin typeface="+mn-lt"/>
              </a:rPr>
              <a:t>характерно принятие полумер по самым наболевшим вопросам:</a:t>
            </a:r>
          </a:p>
        </p:txBody>
      </p:sp>
      <p:sp>
        <p:nvSpPr>
          <p:cNvPr id="3" name="Содержимое 2"/>
          <p:cNvSpPr>
            <a:spLocks noGrp="1"/>
          </p:cNvSpPr>
          <p:nvPr>
            <p:ph idx="1"/>
          </p:nvPr>
        </p:nvSpPr>
        <p:spPr>
          <a:xfrm>
            <a:off x="465069" y="1268760"/>
            <a:ext cx="8229600" cy="5040560"/>
          </a:xfrm>
        </p:spPr>
        <p:txBody>
          <a:bodyPr>
            <a:normAutofit lnSpcReduction="10000"/>
          </a:bodyPr>
          <a:lstStyle/>
          <a:p>
            <a:pPr marL="137160" lvl="0" indent="0">
              <a:buNone/>
            </a:pPr>
            <a:r>
              <a:rPr lang="ru-RU" sz="1800" b="1" u="sng" dirty="0">
                <a:solidFill>
                  <a:schemeClr val="bg1"/>
                </a:solidFill>
              </a:rPr>
              <a:t>Национальный</a:t>
            </a:r>
            <a:r>
              <a:rPr lang="ru-RU" sz="1800" dirty="0">
                <a:solidFill>
                  <a:schemeClr val="bg1"/>
                </a:solidFill>
              </a:rPr>
              <a:t> – Временное правительство выступало за сохранение единства </a:t>
            </a:r>
            <a:r>
              <a:rPr lang="ru-RU" sz="1800" dirty="0" smtClean="0">
                <a:solidFill>
                  <a:schemeClr val="bg1"/>
                </a:solidFill>
              </a:rPr>
              <a:t>Российского </a:t>
            </a:r>
            <a:r>
              <a:rPr lang="ru-RU" sz="1800" dirty="0">
                <a:solidFill>
                  <a:schemeClr val="bg1"/>
                </a:solidFill>
              </a:rPr>
              <a:t>государства на основе предоставления всем жителям </a:t>
            </a:r>
            <a:r>
              <a:rPr lang="ru-RU" sz="1800" dirty="0" smtClean="0">
                <a:solidFill>
                  <a:schemeClr val="bg1"/>
                </a:solidFill>
              </a:rPr>
              <a:t>страны</a:t>
            </a:r>
          </a:p>
          <a:p>
            <a:pPr marL="137160" lvl="0" indent="0">
              <a:buNone/>
            </a:pPr>
            <a:r>
              <a:rPr lang="ru-RU" sz="1800" dirty="0" smtClean="0">
                <a:solidFill>
                  <a:schemeClr val="bg1"/>
                </a:solidFill>
              </a:rPr>
              <a:t>равных </a:t>
            </a:r>
            <a:r>
              <a:rPr lang="ru-RU" sz="1800" dirty="0">
                <a:solidFill>
                  <a:schemeClr val="bg1"/>
                </a:solidFill>
              </a:rPr>
              <a:t>гражданских прав и свобод</a:t>
            </a:r>
            <a:r>
              <a:rPr lang="ru-RU" sz="1800" dirty="0" smtClean="0">
                <a:solidFill>
                  <a:schemeClr val="bg1"/>
                </a:solidFill>
              </a:rPr>
              <a:t>.</a:t>
            </a:r>
            <a:r>
              <a:rPr lang="ru-RU" dirty="0">
                <a:solidFill>
                  <a:schemeClr val="bg1"/>
                </a:solidFill>
              </a:rPr>
              <a:t> </a:t>
            </a:r>
            <a:r>
              <a:rPr lang="ru-RU" sz="1900" dirty="0">
                <a:solidFill>
                  <a:schemeClr val="bg1"/>
                </a:solidFill>
              </a:rPr>
              <a:t>Польше – обещали в будущем предоставить независимость. Предоставлена автономия Финляндии, Украине, Белоруссии. </a:t>
            </a:r>
            <a:endParaRPr lang="ru-RU" sz="1900" dirty="0" smtClean="0">
              <a:solidFill>
                <a:schemeClr val="bg1"/>
              </a:solidFill>
            </a:endParaRPr>
          </a:p>
          <a:p>
            <a:pPr marL="137160" lvl="0" indent="0">
              <a:buNone/>
            </a:pPr>
            <a:r>
              <a:rPr lang="ru-RU" sz="1800" b="1" u="sng" dirty="0">
                <a:solidFill>
                  <a:schemeClr val="bg1"/>
                </a:solidFill>
              </a:rPr>
              <a:t>Аграрный </a:t>
            </a:r>
            <a:r>
              <a:rPr lang="ru-RU" sz="1800" dirty="0">
                <a:solidFill>
                  <a:schemeClr val="bg1"/>
                </a:solidFill>
              </a:rPr>
              <a:t>– решение вопроса о земле откладывалось до созыва Учредительного собрания. Советы эти решения поддержали. Широкомасштабный раздел земли, полагали они, приведет к дезорганизации фронта: крестьяне, одеты в солдатские шинели, не смирятся, что он пройдет без их </a:t>
            </a:r>
            <a:r>
              <a:rPr lang="ru-RU" sz="1800" dirty="0" smtClean="0">
                <a:solidFill>
                  <a:schemeClr val="bg1"/>
                </a:solidFill>
              </a:rPr>
              <a:t>участия.</a:t>
            </a:r>
          </a:p>
          <a:p>
            <a:pPr marL="137160" indent="0">
              <a:buNone/>
            </a:pPr>
            <a:r>
              <a:rPr lang="ru-RU" sz="1800" b="1" u="sng" dirty="0">
                <a:solidFill>
                  <a:schemeClr val="bg1"/>
                </a:solidFill>
              </a:rPr>
              <a:t>Военный</a:t>
            </a:r>
            <a:r>
              <a:rPr lang="ru-RU" sz="1800" b="1" dirty="0">
                <a:solidFill>
                  <a:schemeClr val="bg1"/>
                </a:solidFill>
              </a:rPr>
              <a:t> </a:t>
            </a:r>
            <a:r>
              <a:rPr lang="ru-RU" sz="1800" dirty="0">
                <a:solidFill>
                  <a:schemeClr val="bg1"/>
                </a:solidFill>
              </a:rPr>
              <a:t>– правительство, связанное обязательствами с Антантой, считало, что победа в войне повысила бы международный авторитет России. Война до победного конца. </a:t>
            </a:r>
            <a:endParaRPr lang="ru-RU" sz="1800" dirty="0" smtClean="0">
              <a:solidFill>
                <a:schemeClr val="bg1"/>
              </a:solidFill>
            </a:endParaRPr>
          </a:p>
          <a:p>
            <a:pPr marL="137160" indent="0">
              <a:buNone/>
            </a:pPr>
            <a:r>
              <a:rPr lang="ru-RU" sz="1900" b="1" u="sng" dirty="0">
                <a:solidFill>
                  <a:schemeClr val="bg1"/>
                </a:solidFill>
              </a:rPr>
              <a:t>Рабочий</a:t>
            </a:r>
            <a:r>
              <a:rPr lang="ru-RU" sz="1900" dirty="0">
                <a:solidFill>
                  <a:schemeClr val="bg1"/>
                </a:solidFill>
              </a:rPr>
              <a:t> – отклонен закон о введении 8-часового рабочего дня (причина-продолжение войны).  23 апреля правительство узаконило возникшие на предприятиях фабрично-заводские комитеты, осуществлявшие «рабочий контроль» над производством и распределением.</a:t>
            </a:r>
          </a:p>
          <a:p>
            <a:pPr marL="137160" lvl="0" indent="0">
              <a:buNone/>
            </a:pPr>
            <a:endParaRPr lang="ru-RU" sz="1800" dirty="0">
              <a:solidFill>
                <a:schemeClr val="accent1">
                  <a:lumMod val="60000"/>
                  <a:lumOff val="40000"/>
                </a:schemeClr>
              </a:solidFill>
            </a:endParaRPr>
          </a:p>
        </p:txBody>
      </p:sp>
    </p:spTree>
    <p:extLst>
      <p:ext uri="{BB962C8B-B14F-4D97-AF65-F5344CB8AC3E}">
        <p14:creationId xmlns:p14="http://schemas.microsoft.com/office/powerpoint/2010/main" val="2862415321"/>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endParaRPr lang="ru-RU" b="1" dirty="0">
              <a:solidFill>
                <a:schemeClr val="accent1">
                  <a:lumMod val="60000"/>
                  <a:lumOff val="40000"/>
                </a:schemeClr>
              </a:solidFill>
              <a:latin typeface="Cambria Math" pitchFamily="18" charset="0"/>
              <a:ea typeface="Cambria Math" pitchFamily="18" charset="0"/>
            </a:endParaRPr>
          </a:p>
        </p:txBody>
      </p:sp>
      <p:pic>
        <p:nvPicPr>
          <p:cNvPr id="4" name="Picture 5" descr="числ партии больш"/>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548680"/>
            <a:ext cx="8229600" cy="5760640"/>
          </a:xfrm>
          <a:prstGeom prst="rect">
            <a:avLst/>
          </a:prstGeom>
          <a:noFill/>
          <a:ln w="76200">
            <a:solidFill>
              <a:srgbClr val="A50021"/>
            </a:solidFill>
            <a:miter lim="800000"/>
            <a:headEnd/>
            <a:tailEnd/>
          </a:ln>
          <a:extLst/>
        </p:spPr>
      </p:pic>
    </p:spTree>
    <p:extLst>
      <p:ext uri="{BB962C8B-B14F-4D97-AF65-F5344CB8AC3E}">
        <p14:creationId xmlns:p14="http://schemas.microsoft.com/office/powerpoint/2010/main" val="2355340157"/>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1"/>
                </a:solidFill>
              </a:rPr>
              <a:t>В. В. Ленин</a:t>
            </a:r>
            <a:endParaRPr lang="ru-RU" dirty="0">
              <a:solidFill>
                <a:schemeClr val="bg1"/>
              </a:solidFill>
            </a:endParaRPr>
          </a:p>
        </p:txBody>
      </p:sp>
      <p:pic>
        <p:nvPicPr>
          <p:cNvPr id="2050" name="Picture 2" descr="https://basket-11.wb.ru/vol1633/part163311/163311514/images/big/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67744" y="1600200"/>
            <a:ext cx="4680519" cy="48531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489287"/>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1"/>
                </a:solidFill>
              </a:rPr>
              <a:t>Л. Д. Троцкий</a:t>
            </a:r>
            <a:endParaRPr lang="ru-RU" dirty="0">
              <a:solidFill>
                <a:schemeClr val="bg1"/>
              </a:solidFill>
            </a:endParaRPr>
          </a:p>
        </p:txBody>
      </p:sp>
      <p:pic>
        <p:nvPicPr>
          <p:cNvPr id="3074" name="Picture 2" descr="https://kadet39.ru/wp-content/uploads/a/5/d/a5d16c2a57b5130cb08c8536dc5db3c4.jpe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737510" y="1600200"/>
            <a:ext cx="3668980" cy="4708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4102810"/>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098" name="Picture 2" descr="https://fs.znanio.ru/d5af0e/0a/90/8c1b56fec34c3c63893d3f5a4b45e0a482.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6373" y="274638"/>
            <a:ext cx="8638115" cy="62507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8297538"/>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a:bodyPr>
          <a:lstStyle/>
          <a:p>
            <a:r>
              <a:rPr lang="ru-RU" sz="2400" b="0" dirty="0" smtClean="0">
                <a:solidFill>
                  <a:schemeClr val="bg1"/>
                </a:solidFill>
                <a:latin typeface="+mn-lt"/>
              </a:rPr>
              <a:t>Вооруженное восстание в Петрограде</a:t>
            </a:r>
            <a:endParaRPr lang="ru-RU" sz="2400" b="0" dirty="0">
              <a:solidFill>
                <a:schemeClr val="bg1"/>
              </a:solidFill>
              <a:latin typeface="+mn-lt"/>
            </a:endParaRPr>
          </a:p>
        </p:txBody>
      </p:sp>
      <p:pic>
        <p:nvPicPr>
          <p:cNvPr id="4" name="Объект 3" descr="https://img0.liveinternet.ru/images/attach/d/3/156/578/156578644_EtDuu7cXIAAlvpf.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71600" y="908720"/>
            <a:ext cx="7488832" cy="5688632"/>
          </a:xfrm>
          <a:prstGeom prst="rect">
            <a:avLst/>
          </a:prstGeom>
          <a:noFill/>
          <a:ln>
            <a:noFill/>
          </a:ln>
        </p:spPr>
      </p:pic>
    </p:spTree>
    <p:extLst>
      <p:ext uri="{BB962C8B-B14F-4D97-AF65-F5344CB8AC3E}">
        <p14:creationId xmlns:p14="http://schemas.microsoft.com/office/powerpoint/2010/main" val="349602809"/>
      </p:ext>
    </p:extLst>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271</TotalTime>
  <Words>477</Words>
  <Application>Microsoft Office PowerPoint</Application>
  <PresentationFormat>Экран (4:3)</PresentationFormat>
  <Paragraphs>57</Paragraphs>
  <Slides>20</Slides>
  <Notes>0</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20</vt:i4>
      </vt:variant>
    </vt:vector>
  </HeadingPairs>
  <TitlesOfParts>
    <vt:vector size="29" baseType="lpstr">
      <vt:lpstr>Arial</vt:lpstr>
      <vt:lpstr>Book Antiqua</vt:lpstr>
      <vt:lpstr>Cambria Math</vt:lpstr>
      <vt:lpstr>Lucida Sans</vt:lpstr>
      <vt:lpstr>Times New Roman</vt:lpstr>
      <vt:lpstr>Wingdings</vt:lpstr>
      <vt:lpstr>Wingdings 2</vt:lpstr>
      <vt:lpstr>Wingdings 3</vt:lpstr>
      <vt:lpstr>Апекс</vt:lpstr>
      <vt:lpstr> ПРИХОД К ВЛАСТИ ПАРТИИ БОЛЬШЕВИКОВ</vt:lpstr>
      <vt:lpstr>Антон Деникин, один из лидеров Белого движения, главнокомандующий Вооружёнными силами Юга России писал: </vt:lpstr>
      <vt:lpstr>Проблемный вопрос</vt:lpstr>
      <vt:lpstr>Для политики Временного Правительства характерно принятие полумер по самым наболевшим вопросам:</vt:lpstr>
      <vt:lpstr>Презентация PowerPoint</vt:lpstr>
      <vt:lpstr>В. В. Ленин</vt:lpstr>
      <vt:lpstr>Л. Д. Троцкий</vt:lpstr>
      <vt:lpstr>Презентация PowerPoint</vt:lpstr>
      <vt:lpstr>Вооруженное восстание в Петрограде</vt:lpstr>
      <vt:lpstr> II съезд Советов</vt:lpstr>
      <vt:lpstr>Задание</vt:lpstr>
      <vt:lpstr>Презентация PowerPoint</vt:lpstr>
      <vt:lpstr>Декрет о мире</vt:lpstr>
      <vt:lpstr>Презентация PowerPoint</vt:lpstr>
      <vt:lpstr>Декрет о земле</vt:lpstr>
      <vt:lpstr>Задание</vt:lpstr>
      <vt:lpstr>Итоги:</vt:lpstr>
      <vt:lpstr>Итоги:</vt:lpstr>
      <vt:lpstr>Рефлексия</vt:lpstr>
      <vt:lpstr>Из воспоминаний В.В. Набокова</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Октябрьский переворот и первые шаги Советской власти</dc:title>
  <dc:creator>Сергей</dc:creator>
  <cp:lastModifiedBy>Teacher</cp:lastModifiedBy>
  <cp:revision>43</cp:revision>
  <dcterms:created xsi:type="dcterms:W3CDTF">2010-08-17T10:57:58Z</dcterms:created>
  <dcterms:modified xsi:type="dcterms:W3CDTF">2023-12-12T07:38:38Z</dcterms:modified>
</cp:coreProperties>
</file>